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72" r:id="rId2"/>
    <p:sldId id="481" r:id="rId3"/>
    <p:sldId id="276" r:id="rId4"/>
    <p:sldId id="293" r:id="rId5"/>
    <p:sldId id="468" r:id="rId6"/>
    <p:sldId id="475" r:id="rId7"/>
    <p:sldId id="476" r:id="rId8"/>
    <p:sldId id="486" r:id="rId9"/>
    <p:sldId id="487" r:id="rId10"/>
    <p:sldId id="480" r:id="rId11"/>
  </p:sldIdLst>
  <p:sldSz cx="12192000" cy="6858000"/>
  <p:notesSz cx="6797675" cy="9928225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F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淺色樣式 3 - 輔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16" autoAdjust="0"/>
    <p:restoredTop sz="96098" autoAdjust="0"/>
  </p:normalViewPr>
  <p:slideViewPr>
    <p:cSldViewPr snapToGrid="0">
      <p:cViewPr varScale="1">
        <p:scale>
          <a:sx n="111" d="100"/>
          <a:sy n="111" d="100"/>
        </p:scale>
        <p:origin x="1096" y="20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EFC3C03C-F128-4D77-8177-A57732A67E39}" type="datetime2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2023年2月8日 Wednesday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385ACC1-7210-4F0A-BEEB-8EC885077F20}" type="slidenum">
              <a:rPr lang="en-US" altLang="zh-TW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70653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DF2C87C-757E-4C70-9F14-5785D5A3EB9B}" type="datetime2">
              <a:rPr lang="zh-TW" altLang="en-US" smtClean="0"/>
              <a:pPr/>
              <a:t>2023年2月8日 Wednesday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pPr rtl="0"/>
            <a:endParaRPr lang="zh-TW" altLang="en-US" noProof="0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zh-TW" altLang="en-US" noProof="0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893B0CF2-7F87-4E02-A248-870047730F99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軟正黑體" panose="020B0604030504040204" pitchFamily="34" charset="-120"/>
        <a:ea typeface="微軟正黑體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預留位置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 noProof="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7611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1596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4021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475028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4241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08795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en-US" altLang="zh-TW" smtClean="0"/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124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群組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矩形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zh-TW" altLang="en-US" noProof="0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cxnSp>
          <p:nvCxnSpPr>
            <p:cNvPr id="7" name="直線接點​​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直線接點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  <a:endParaRPr kumimoji="0" lang="zh-TW" altLang="en-US" noProof="0" dirty="0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zh-TW" altLang="en-US" noProof="0"/>
              <a:t>按一下以編輯母片副標題樣式</a:t>
            </a:r>
            <a:endParaRPr kumimoji="0" lang="zh-TW" altLang="en-US" noProof="0" dirty="0"/>
          </a:p>
        </p:txBody>
      </p:sp>
      <p:sp>
        <p:nvSpPr>
          <p:cNvPr id="30" name="日期預留位置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7CE72A60-AC7F-4E06-A289-770B9E50B34C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19" name="頁尾預留位置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27" name="投影片編號預留位置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726A555-CCBF-4F1E-BE6D-9DD7C2E88175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A86CECD-69F2-4F9A-9673-E1A43360B5BB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45037F3-78BA-4A23-A665-F0AE12F6789F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871A6C0-0915-4F0A-9AB6-1EF79CF138AE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>
              <a:defRPr sz="2000"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2400">
                <a:latin typeface="細明體" panose="02020509000000000000" pitchFamily="49" charset="-120"/>
                <a:ea typeface="細明體" panose="02020509000000000000" pitchFamily="49" charset="-120"/>
              </a:defRPr>
            </a:lvl2pPr>
            <a:lvl3pPr>
              <a:defRPr sz="2000">
                <a:latin typeface="細明體" panose="02020509000000000000" pitchFamily="49" charset="-120"/>
                <a:ea typeface="細明體" panose="02020509000000000000" pitchFamily="49" charset="-120"/>
              </a:defRPr>
            </a:lvl3pPr>
            <a:lvl4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4pPr>
            <a:lvl5pPr>
              <a:defRPr sz="1800">
                <a:latin typeface="細明體" panose="02020509000000000000" pitchFamily="49" charset="-120"/>
                <a:ea typeface="細明體" panose="02020509000000000000" pitchFamily="49" charset="-120"/>
              </a:defRPr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91F161DE-CD97-4D6E-BCEC-16C1B574BEC2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內容預留位置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52A5690-FD19-44E8-BD9D-2A99C2A18E57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ACE1655-D9F8-42C8-A241-D444509B4A16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80EFC1-9769-48A0-8DD8-4AD845418FC5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  <a:p>
            <a:pPr lvl="1" rtl="0" eaLnBrk="1" latinLnBrk="0" hangingPunct="1"/>
            <a:r>
              <a:rPr lang="zh-TW" altLang="en-US"/>
              <a:t>第二層</a:t>
            </a:r>
          </a:p>
          <a:p>
            <a:pPr lvl="2" rtl="0" eaLnBrk="1" latinLnBrk="0" hangingPunct="1"/>
            <a:r>
              <a:rPr lang="zh-TW" altLang="en-US"/>
              <a:t>第三層</a:t>
            </a:r>
          </a:p>
          <a:p>
            <a:pPr lvl="3" rtl="0" eaLnBrk="1" latinLnBrk="0" hangingPunct="1"/>
            <a:r>
              <a:rPr lang="zh-TW" altLang="en-US"/>
              <a:t>第四層</a:t>
            </a:r>
          </a:p>
          <a:p>
            <a:pPr lvl="4" rtl="0" eaLnBrk="1" latinLnBrk="0" hangingPunct="1"/>
            <a:r>
              <a:rPr lang="zh-TW" altLang="en-US"/>
              <a:t>第五層</a:t>
            </a:r>
            <a:endParaRPr kumimoji="0"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644A1E8-E02D-48E7-9ADF-2C6791A8550B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zh-TW" altLang="en-US" sz="18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kumimoji="0"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pPr rtl="0"/>
            <a:r>
              <a:rPr lang="zh-TW" altLang="en-US"/>
              <a:t>按一下圖示以新增圖片</a:t>
            </a:r>
            <a:endParaRPr kumimoji="0"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zh-TW" altLang="en-US"/>
              <a:t>按一下以編輯母片文字樣式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DC751228-D46D-4EA2-8652-B44B1E4773DC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/>
              <a:t>新增頁尾</a:t>
            </a:r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>
            <a:lvl1pPr>
              <a:defRPr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zh-TW" altLang="en-US" sz="1800" dirty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  <a:cs typeface="+mn-cs"/>
            </a:endParaRPr>
          </a:p>
        </p:txBody>
      </p:sp>
      <p:sp>
        <p:nvSpPr>
          <p:cNvPr id="11" name="手繪多邊形​​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zh-TW" altLang="en-US" sz="1800" dirty="0">
              <a:solidFill>
                <a:schemeClr val="tx1"/>
              </a:solidFill>
              <a:latin typeface="細明體" panose="02020509000000000000" pitchFamily="49" charset="-120"/>
              <a:ea typeface="細明體" panose="02020509000000000000" pitchFamily="49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群組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矩形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grpSp>
          <p:nvGrpSpPr>
            <p:cNvPr id="27" name="群組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手繪多邊形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zh-TW" altLang="en-US" sz="1800" noProof="0" dirty="0">
                  <a:solidFill>
                    <a:schemeClr val="tx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+mn-cs"/>
                </a:endParaRPr>
              </a:p>
            </p:txBody>
          </p:sp>
          <p:sp>
            <p:nvSpPr>
              <p:cNvPr id="29" name="手繪多邊形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zh-TW" altLang="en-US" sz="1800" noProof="0" dirty="0">
                  <a:solidFill>
                    <a:schemeClr val="tx1"/>
                  </a:solidFill>
                  <a:latin typeface="細明體" panose="02020509000000000000" pitchFamily="49" charset="-120"/>
                  <a:ea typeface="細明體" panose="02020509000000000000" pitchFamily="49" charset="-120"/>
                  <a:cs typeface="+mn-cs"/>
                </a:endParaRPr>
              </a:p>
            </p:txBody>
          </p:sp>
          <p:grpSp>
            <p:nvGrpSpPr>
              <p:cNvPr id="31" name="群組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手繪多邊形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zh-TW" altLang="en-US" sz="1800" noProof="0" dirty="0">
                    <a:latin typeface="細明體" panose="02020509000000000000" pitchFamily="49" charset="-120"/>
                    <a:ea typeface="細明體" panose="02020509000000000000" pitchFamily="49" charset="-120"/>
                  </a:endParaRPr>
                </a:p>
              </p:txBody>
            </p:sp>
            <p:sp>
              <p:nvSpPr>
                <p:cNvPr id="33" name="手繪多邊形​​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zh-TW" altLang="en-US" sz="1800" noProof="0" dirty="0">
                    <a:latin typeface="細明體" panose="02020509000000000000" pitchFamily="49" charset="-120"/>
                    <a:ea typeface="細明體" panose="02020509000000000000" pitchFamily="49" charset="-120"/>
                  </a:endParaRPr>
                </a:p>
              </p:txBody>
            </p:sp>
          </p:grpSp>
        </p:grpSp>
      </p:grpSp>
      <p:sp>
        <p:nvSpPr>
          <p:cNvPr id="9" name="標題預留位置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zh-TW" altLang="en-US" noProof="0" dirty="0"/>
              <a:t>按一下以編輯母片標題樣式</a:t>
            </a:r>
            <a:endParaRPr kumimoji="0" lang="zh-TW" altLang="en-US" noProof="0" dirty="0"/>
          </a:p>
        </p:txBody>
      </p:sp>
      <p:sp>
        <p:nvSpPr>
          <p:cNvPr id="30" name="文字預留位置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zh-TW" altLang="en-US" noProof="0" dirty="0"/>
              <a:t>按一下以編輯母片文字樣式</a:t>
            </a:r>
          </a:p>
          <a:p>
            <a:pPr lvl="1" rtl="0" eaLnBrk="1" latinLnBrk="0" hangingPunct="1"/>
            <a:r>
              <a:rPr lang="zh-TW" altLang="en-US" noProof="0" dirty="0"/>
              <a:t>第二層</a:t>
            </a:r>
          </a:p>
          <a:p>
            <a:pPr lvl="2" rtl="0" eaLnBrk="1" latinLnBrk="0" hangingPunct="1"/>
            <a:r>
              <a:rPr lang="zh-TW" altLang="en-US" noProof="0" dirty="0"/>
              <a:t>第三層</a:t>
            </a:r>
          </a:p>
          <a:p>
            <a:pPr lvl="3" rtl="0" eaLnBrk="1" latinLnBrk="0" hangingPunct="1"/>
            <a:r>
              <a:rPr lang="zh-TW" altLang="en-US" noProof="0" dirty="0"/>
              <a:t>第四層</a:t>
            </a:r>
          </a:p>
          <a:p>
            <a:pPr lvl="4" rtl="0" eaLnBrk="1" latinLnBrk="0" hangingPunct="1"/>
            <a:r>
              <a:rPr lang="zh-TW" altLang="en-US" noProof="0" dirty="0"/>
              <a:t>第五層</a:t>
            </a:r>
          </a:p>
        </p:txBody>
      </p:sp>
      <p:sp>
        <p:nvSpPr>
          <p:cNvPr id="10" name="日期預留位置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DED0ABCE-815C-4D8A-A86C-338FA6D1E676}" type="datetime2">
              <a:rPr lang="zh-TW" altLang="en-US" smtClean="0"/>
              <a:t>2023年2月8日 Wednesday</a:t>
            </a:fld>
            <a:endParaRPr lang="zh-TW" altLang="en-US" dirty="0"/>
          </a:p>
        </p:txBody>
      </p:sp>
      <p:sp>
        <p:nvSpPr>
          <p:cNvPr id="22" name="頁尾預留位置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noProof="0" dirty="0"/>
              <a:t>新增頁尾</a:t>
            </a:r>
          </a:p>
        </p:txBody>
      </p:sp>
      <p:sp>
        <p:nvSpPr>
          <p:cNvPr id="18" name="投影片編號預留位置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401CF334-2D5C-4859-84A6-CA7E6E43FAEB}" type="slidenum">
              <a:rPr lang="en-US" altLang="zh-TW" noProof="0" smtClean="0"/>
              <a:pPr/>
              <a:t>‹#›</a:t>
            </a:fld>
            <a:endParaRPr lang="zh-TW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51541" y="899884"/>
            <a:ext cx="10865759" cy="689429"/>
          </a:xfrm>
        </p:spPr>
        <p:txBody>
          <a:bodyPr rtlCol="0">
            <a:normAutofit/>
          </a:bodyPr>
          <a:lstStyle/>
          <a:p>
            <a:pPr algn="l"/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112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年第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2</a:t>
            </a:r>
            <a:r>
              <a:rPr lang="zh-TW" altLang="en-US" sz="400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梯次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科研創業計畫個案構想書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(</a:t>
            </a:r>
            <a:r>
              <a:rPr lang="zh-TW" altLang="en-US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萌芽案</a:t>
            </a:r>
            <a:r>
              <a:rPr lang="en-US" altLang="zh-TW" sz="4000" dirty="0">
                <a:latin typeface="Times New Roman" panose="02020603050405020304" pitchFamily="18" charset="0"/>
                <a:cs typeface="Times New Roman" panose="02020603050405020304" pitchFamily="18" charset="0"/>
                <a:sym typeface="新細明體" panose="02020500000000000000" pitchFamily="18" charset="-120"/>
              </a:rPr>
              <a:t>)</a:t>
            </a:r>
            <a:endParaRPr lang="zh-TW" altLang="en-US" sz="4000" dirty="0">
              <a:latin typeface="Times New Roman" panose="02020603050405020304" pitchFamily="18" charset="0"/>
              <a:cs typeface="Times New Roman" panose="02020603050405020304" pitchFamily="18" charset="0"/>
              <a:sym typeface="新細明體" panose="02020500000000000000" pitchFamily="18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5602514" y="4592879"/>
            <a:ext cx="5988012" cy="1416035"/>
          </a:xfrm>
        </p:spPr>
        <p:txBody>
          <a:bodyPr rtlCol="0">
            <a:normAutofit/>
          </a:bodyPr>
          <a:lstStyle/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申請機構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cs typeface="+mj-cs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國立○○大學</a:t>
            </a:r>
            <a:endParaRPr lang="en-US" altLang="zh-TW" sz="2300" b="1" dirty="0">
              <a:solidFill>
                <a:schemeClr val="tx2"/>
              </a:solidFill>
              <a:latin typeface="新細明體" panose="02020500000000000000" pitchFamily="18" charset="-120"/>
              <a:ea typeface="微軟正黑體" panose="020B0604030504040204" pitchFamily="34" charset="-120"/>
              <a:cs typeface="+mj-cs"/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個案計畫主持人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教授</a:t>
            </a:r>
            <a:r>
              <a:rPr lang="en-US" altLang="zh-TW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/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○○○○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系</a:t>
            </a:r>
            <a:endParaRPr lang="en-US" altLang="zh-TW" sz="2300" b="1" dirty="0"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cs typeface="+mj-cs"/>
                <a:sym typeface="新細明體" panose="02020500000000000000" pitchFamily="18" charset="-120"/>
              </a:rPr>
              <a:t>        共同主持人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新細明體" panose="02020500000000000000" pitchFamily="18" charset="-120"/>
                <a:sym typeface="新細明體" panose="02020500000000000000" pitchFamily="18" charset="-120"/>
              </a:rPr>
              <a:t>：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○○○教授</a:t>
            </a:r>
            <a:r>
              <a:rPr lang="en-US" altLang="zh-TW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/</a:t>
            </a:r>
            <a:r>
              <a:rPr lang="zh-TW" altLang="en-US" sz="2300" b="1" dirty="0">
                <a:solidFill>
                  <a:schemeClr val="tx2"/>
                </a:solidFill>
                <a:latin typeface="新細明體" panose="02020500000000000000" pitchFamily="18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○○○○系</a:t>
            </a:r>
            <a:endParaRPr lang="en-US" altLang="zh-TW" sz="2300" b="1" dirty="0">
              <a:sym typeface="新細明體" panose="02020500000000000000" pitchFamily="18" charset="-120"/>
            </a:endParaRPr>
          </a:p>
          <a:p>
            <a:pPr algn="l">
              <a:spcBef>
                <a:spcPct val="0"/>
              </a:spcBef>
            </a:pPr>
            <a:endParaRPr lang="zh-TW" altLang="en-US" sz="2300" b="1" dirty="0">
              <a:solidFill>
                <a:schemeClr val="tx2"/>
              </a:solidFill>
              <a:latin typeface="新細明體" panose="02020500000000000000" pitchFamily="18" charset="-120"/>
              <a:ea typeface="微軟正黑體" panose="020B0604030504040204" pitchFamily="34" charset="-120"/>
              <a:cs typeface="+mj-cs"/>
              <a:sym typeface="新細明體" panose="02020500000000000000" pitchFamily="18" charset="-120"/>
            </a:endParaRPr>
          </a:p>
        </p:txBody>
      </p:sp>
      <p:sp>
        <p:nvSpPr>
          <p:cNvPr id="6" name="標題 3"/>
          <p:cNvSpPr txBox="1">
            <a:spLocks/>
          </p:cNvSpPr>
          <p:nvPr/>
        </p:nvSpPr>
        <p:spPr>
          <a:xfrm>
            <a:off x="555605" y="2328650"/>
            <a:ext cx="10468864" cy="1828800"/>
          </a:xfrm>
          <a:prstGeom prst="rect">
            <a:avLst/>
          </a:prstGeom>
          <a:ln>
            <a:noFill/>
          </a:ln>
        </p:spPr>
        <p:txBody>
          <a:bodyPr vert="horz" lIns="0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tx2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defRPr>
            </a:lvl1pPr>
          </a:lstStyle>
          <a:p>
            <a:r>
              <a:rPr lang="zh-TW" altLang="en-US" sz="5000" dirty="0">
                <a:latin typeface="新細明體" panose="02020500000000000000" pitchFamily="18" charset="-120"/>
                <a:sym typeface="新細明體" panose="02020500000000000000" pitchFamily="18" charset="-120"/>
              </a:rPr>
              <a:t>○○○○○○○○○○○○○○</a:t>
            </a:r>
            <a:endParaRPr lang="en-US" altLang="zh-TW" sz="5000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  <a:p>
            <a:r>
              <a:rPr lang="zh-TW" altLang="en-US" sz="5000" dirty="0">
                <a:latin typeface="新細明體" panose="02020500000000000000" pitchFamily="18" charset="-120"/>
                <a:sym typeface="新細明體" panose="02020500000000000000" pitchFamily="18" charset="-120"/>
              </a:rPr>
              <a:t>○○個案</a:t>
            </a:r>
          </a:p>
        </p:txBody>
      </p:sp>
      <p:sp>
        <p:nvSpPr>
          <p:cNvPr id="7" name="副標題 4"/>
          <p:cNvSpPr txBox="1">
            <a:spLocks/>
          </p:cNvSpPr>
          <p:nvPr/>
        </p:nvSpPr>
        <p:spPr>
          <a:xfrm>
            <a:off x="8864165" y="6277428"/>
            <a:ext cx="2340863" cy="580572"/>
          </a:xfrm>
          <a:prstGeom prst="rect">
            <a:avLst/>
          </a:prstGeom>
        </p:spPr>
        <p:txBody>
          <a:bodyPr vert="horz" lIns="0" rIns="18288" rtlCol="0">
            <a:normAutofit/>
          </a:bodyPr>
          <a:lstStyle>
            <a:lvl1pPr marL="0" marR="45720" indent="0" algn="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None/>
              <a:defRPr kumimoji="0" sz="26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2"/>
              </a:buClr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0"/>
              </a:spcBef>
            </a:pPr>
            <a:r>
              <a:rPr lang="zh-TW" altLang="en-US" sz="2500" b="1" dirty="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 </a:t>
            </a:r>
            <a:r>
              <a:rPr lang="en-US" altLang="zh-TW" sz="2500" dirty="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112</a:t>
            </a:r>
            <a:r>
              <a:rPr lang="zh-TW" altLang="en-US" sz="2500" dirty="0">
                <a:solidFill>
                  <a:schemeClr val="tx2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新細明體" panose="02020500000000000000" pitchFamily="18" charset="-120"/>
              </a:rPr>
              <a:t>年○月○日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396782" y="6375751"/>
            <a:ext cx="4786510" cy="400110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構想</a:t>
            </a:r>
            <a:r>
              <a:rPr lang="zh-TW" altLang="en-US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項目說明</a:t>
            </a:r>
            <a:r>
              <a:rPr lang="zh-TW" altLang="zh-TW" sz="20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請勿超過20頁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000" dirty="0" err="1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68886865-B1DE-49EA-9689-5AB41B737406}"/>
              </a:ext>
            </a:extLst>
          </p:cNvPr>
          <p:cNvSpPr txBox="1"/>
          <p:nvPr/>
        </p:nvSpPr>
        <p:spPr>
          <a:xfrm>
            <a:off x="25400" y="4997912"/>
            <a:ext cx="49657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本計畫是否同時有其他單位提供補助項目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□否；□是，請於「個案經費表」揭露說明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是否曾執行與本計畫相關各部會研究計畫</a:t>
            </a:r>
            <a:b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□否；□是，請填寫「相關計畫補助狀況」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427213" y="815998"/>
            <a:ext cx="10972800" cy="698330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latin typeface="新細明體" panose="02020500000000000000" pitchFamily="18" charset="-120"/>
                <a:sym typeface="新細明體" panose="02020500000000000000" pitchFamily="18" charset="-120"/>
              </a:rPr>
              <a:t>附錄、</a:t>
            </a:r>
            <a:r>
              <a:rPr lang="zh-TW" altLang="en-US" sz="4000" b="1" dirty="0"/>
              <a:t>技術成熟度</a:t>
            </a:r>
            <a:r>
              <a:rPr lang="zh-TW" altLang="zh-TW" sz="2000" dirty="0">
                <a:solidFill>
                  <a:srgbClr val="7F7F7F"/>
                </a:solidFill>
              </a:rPr>
              <a:t>（</a:t>
            </a:r>
            <a:r>
              <a:rPr lang="en-US" altLang="zh-TW" sz="2000" dirty="0">
                <a:solidFill>
                  <a:srgbClr val="7F7F7F"/>
                </a:solidFill>
              </a:rPr>
              <a:t>Technology Readiness Level</a:t>
            </a:r>
            <a:r>
              <a:rPr lang="zh-TW" altLang="en-US" sz="2000" dirty="0">
                <a:solidFill>
                  <a:srgbClr val="7F7F7F"/>
                </a:solidFill>
              </a:rPr>
              <a:t>；簡稱</a:t>
            </a:r>
            <a:r>
              <a:rPr lang="en-US" altLang="zh-TW" sz="2000" dirty="0">
                <a:solidFill>
                  <a:srgbClr val="7F7F7F"/>
                </a:solidFill>
              </a:rPr>
              <a:t>TRL </a:t>
            </a:r>
            <a:r>
              <a:rPr lang="zh-TW" altLang="zh-TW" sz="2000" dirty="0">
                <a:solidFill>
                  <a:srgbClr val="7F7F7F"/>
                </a:solidFill>
              </a:rPr>
              <a:t>）</a:t>
            </a:r>
            <a:endParaRPr lang="zh-TW" altLang="en-US" sz="2000" b="1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4A89B00-090D-4CB2-8380-ED6055C0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10</a:t>
            </a:fld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/>
          <a:srcRect l="1241" t="11561" b="12977"/>
          <a:stretch/>
        </p:blipFill>
        <p:spPr>
          <a:xfrm>
            <a:off x="182880" y="1629295"/>
            <a:ext cx="11763587" cy="515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85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D2E7FF-8D29-1607-49F1-B55624BB0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775" y="0"/>
            <a:ext cx="10972800" cy="857250"/>
          </a:xfrm>
        </p:spPr>
        <p:txBody>
          <a:bodyPr anchor="ctr">
            <a:noAutofit/>
          </a:bodyPr>
          <a:lstStyle/>
          <a:p>
            <a:r>
              <a:rPr lang="zh-TW" altLang="en-US" sz="4000" b="1" dirty="0"/>
              <a:t>一、構想項目說明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716AD02-1B78-5874-04BA-7CA23DE50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857250"/>
            <a:ext cx="11477625" cy="586422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研發成果商品化規劃</a:t>
            </a: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可形成先期產業或重塑原有產業價值鏈之分析與說明，包括</a:t>
            </a:r>
            <a:endParaRPr lang="en-US" altLang="zh-TW" sz="21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市場未被滿足的需求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(Unmet needs</a:t>
            </a:r>
            <a:r>
              <a:rPr lang="en-US" altLang="zh-TW" sz="1800" b="1" kern="1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，生醫類為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Unmet Clinical needs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以及通路策略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市場定位及規模預估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早期商業發展策略</a:t>
            </a:r>
            <a:endParaRPr lang="en-US" altLang="zh-TW" sz="21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產品市場供應鏈上下游、競爭者分析及優勢等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含產品發展、市場進入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endParaRPr lang="zh-TW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供應鏈下游先期使用者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(early adopter) 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或前瞻使用者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(lead user) 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使用意願及其需求和規格等分析</a:t>
            </a: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商業發展里程碑，包括各階段目標與時程</a:t>
            </a:r>
            <a:endParaRPr lang="en-US" altLang="zh-TW" sz="21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創新產品或服務之商業發展規劃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及獲利模式</a:t>
            </a:r>
            <a:endParaRPr lang="zh-TW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後續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商化發展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或出場時程條件等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zh-TW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補助期間預計</a:t>
            </a:r>
            <a:r>
              <a:rPr lang="zh-TW" altLang="en-US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進行商化工作項</a:t>
            </a:r>
            <a:r>
              <a:rPr lang="zh-TW" altLang="zh-TW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和產品里程碑，包括</a:t>
            </a:r>
            <a:endParaRPr lang="en-US" altLang="zh-TW" sz="21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技術可行性驗證及風險管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控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</a:t>
            </a:r>
            <a:r>
              <a:rPr lang="en-US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TRL4-6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α</a:t>
            </a:r>
            <a:r>
              <a:rPr lang="en-US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、拔尖案</a:t>
            </a:r>
            <a:r>
              <a:rPr lang="en-US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TRL6-8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β</a:t>
            </a:r>
            <a:r>
              <a:rPr lang="en-US" altLang="zh-TW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-test) ✽</a:t>
            </a:r>
            <a:r>
              <a:rPr lang="zh-TW" altLang="en-US" sz="1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請參考附錄</a:t>
            </a:r>
            <a:endParaRPr lang="en-US" altLang="zh-TW" sz="18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原型機發展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階段規劃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醫材類請說明醫材比對品與預期用途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相關法規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證等執行規劃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醫材類含取證所需之實驗臨床規劃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(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二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)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核心技術原創性</a:t>
            </a: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sym typeface="新細明體" panose="02020500000000000000" pitchFamily="18" charset="-120"/>
            </a:endParaRPr>
          </a:p>
          <a:p>
            <a:pPr marL="849313" lvl="1" indent="-400050">
              <a:buFont typeface="+mj-lt"/>
              <a:buAutoNum type="arabicPeriod"/>
            </a:pPr>
            <a:r>
              <a:rPr lang="zh-TW" altLang="zh-TW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原創性核心技術說明</a:t>
            </a:r>
            <a:endParaRPr lang="en-US" altLang="zh-TW" sz="21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本計畫運用之創業技術內容，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政府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補助計畫產出之研發成果，依科技基本法規定歸屬於執行機構所有者。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請說明核心技術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內容及相關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實驗數據，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並請列出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已發表之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關鍵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期刊論文、研討會議、榮獲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知名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獎座等。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說明將運用於創業之技術內容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智財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布局規劃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，包括專利、營業秘密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1" indent="0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95000"/>
              <a:buNone/>
            </a:pP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5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創業團隊組成</a:t>
            </a:r>
            <a:endParaRPr lang="en-US" altLang="zh-TW" sz="25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06463" lvl="1" indent="-457200">
              <a:buFont typeface="+mj-lt"/>
              <a:buAutoNum type="arabicPeriod"/>
            </a:pPr>
            <a:r>
              <a:rPr lang="zh-TW" altLang="en-US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團隊</a:t>
            </a:r>
            <a:r>
              <a:rPr lang="zh-TW" altLang="zh-TW" sz="21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創業準備度與成員組成完整性</a:t>
            </a:r>
            <a:endParaRPr lang="en-US" altLang="zh-TW" sz="21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2"/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創業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決心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及校內外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組成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萌芽案：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團隊組成及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個月聘用專任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BD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人選規劃</a:t>
            </a:r>
          </a:p>
          <a:p>
            <a:pPr lvl="2"/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拔尖案：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團隊組成及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個月聘用專任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CEO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COO</a:t>
            </a:r>
            <a:r>
              <a:rPr lang="zh-TW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人選規劃</a:t>
            </a:r>
            <a:endParaRPr lang="en-US" altLang="zh-TW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15B43EF-D266-FB7B-D197-C3C3C4906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4716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20029" y="136524"/>
            <a:ext cx="10972800" cy="708102"/>
          </a:xfrm>
        </p:spPr>
        <p:txBody>
          <a:bodyPr rtlCol="0">
            <a:normAutofit/>
          </a:bodyPr>
          <a:lstStyle/>
          <a:p>
            <a:r>
              <a:rPr lang="en-US" altLang="zh-TW" sz="4000" b="1" dirty="0">
                <a:latin typeface="標楷體" panose="03000509000000000000" pitchFamily="65" charset="-120"/>
              </a:rPr>
              <a:t>(</a:t>
            </a:r>
            <a:r>
              <a:rPr lang="zh-TW" altLang="en-US" sz="4000" b="1" dirty="0">
                <a:latin typeface="標楷體" panose="03000509000000000000" pitchFamily="65" charset="-120"/>
              </a:rPr>
              <a:t>四</a:t>
            </a:r>
            <a:r>
              <a:rPr lang="en-US" altLang="zh-TW" sz="4000" b="1" dirty="0">
                <a:latin typeface="標楷體" panose="03000509000000000000" pitchFamily="65" charset="-120"/>
              </a:rPr>
              <a:t>)</a:t>
            </a:r>
            <a:r>
              <a:rPr lang="zh-TW" altLang="en-US" sz="4000" b="1" dirty="0">
                <a:latin typeface="標楷體" panose="03000509000000000000" pitchFamily="65" charset="-120"/>
              </a:rPr>
              <a:t>自提查核點</a:t>
            </a:r>
            <a:endParaRPr lang="zh-TW" altLang="en-US" sz="4000" b="1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graphicFrame>
        <p:nvGraphicFramePr>
          <p:cNvPr id="5" name="內容版面配置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756117"/>
              </p:ext>
            </p:extLst>
          </p:nvPr>
        </p:nvGraphicFramePr>
        <p:xfrm>
          <a:off x="118956" y="960439"/>
          <a:ext cx="11990665" cy="5819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4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2783">
                  <a:extLst>
                    <a:ext uri="{9D8B030D-6E8A-4147-A177-3AD203B41FA5}">
                      <a16:colId xmlns:a16="http://schemas.microsoft.com/office/drawing/2014/main" val="2376695215"/>
                    </a:ext>
                  </a:extLst>
                </a:gridCol>
                <a:gridCol w="535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2929">
                  <a:extLst>
                    <a:ext uri="{9D8B030D-6E8A-4147-A177-3AD203B41FA5}">
                      <a16:colId xmlns:a16="http://schemas.microsoft.com/office/drawing/2014/main" val="1884455430"/>
                    </a:ext>
                  </a:extLst>
                </a:gridCol>
              </a:tblGrid>
              <a:tr h="6552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   間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查核點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b="1" kern="100" dirty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cap="none" dirty="0">
                          <a:solidFill>
                            <a:schemeClr val="lt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重大查核項目預估經費支用</a:t>
                      </a:r>
                      <a:endParaRPr lang="zh-TW" altLang="en-US" sz="2000" b="1" kern="100" dirty="0"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05">
                <a:tc rowSpan="4"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期</a:t>
                      </a: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中前</a:t>
                      </a:r>
                      <a:endParaRPr lang="en-US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須完成之</a:t>
                      </a:r>
                      <a:endParaRPr lang="en-US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查核</a:t>
                      </a: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點</a:t>
                      </a:r>
                      <a:endParaRPr lang="en-US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en-US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</a:t>
                      </a:r>
                      <a:r>
                        <a:rPr lang="en-US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zh-TW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商業查核點</a:t>
                      </a:r>
                      <a:endParaRPr lang="zh-TW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8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預計工作項目：</a:t>
                      </a:r>
                      <a:endParaRPr lang="en-US" altLang="zh-TW" sz="28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tabLst/>
                        <a:defRPr/>
                      </a:pPr>
                      <a:r>
                        <a:rPr lang="zh-TW" alt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重大技術推展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tabLst/>
                        <a:defRPr/>
                      </a:pPr>
                      <a:r>
                        <a:rPr lang="zh-TW" alt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測試或驗證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tabLst/>
                        <a:defRPr/>
                      </a:pPr>
                      <a:r>
                        <a:rPr lang="zh-TW" alt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智財管理應用及評估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UcPeriod"/>
                        <a:tabLst/>
                        <a:defRPr/>
                      </a:pPr>
                      <a:r>
                        <a:rPr lang="zh-TW" altLang="en-US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法規驗證或諮詢</a:t>
                      </a:r>
                      <a:endParaRPr lang="en-US" altLang="zh-TW" sz="24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4069967"/>
                  </a:ext>
                </a:extLst>
              </a:tr>
              <a:tr h="6455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173715"/>
                  </a:ext>
                </a:extLst>
              </a:tr>
              <a:tr h="6455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技術查核點</a:t>
                      </a:r>
                      <a:endParaRPr lang="zh-TW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2175163"/>
                  </a:ext>
                </a:extLst>
              </a:tr>
              <a:tr h="6455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altLang="en-US" sz="20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0483677"/>
                  </a:ext>
                </a:extLst>
              </a:tr>
              <a:tr h="645505">
                <a:tc rowSpan="4">
                  <a:txBody>
                    <a:bodyPr/>
                    <a:lstStyle/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期末</a:t>
                      </a: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前</a:t>
                      </a:r>
                      <a:endParaRPr lang="en-US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須完成之</a:t>
                      </a:r>
                      <a:endParaRPr lang="en-US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zh-TW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查核</a:t>
                      </a: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點</a:t>
                      </a:r>
                      <a:endParaRPr lang="en-US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R="24130" algn="ctr">
                        <a:spcAft>
                          <a:spcPts val="0"/>
                        </a:spcAft>
                      </a:pPr>
                      <a:r>
                        <a:rPr 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</a:t>
                      </a:r>
                      <a:r>
                        <a:rPr 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商業查核點</a:t>
                      </a:r>
                      <a:endParaRPr lang="zh-TW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altLang="zh-TW" sz="2000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altLang="zh-TW" sz="2000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altLang="zh-TW" sz="2000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altLang="zh-TW" sz="2000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5435315"/>
                  </a:ext>
                </a:extLst>
              </a:tr>
              <a:tr h="6455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2413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技術查核點</a:t>
                      </a:r>
                      <a:endParaRPr lang="zh-TW" altLang="zh-TW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altLang="zh-TW" sz="2000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altLang="zh-TW" sz="2000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17396056"/>
                  </a:ext>
                </a:extLst>
              </a:tr>
              <a:tr h="64550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altLang="zh-TW" sz="2000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24130" indent="0" algn="l" defTabSz="685800" rtl="0" eaLnBrk="1" fontAlgn="b" latinLnBrk="0" hangingPunct="1"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zh-TW" altLang="zh-TW" sz="2000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72928565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EE626A8E-87B6-4DB9-8D7F-5E90696F1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2C6DF8E9-49DA-4756-9C02-7C2E07EC02AC}"/>
              </a:ext>
            </a:extLst>
          </p:cNvPr>
          <p:cNvSpPr/>
          <p:nvPr/>
        </p:nvSpPr>
        <p:spPr>
          <a:xfrm>
            <a:off x="488950" y="6246525"/>
            <a:ext cx="11214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本計畫如同時有申請機構或其他單位（含國內外、大陸地區及港澳）補助項目，請務必於備註欄揭露配合單位名稱、補助項目、補助金額及配合年次等資訊，並請檢附相關證明文件（無配合補助項目者免填） </a:t>
            </a: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6C4969C-8D0E-4BD5-8862-8C970F884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4</a:t>
            </a:fld>
            <a:endParaRPr lang="zh-TW" altLang="en-US" dirty="0"/>
          </a:p>
        </p:txBody>
      </p:sp>
      <p:sp>
        <p:nvSpPr>
          <p:cNvPr id="9" name="Google Shape;253;p17">
            <a:extLst>
              <a:ext uri="{FF2B5EF4-FFF2-40B4-BE49-F238E27FC236}">
                <a16:creationId xmlns:a16="http://schemas.microsoft.com/office/drawing/2014/main" id="{A74276FF-EB0E-2CDF-A351-FC0F7CE3501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2061" y="131602"/>
            <a:ext cx="12027875" cy="73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>
              <a:buSzPts val="4000"/>
            </a:pPr>
            <a:r>
              <a:rPr lang="zh-TW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PMingLiu"/>
                <a:sym typeface="PMingLiu"/>
              </a:rPr>
              <a:t>(五)個案經費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PMingLiu"/>
                <a:sym typeface="PMingLiu"/>
              </a:rPr>
              <a:t>表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(</a:t>
            </a:r>
            <a:r>
              <a:rPr lang="zh-TW" altLang="en-US" sz="2000" b="1" dirty="0">
                <a:solidFill>
                  <a:srgbClr val="FF0000"/>
                </a:solidFill>
                <a:sym typeface="新細明體" panose="02020500000000000000" pitchFamily="18" charset="-120"/>
              </a:rPr>
              <a:t>經費請詳述工作項目及預估經費，萌芽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案</a:t>
            </a:r>
            <a:r>
              <a:rPr lang="zh-TW" altLang="en-US" sz="2000" b="1" dirty="0">
                <a:solidFill>
                  <a:srgbClr val="FF0000"/>
                </a:solidFill>
                <a:sym typeface="新細明體" panose="02020500000000000000" pitchFamily="18" charset="-120"/>
              </a:rPr>
              <a:t>總額以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800</a:t>
            </a:r>
            <a:r>
              <a:rPr lang="zh-TW" altLang="en-US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萬為上限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sym typeface="新細明體" panose="02020500000000000000" pitchFamily="18" charset="-120"/>
              </a:rPr>
              <a:t>)</a:t>
            </a:r>
            <a:r>
              <a:rPr lang="zh-TW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PMingLiu"/>
                <a:sym typeface="PMingLiu"/>
              </a:rPr>
              <a:t> </a:t>
            </a:r>
            <a:endParaRPr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5B8AECC6-E926-002E-7DA6-B8E23F34EFD9}"/>
              </a:ext>
            </a:extLst>
          </p:cNvPr>
          <p:cNvSpPr txBox="1"/>
          <p:nvPr/>
        </p:nvSpPr>
        <p:spPr>
          <a:xfrm>
            <a:off x="2441749" y="6018963"/>
            <a:ext cx="184731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none" rtlCol="0">
            <a:spAutoFit/>
          </a:bodyPr>
          <a:lstStyle/>
          <a:p>
            <a:endParaRPr kumimoji="1" lang="zh-TW" altLang="en-US" dirty="0" err="1"/>
          </a:p>
        </p:txBody>
      </p:sp>
      <p:graphicFrame>
        <p:nvGraphicFramePr>
          <p:cNvPr id="16" name="表格 15">
            <a:extLst>
              <a:ext uri="{FF2B5EF4-FFF2-40B4-BE49-F238E27FC236}">
                <a16:creationId xmlns:a16="http://schemas.microsoft.com/office/drawing/2014/main" id="{0BE91613-64F0-EEBB-A07A-40DC3E12E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733633"/>
              </p:ext>
            </p:extLst>
          </p:nvPr>
        </p:nvGraphicFramePr>
        <p:xfrm>
          <a:off x="82062" y="869896"/>
          <a:ext cx="12027876" cy="52541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3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32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79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8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 err="1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補助項目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\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執行年次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540" algn="ctr" defTabSz="717550">
                        <a:spcBef>
                          <a:spcPts val="685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月至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en-US" altLang="zh-TW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altLang="en-US" sz="20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月</a:t>
                      </a:r>
                      <a:endParaRPr lang="zh-TW" sz="20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985" algn="ctr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000" b="1" kern="1200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備註：</a:t>
                      </a:r>
                      <a:endParaRPr lang="zh-TW" sz="2000" b="1" kern="1200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l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697230" algn="l"/>
                          <a:tab pos="1387475" algn="l"/>
                        </a:tabLst>
                      </a:pPr>
                      <a:r>
                        <a:rPr lang="en-US" altLang="zh-TW" sz="2000" b="1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業務費</a:t>
                      </a:r>
                      <a:endParaRPr lang="zh-TW" sz="2000" b="1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en-US" alt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166">
                <a:tc>
                  <a:txBody>
                    <a:bodyPr/>
                    <a:lstStyle/>
                    <a:p>
                      <a:pPr marL="140970" algn="l">
                        <a:lnSpc>
                          <a:spcPct val="100000"/>
                        </a:lnSpc>
                        <a:spcBef>
                          <a:spcPts val="335"/>
                        </a:spcBef>
                        <a:spcAft>
                          <a:spcPts val="0"/>
                        </a:spcAft>
                        <a:tabLst>
                          <a:tab pos="454660" algn="l"/>
                          <a:tab pos="768350" algn="l"/>
                          <a:tab pos="1083945" algn="l"/>
                          <a:tab pos="1399540" algn="l"/>
                        </a:tabLst>
                      </a:pPr>
                      <a:r>
                        <a:rPr lang="en-US" altLang="zh-TW" sz="2000" b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(1)</a:t>
                      </a:r>
                      <a:r>
                        <a:rPr lang="en-US" sz="2000" b="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研究人力費</a:t>
                      </a:r>
                      <a:endParaRPr lang="zh-TW" sz="2000" b="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-63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例如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新細明體" panose="02020500000000000000" pitchFamily="18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專任人員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全職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BD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人員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、兼任人員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 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名、國外顧問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名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○○○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○○單位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6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889">
                <a:tc>
                  <a:txBody>
                    <a:bodyPr/>
                    <a:lstStyle/>
                    <a:p>
                      <a:pPr marL="142240" marR="13335" algn="l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000" b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(2)</a:t>
                      </a:r>
                      <a:r>
                        <a:rPr lang="zh-TW" sz="2000" b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耗材、物品、圖書、</a:t>
                      </a:r>
                      <a:endParaRPr lang="en-US" altLang="zh-TW" sz="2000" b="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142240" marR="13335" algn="l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2000" b="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研究設備使用費及雜項費用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請配合</a:t>
                      </a:r>
                      <a:r>
                        <a:rPr lang="en-US" altLang="zh-TW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en-US" altLang="zh-TW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自提查核點，合理編列經費項目</a:t>
                      </a:r>
                      <a:endParaRPr lang="zh-TW" sz="1600" b="1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166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349250" algn="l"/>
                          <a:tab pos="692150" algn="l"/>
                          <a:tab pos="1035050" algn="l"/>
                          <a:tab pos="1377950" algn="l"/>
                        </a:tabLst>
                      </a:pPr>
                      <a:r>
                        <a:rPr lang="en-US" altLang="zh-TW" sz="2000" b="1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en-US" sz="2000" b="1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研究設備費</a:t>
                      </a:r>
                      <a:endParaRPr lang="zh-TW" sz="2000" b="1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原則不予編列，有特殊需求請於會議審時提出，經委員審查同意方可例外編列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6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l">
                        <a:lnSpc>
                          <a:spcPct val="1000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  <a:tabLst>
                          <a:tab pos="349250" algn="l"/>
                          <a:tab pos="692150" algn="l"/>
                          <a:tab pos="1035050" algn="l"/>
                          <a:tab pos="1377950" algn="l"/>
                        </a:tabLst>
                      </a:pPr>
                      <a:r>
                        <a:rPr lang="en-US" altLang="zh-TW" sz="2000" b="1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3.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國外差旅費</a:t>
                      </a:r>
                      <a:endParaRPr lang="zh-TW" sz="2000" b="1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rowSpan="4"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本項若為團隊發展新創必要需求，請詳述規劃地點與內容及執行效益</a:t>
                      </a:r>
                      <a:r>
                        <a:rPr kumimoji="0" lang="en-US" altLang="zh-TW" sz="16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16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4224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sz="2000" b="0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(1).</a:t>
                      </a:r>
                      <a:r>
                        <a:rPr lang="zh-TW" altLang="en-US" sz="2000" b="0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參與國際展覽 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zh-TW" alt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301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sz="2000" b="0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(2).</a:t>
                      </a:r>
                      <a:r>
                        <a:rPr lang="zh-TW" altLang="en-US" sz="2000" b="0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Microsoft JhengHei"/>
                        </a:rPr>
                        <a:t>出席國際會議 </a:t>
                      </a:r>
                      <a:endParaRPr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algn="l" defTabSz="685800" rtl="0" eaLnBrk="1" latinLnBrk="0" hangingPunct="1"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1301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2000" b="0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(3).</a:t>
                      </a:r>
                      <a:r>
                        <a:rPr lang="zh-TW" altLang="en-US" sz="2000" b="0" i="0" u="none" strike="noStrike" cap="none" dirty="0">
                          <a:solidFill>
                            <a:schemeClr val="dk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移地研究差旅費 </a:t>
                      </a:r>
                      <a:endParaRPr sz="2000" b="0" i="0" u="none" strike="noStrike" cap="none" dirty="0">
                        <a:solidFill>
                          <a:schemeClr val="dk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zh-TW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 vMerge="1"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5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759105242"/>
                  </a:ext>
                </a:extLst>
              </a:tr>
              <a:tr h="3385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90"/>
                        </a:spcBef>
                        <a:spcAft>
                          <a:spcPts val="0"/>
                        </a:spcAft>
                        <a:tabLst>
                          <a:tab pos="678815" algn="l"/>
                          <a:tab pos="1379855" algn="l"/>
                        </a:tabLst>
                      </a:pPr>
                      <a:r>
                        <a:rPr lang="en-US" altLang="zh-TW" sz="2000" b="1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en-US" sz="2000" b="1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管理費</a:t>
                      </a:r>
                      <a:endParaRPr lang="zh-TW" sz="2000" b="1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 dirty="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以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(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計畫業務費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-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研究主持費</a:t>
                      </a:r>
                      <a:r>
                        <a:rPr lang="en-US" altLang="zh-TW" sz="1600" b="0" i="0" u="none" strike="noStrike" cap="none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)*15%</a:t>
                      </a:r>
                      <a:r>
                        <a:rPr lang="zh-TW" altLang="en-US" sz="1600" b="0" i="0" u="none" strike="noStrike" cap="none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  <a:sym typeface="Arial"/>
                        </a:rPr>
                        <a:t>為上限。</a:t>
                      </a:r>
                      <a:endParaRPr lang="zh-TW" altLang="en-US" sz="1600" b="0" i="0" u="none" strike="noStrike" cap="none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  <a:sym typeface="Microsoft JhengHe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444"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77950" algn="l"/>
                        </a:tabLst>
                      </a:pPr>
                      <a:r>
                        <a:rPr lang="en-US" sz="2000" b="1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合	計</a:t>
                      </a:r>
                      <a:endParaRPr lang="zh-TW" sz="2000" b="1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kumimoji="0" lang="en-US" sz="2000" b="0" kern="1200">
                          <a:solidFill>
                            <a:srgbClr val="0000CC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0</a:t>
                      </a:r>
                      <a:endParaRPr kumimoji="0" lang="zh-TW" sz="2000" b="0" kern="1200" dirty="0">
                        <a:solidFill>
                          <a:srgbClr val="0000CC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6985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＊經費編列請參閱國科會補助科創計畫第</a:t>
                      </a:r>
                      <a:r>
                        <a:rPr kumimoji="0" lang="en-US" altLang="zh-TW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zh-TW" altLang="en-US" sz="1600" b="1" kern="1200" dirty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點</a:t>
                      </a:r>
                      <a:endParaRPr kumimoji="0" lang="zh-TW" altLang="zh-TW" sz="1600" b="1" kern="120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44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311200"/>
            <a:ext cx="10972800" cy="736327"/>
          </a:xfrm>
        </p:spPr>
        <p:txBody>
          <a:bodyPr rtlCol="0">
            <a:normAutofit/>
          </a:bodyPr>
          <a:lstStyle/>
          <a:p>
            <a:r>
              <a:rPr lang="zh-TW" altLang="en-US" sz="4000" b="1" dirty="0"/>
              <a:t>二、本計畫</a:t>
            </a:r>
            <a:r>
              <a:rPr lang="zh-TW" altLang="zh-TW" sz="4000" b="1" dirty="0"/>
              <a:t>「</a:t>
            </a:r>
            <a:r>
              <a:rPr lang="zh-TW" altLang="en-US" sz="4000" b="1" dirty="0"/>
              <a:t>智財調查</a:t>
            </a:r>
            <a:r>
              <a:rPr lang="zh-TW" altLang="zh-TW" sz="4000" b="1" dirty="0"/>
              <a:t>」</a:t>
            </a:r>
            <a:endParaRPr lang="zh-TW" altLang="en-US" sz="4000" b="1" dirty="0"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44" y="1054086"/>
            <a:ext cx="11182350" cy="607985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往相關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計畫補助狀況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4A89B00-090D-4CB2-8380-ED6055C0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5</a:t>
            </a:fld>
            <a:endParaRPr lang="zh-TW" altLang="en-US" dirty="0"/>
          </a:p>
        </p:txBody>
      </p:sp>
      <p:graphicFrame>
        <p:nvGraphicFramePr>
          <p:cNvPr id="9" name="表格 3">
            <a:extLst>
              <a:ext uri="{FF2B5EF4-FFF2-40B4-BE49-F238E27FC236}">
                <a16:creationId xmlns:a16="http://schemas.microsoft.com/office/drawing/2014/main" id="{E8A2F988-6BE9-4A47-9703-00B5C9B35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504713"/>
              </p:ext>
            </p:extLst>
          </p:nvPr>
        </p:nvGraphicFramePr>
        <p:xfrm>
          <a:off x="198304" y="2294212"/>
          <a:ext cx="11807308" cy="3884067"/>
        </p:xfrm>
        <a:graphic>
          <a:graphicData uri="http://schemas.openxmlformats.org/drawingml/2006/table">
            <a:tbl>
              <a:tblPr>
                <a:effectLst/>
                <a:tableStyleId>{5C22544A-7EE6-4342-B048-85BDC9FD1C3A}</a:tableStyleId>
              </a:tblPr>
              <a:tblGrid>
                <a:gridCol w="3528763">
                  <a:extLst>
                    <a:ext uri="{9D8B030D-6E8A-4147-A177-3AD203B41FA5}">
                      <a16:colId xmlns:a16="http://schemas.microsoft.com/office/drawing/2014/main" val="1315090106"/>
                    </a:ext>
                  </a:extLst>
                </a:gridCol>
                <a:gridCol w="1177345">
                  <a:extLst>
                    <a:ext uri="{9D8B030D-6E8A-4147-A177-3AD203B41FA5}">
                      <a16:colId xmlns:a16="http://schemas.microsoft.com/office/drawing/2014/main" val="1938940150"/>
                    </a:ext>
                  </a:extLst>
                </a:gridCol>
                <a:gridCol w="1387990">
                  <a:extLst>
                    <a:ext uri="{9D8B030D-6E8A-4147-A177-3AD203B41FA5}">
                      <a16:colId xmlns:a16="http://schemas.microsoft.com/office/drawing/2014/main" val="336208387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216155438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482727949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524465944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2730413384"/>
                    </a:ext>
                  </a:extLst>
                </a:gridCol>
                <a:gridCol w="1142642">
                  <a:extLst>
                    <a:ext uri="{9D8B030D-6E8A-4147-A177-3AD203B41FA5}">
                      <a16:colId xmlns:a16="http://schemas.microsoft.com/office/drawing/2014/main" val="3921663332"/>
                    </a:ext>
                  </a:extLst>
                </a:gridCol>
              </a:tblGrid>
              <a:tr h="1121667"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計畫名稱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（本部補助者請註明編號）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計畫內擔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任之工作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起迄年月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補助或</a:t>
                      </a:r>
                      <a:endParaRPr lang="en-US" altLang="zh-TW" sz="18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委託機構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執行情形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預期</a:t>
                      </a: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KPI</a:t>
                      </a: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設定</a:t>
                      </a:r>
                      <a:endParaRPr lang="en-US" sz="16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(</a:t>
                      </a:r>
                      <a:r>
                        <a:rPr lang="zh-TW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若無則填寫無</a:t>
                      </a:r>
                      <a:r>
                        <a:rPr lang="en-US" sz="16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)</a:t>
                      </a:r>
                      <a:endParaRPr lang="zh-TW" sz="1600" b="1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實際</a:t>
                      </a:r>
                      <a:r>
                        <a:rPr lang="en-US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KPI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達成情形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核定經費</a:t>
                      </a:r>
                    </a:p>
                    <a:p>
                      <a:pPr marL="142244" marR="13331" lvl="0" algn="l" rtl="0" hangingPunct="1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  <a:cs typeface="Times New Roman" pitchFamily="18"/>
                        </a:rPr>
                        <a:t>總額</a:t>
                      </a: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612469244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  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○○○○○○○○○個案</a:t>
                      </a: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 (106-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○○○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-)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主持人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-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○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500" kern="1200" dirty="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國科會</a:t>
                      </a:r>
                      <a:endParaRPr lang="zh-TW" sz="1500" kern="1200" dirty="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lvl="0" algn="ctr" rtl="0" hangingPunct="1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已結案</a:t>
                      </a: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/</a:t>
                      </a:r>
                      <a:r>
                        <a:rPr lang="zh-TW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執行中</a:t>
                      </a: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en-US" sz="1500" kern="1200">
                        <a:solidFill>
                          <a:srgbClr val="455F51"/>
                        </a:solidFill>
                        <a:latin typeface="微軟正黑體" pitchFamily="34"/>
                        <a:ea typeface="微軟正黑體" pitchFamily="34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en-US" sz="1500" kern="1200">
                          <a:solidFill>
                            <a:srgbClr val="455F51"/>
                          </a:solidFill>
                          <a:latin typeface="微軟正黑體" pitchFamily="34"/>
                          <a:ea typeface="微軟正黑體" pitchFamily="34"/>
                        </a:rPr>
                        <a:t>000,000</a:t>
                      </a: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656192252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1090097286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solidFill>
                          <a:srgbClr val="0000CC"/>
                        </a:solidFill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2692172702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4113600021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334643790"/>
                  </a:ext>
                </a:extLst>
              </a:tr>
              <a:tr h="460400">
                <a:tc>
                  <a:txBody>
                    <a:bodyPr/>
                    <a:lstStyle/>
                    <a:p>
                      <a:pPr lvl="0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 dirty="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tc>
                  <a:txBody>
                    <a:bodyPr/>
                    <a:lstStyle/>
                    <a:p>
                      <a:pPr lvl="0"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endParaRPr lang="zh-TW" sz="1500" dirty="0">
                        <a:latin typeface="微軟正黑體" pitchFamily="34"/>
                        <a:ea typeface="微軟正黑體" pitchFamily="34"/>
                        <a:cs typeface="Times New Roman" pitchFamily="18"/>
                      </a:endParaRPr>
                    </a:p>
                  </a:txBody>
                  <a:tcPr marL="9875" marR="9875" marT="0" marB="0" anchor="ctr"/>
                </a:tc>
                <a:extLst>
                  <a:ext uri="{0D108BD9-81ED-4DB2-BD59-A6C34878D82A}">
                    <a16:rowId xmlns:a16="http://schemas.microsoft.com/office/drawing/2014/main" val="3654357718"/>
                  </a:ext>
                </a:extLst>
              </a:tr>
            </a:tbl>
          </a:graphicData>
        </a:graphic>
      </p:graphicFrame>
      <p:sp>
        <p:nvSpPr>
          <p:cNvPr id="11" name="內容版面配置區 2">
            <a:extLst>
              <a:ext uri="{FF2B5EF4-FFF2-40B4-BE49-F238E27FC236}">
                <a16:creationId xmlns:a16="http://schemas.microsoft.com/office/drawing/2014/main" id="{5CC6F3A7-AC4E-4162-BEE7-2BE38B177FB0}"/>
              </a:ext>
            </a:extLst>
          </p:cNvPr>
          <p:cNvSpPr txBox="1">
            <a:spLocks/>
          </p:cNvSpPr>
          <p:nvPr/>
        </p:nvSpPr>
        <p:spPr>
          <a:xfrm>
            <a:off x="7803575" y="1194281"/>
            <a:ext cx="4202038" cy="427497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400" kern="120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註：各學門自由型計畫無須填寫</a:t>
            </a:r>
            <a:r>
              <a:rPr lang="en-US" altLang="zh-TW" sz="16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KPI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FB2F7295-4AB9-4663-9983-261AAB4EF606}"/>
              </a:ext>
            </a:extLst>
          </p:cNvPr>
          <p:cNvSpPr txBox="1"/>
          <p:nvPr/>
        </p:nvSpPr>
        <p:spPr>
          <a:xfrm>
            <a:off x="443929" y="1669996"/>
            <a:ext cx="11278174" cy="646331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請務必詳實填寫所有與本計畫相關之研究計畫</a:t>
            </a:r>
            <a:r>
              <a:rPr lang="en-US" altLang="zh-TW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(</a:t>
            </a:r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含國內外、大陸地區及港澳</a:t>
            </a:r>
            <a:r>
              <a:rPr lang="en-US" altLang="zh-TW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)</a:t>
            </a:r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，不限於本會計畫。若涉及國外、大陸地區及港澳，請依各該主管機關相關法令規定辦理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0D4484F0-57BF-45CC-9E58-8209F1A6AC02}"/>
              </a:ext>
            </a:extLst>
          </p:cNvPr>
          <p:cNvSpPr txBox="1"/>
          <p:nvPr/>
        </p:nvSpPr>
        <p:spPr>
          <a:xfrm>
            <a:off x="583628" y="6293692"/>
            <a:ext cx="9436672" cy="369332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dirty="0">
                <a:latin typeface="Microsoft JhengHei Light" panose="020B0304030504040204" pitchFamily="34" charset="-120"/>
                <a:ea typeface="Microsoft JhengHei Light" panose="020B0304030504040204" pitchFamily="34" charset="-120"/>
              </a:rPr>
              <a:t>註：上表計畫補助狀況請務必同步於本會學術研發服務網更新，以利查對</a:t>
            </a:r>
          </a:p>
        </p:txBody>
      </p:sp>
    </p:spTree>
    <p:extLst>
      <p:ext uri="{BB962C8B-B14F-4D97-AF65-F5344CB8AC3E}">
        <p14:creationId xmlns:p14="http://schemas.microsoft.com/office/powerpoint/2010/main" val="343228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758302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二、本計畫</a:t>
            </a:r>
            <a:r>
              <a:rPr lang="zh-TW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智財調查</a:t>
            </a:r>
            <a:r>
              <a:rPr lang="zh-TW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en-US" altLang="zh-TW" sz="4000" b="1" dirty="0"/>
              <a:t>(</a:t>
            </a:r>
            <a:r>
              <a:rPr lang="zh-TW" altLang="en-US" sz="4000" b="1" dirty="0"/>
              <a:t>續</a:t>
            </a:r>
            <a:r>
              <a:rPr lang="en-US" altLang="zh-TW" sz="4000" b="1" dirty="0"/>
              <a:t>)</a:t>
            </a:r>
            <a:endParaRPr lang="zh-TW" altLang="en-US" sz="4000" b="1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704" y="1437085"/>
            <a:ext cx="11182350" cy="672711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專利布局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E4D5A03-77DD-4855-89D1-3E40F907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6</a:t>
            </a:fld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518577"/>
              </p:ext>
            </p:extLst>
          </p:nvPr>
        </p:nvGraphicFramePr>
        <p:xfrm>
          <a:off x="504825" y="2379651"/>
          <a:ext cx="11393835" cy="1835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96784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156921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849954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310344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89003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522368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974459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404518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207099">
                  <a:extLst>
                    <a:ext uri="{9D8B030D-6E8A-4147-A177-3AD203B41FA5}">
                      <a16:colId xmlns:a16="http://schemas.microsoft.com/office/drawing/2014/main" val="293545280"/>
                    </a:ext>
                  </a:extLst>
                </a:gridCol>
                <a:gridCol w="1282385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證書號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有效日期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專利授權狀態</a:t>
                      </a: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若已授權需說明專屬或非專屬授權、授權範圍、地區、金額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~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大學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王小明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尚未授權予任何人使用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39DF444E-CDE2-4B60-BE9F-FCA494EAD13B}"/>
              </a:ext>
            </a:extLst>
          </p:cNvPr>
          <p:cNvSpPr txBox="1"/>
          <p:nvPr/>
        </p:nvSpPr>
        <p:spPr>
          <a:xfrm>
            <a:off x="9234140" y="1963495"/>
            <a:ext cx="2664519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*所有智財比例總和為</a:t>
            </a:r>
            <a:r>
              <a:rPr lang="en-US" altLang="zh-TW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100%</a:t>
            </a:r>
            <a:endParaRPr lang="zh-TW" altLang="en-US" sz="1600" b="1" kern="1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813399"/>
              </p:ext>
            </p:extLst>
          </p:nvPr>
        </p:nvGraphicFramePr>
        <p:xfrm>
          <a:off x="515269" y="4841931"/>
          <a:ext cx="11383389" cy="183544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96237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155860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849174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309143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88005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521889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973566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403230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205076">
                  <a:extLst>
                    <a:ext uri="{9D8B030D-6E8A-4147-A177-3AD203B41FA5}">
                      <a16:colId xmlns:a16="http://schemas.microsoft.com/office/drawing/2014/main" val="293545280"/>
                    </a:ext>
                  </a:extLst>
                </a:gridCol>
                <a:gridCol w="1281209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專利授權狀態</a:t>
                      </a: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若已授權需說明專屬或非專屬授權、授權範圍、地區、金額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大學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台灣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王小明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尚未授權予任何人使用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4403625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chemeClr val="accent1">
                    <a:lumMod val="75000"/>
                  </a:schemeClr>
                </a:solidFill>
                <a:uFillTx/>
                <a:latin typeface="微軟正黑體" pitchFamily="34"/>
                <a:ea typeface="微軟正黑體" pitchFamily="34"/>
              </a:rPr>
              <a:t>已申請未核准之專利清單</a:t>
            </a:r>
          </a:p>
        </p:txBody>
      </p:sp>
      <p:sp>
        <p:nvSpPr>
          <p:cNvPr id="13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1922735"/>
            <a:ext cx="10591696" cy="50783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just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sz="1800" b="1" i="0" u="none" strike="noStrike" kern="1200" cap="none" spc="0" baseline="0" dirty="0">
                <a:solidFill>
                  <a:schemeClr val="accent1">
                    <a:lumMod val="75000"/>
                  </a:schemeClr>
                </a:solidFill>
                <a:uFillTx/>
                <a:latin typeface="微軟正黑體" pitchFamily="34"/>
                <a:ea typeface="微軟正黑體" pitchFamily="34"/>
              </a:rPr>
              <a:t>已核准之專利清單</a:t>
            </a:r>
          </a:p>
        </p:txBody>
      </p:sp>
    </p:spTree>
    <p:extLst>
      <p:ext uri="{BB962C8B-B14F-4D97-AF65-F5344CB8AC3E}">
        <p14:creationId xmlns:p14="http://schemas.microsoft.com/office/powerpoint/2010/main" val="26582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758302"/>
          </a:xfrm>
        </p:spPr>
        <p:txBody>
          <a:bodyPr rtlCol="0">
            <a:normAutofit/>
          </a:bodyPr>
          <a:lstStyle/>
          <a:p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二、本計畫</a:t>
            </a:r>
            <a:r>
              <a:rPr lang="zh-TW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智財調查</a:t>
            </a:r>
            <a:r>
              <a:rPr lang="zh-TW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en-US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續</a:t>
            </a:r>
            <a:r>
              <a:rPr lang="en-US" altLang="zh-TW" sz="40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4000" b="1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704" y="1437085"/>
            <a:ext cx="11182350" cy="672711"/>
          </a:xfrm>
        </p:spPr>
        <p:txBody>
          <a:bodyPr rtlCol="0"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營業秘密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專利申請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8E4D5A03-77DD-4855-89D1-3E40F9077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7</a:t>
            </a:fld>
            <a:endParaRPr lang="zh-TW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32690"/>
              </p:ext>
            </p:extLst>
          </p:nvPr>
        </p:nvGraphicFramePr>
        <p:xfrm>
          <a:off x="504825" y="2379652"/>
          <a:ext cx="11316480" cy="206825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80547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799741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2706330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2212841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2417021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479977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營業秘密名稱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技術內容開發人員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營業秘密已採取合理之保密措施自評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704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例：限制可接觸營業秘密人員身份、文件標明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『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機密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』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或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『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限閱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』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等註記、營業秘密存放地點及妥善管理措施 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上鎖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設定密碼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非通常可接觸地點等</a:t>
                      </a:r>
                      <a:r>
                        <a:rPr kumimoji="0" lang="en-US" altLang="zh-TW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350740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39DF444E-CDE2-4B60-BE9F-FCA494EAD13B}"/>
              </a:ext>
            </a:extLst>
          </p:cNvPr>
          <p:cNvSpPr txBox="1"/>
          <p:nvPr/>
        </p:nvSpPr>
        <p:spPr>
          <a:xfrm>
            <a:off x="9234140" y="1963495"/>
            <a:ext cx="2664519" cy="338554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*所有智財比例總和為</a:t>
            </a:r>
            <a:r>
              <a:rPr lang="en-US" altLang="zh-TW" sz="1600" b="1" kern="100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100%</a:t>
            </a:r>
            <a:endParaRPr lang="zh-TW" altLang="en-US" sz="1600" b="1" kern="100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41980"/>
              </p:ext>
            </p:extLst>
          </p:nvPr>
        </p:nvGraphicFramePr>
        <p:xfrm>
          <a:off x="515270" y="4957485"/>
          <a:ext cx="11306035" cy="160904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792235">
                  <a:extLst>
                    <a:ext uri="{9D8B030D-6E8A-4147-A177-3AD203B41FA5}">
                      <a16:colId xmlns:a16="http://schemas.microsoft.com/office/drawing/2014/main" val="4273416368"/>
                    </a:ext>
                  </a:extLst>
                </a:gridCol>
                <a:gridCol w="1751889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153683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042587">
                  <a:extLst>
                    <a:ext uri="{9D8B030D-6E8A-4147-A177-3AD203B41FA5}">
                      <a16:colId xmlns:a16="http://schemas.microsoft.com/office/drawing/2014/main" val="3903686632"/>
                    </a:ext>
                  </a:extLst>
                </a:gridCol>
                <a:gridCol w="1128044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1631811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2103412">
                  <a:extLst>
                    <a:ext uri="{9D8B030D-6E8A-4147-A177-3AD203B41FA5}">
                      <a16:colId xmlns:a16="http://schemas.microsoft.com/office/drawing/2014/main" val="3063491526"/>
                    </a:ext>
                  </a:extLst>
                </a:gridCol>
                <a:gridCol w="1702374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54224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lang="zh-TW" altLang="zh-TW" sz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專利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類別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預計專利申請名稱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預計申請日期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申請人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預計申請國家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預計認列發明人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2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佔此計畫申請標的之技術佔比</a:t>
                      </a:r>
                      <a:r>
                        <a:rPr kumimoji="0" lang="en-US" altLang="zh-TW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發明專利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200" kern="1200" dirty="0" err="1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xxxxxxxxx</a:t>
                      </a: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zh-TW" altLang="en-US" sz="1200" kern="1200" dirty="0">
                          <a:solidFill>
                            <a:schemeClr val="tx2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年月日</a:t>
                      </a:r>
                      <a:endParaRPr kumimoji="0" lang="en-US" altLang="zh-TW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2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213611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4519179"/>
            <a:ext cx="10591696" cy="45691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尚未申請，但計畫執行期間內將會申請之專利清單</a:t>
            </a:r>
          </a:p>
        </p:txBody>
      </p:sp>
      <p:sp>
        <p:nvSpPr>
          <p:cNvPr id="13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482704" y="1922735"/>
            <a:ext cx="10591696" cy="45692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just">
              <a:lnSpc>
                <a:spcPct val="150000"/>
              </a:lnSpc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營業秘密自評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若無則免</a:t>
            </a:r>
            <a:r>
              <a:rPr lang="en-US" altLang="zh-TW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1329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2"/>
          <p:cNvSpPr>
            <a:spLocks noGrp="1"/>
          </p:cNvSpPr>
          <p:nvPr>
            <p:ph type="title"/>
          </p:nvPr>
        </p:nvSpPr>
        <p:spPr>
          <a:xfrm>
            <a:off x="609600" y="523567"/>
            <a:ext cx="10972800" cy="1143000"/>
          </a:xfrm>
        </p:spPr>
        <p:txBody>
          <a:bodyPr rtlCol="0">
            <a:normAutofit/>
          </a:bodyPr>
          <a:lstStyle/>
          <a:p>
            <a:r>
              <a:rPr lang="zh-TW" altLang="en-US" sz="4000" b="1" dirty="0"/>
              <a:t>二、本計畫</a:t>
            </a:r>
            <a:r>
              <a:rPr lang="zh-TW" altLang="zh-TW" sz="4000" b="1" dirty="0"/>
              <a:t>「</a:t>
            </a:r>
            <a:r>
              <a:rPr lang="zh-TW" altLang="en-US" sz="4000" b="1" dirty="0"/>
              <a:t>智財調查</a:t>
            </a:r>
            <a:r>
              <a:rPr lang="zh-TW" altLang="zh-TW" sz="4000" b="1" dirty="0"/>
              <a:t>」</a:t>
            </a:r>
            <a:r>
              <a:rPr lang="en-US" altLang="zh-TW" sz="4000" b="1" dirty="0"/>
              <a:t>(</a:t>
            </a:r>
            <a:r>
              <a:rPr lang="zh-TW" altLang="en-US" sz="4000" b="1" dirty="0"/>
              <a:t>續</a:t>
            </a:r>
            <a:r>
              <a:rPr lang="en-US" altLang="zh-TW" sz="4000" b="1" dirty="0"/>
              <a:t>)</a:t>
            </a:r>
            <a:endParaRPr lang="zh-TW" altLang="en-US" sz="4000" b="1" dirty="0">
              <a:latin typeface="新細明體" panose="02020500000000000000" pitchFamily="18" charset="-120"/>
              <a:sym typeface="新細明體" panose="02020500000000000000" pitchFamily="18" charset="-120"/>
            </a:endParaRPr>
          </a:p>
        </p:txBody>
      </p:sp>
      <p:sp>
        <p:nvSpPr>
          <p:cNvPr id="6" name="內容預留位置 1">
            <a:extLst>
              <a:ext uri="{FF2B5EF4-FFF2-40B4-BE49-F238E27FC236}">
                <a16:creationId xmlns:a16="http://schemas.microsoft.com/office/drawing/2014/main" id="{1276A713-25C6-4395-9D98-976731D64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830032"/>
            <a:ext cx="11182350" cy="683745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本計畫核心技術相關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關鍵論文</a:t>
            </a:r>
            <a:r>
              <a:rPr lang="zh-TW" altLang="zh-TW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en-US" sz="24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，請條列說明</a:t>
            </a:r>
            <a:endParaRPr lang="en-US" altLang="zh-TW" sz="24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B8154559-08F8-4E44-A714-4A6F7C4F6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31258"/>
              </p:ext>
            </p:extLst>
          </p:nvPr>
        </p:nvGraphicFramePr>
        <p:xfrm>
          <a:off x="703700" y="2997276"/>
          <a:ext cx="10878700" cy="275021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40095">
                  <a:extLst>
                    <a:ext uri="{9D8B030D-6E8A-4147-A177-3AD203B41FA5}">
                      <a16:colId xmlns:a16="http://schemas.microsoft.com/office/drawing/2014/main" val="893858611"/>
                    </a:ext>
                  </a:extLst>
                </a:gridCol>
                <a:gridCol w="1974456">
                  <a:extLst>
                    <a:ext uri="{9D8B030D-6E8A-4147-A177-3AD203B41FA5}">
                      <a16:colId xmlns:a16="http://schemas.microsoft.com/office/drawing/2014/main" val="818677561"/>
                    </a:ext>
                  </a:extLst>
                </a:gridCol>
                <a:gridCol w="1537487">
                  <a:extLst>
                    <a:ext uri="{9D8B030D-6E8A-4147-A177-3AD203B41FA5}">
                      <a16:colId xmlns:a16="http://schemas.microsoft.com/office/drawing/2014/main" val="1420051970"/>
                    </a:ext>
                  </a:extLst>
                </a:gridCol>
                <a:gridCol w="1942089">
                  <a:extLst>
                    <a:ext uri="{9D8B030D-6E8A-4147-A177-3AD203B41FA5}">
                      <a16:colId xmlns:a16="http://schemas.microsoft.com/office/drawing/2014/main" val="3483049512"/>
                    </a:ext>
                  </a:extLst>
                </a:gridCol>
                <a:gridCol w="1836892">
                  <a:extLst>
                    <a:ext uri="{9D8B030D-6E8A-4147-A177-3AD203B41FA5}">
                      <a16:colId xmlns:a16="http://schemas.microsoft.com/office/drawing/2014/main" val="1288192880"/>
                    </a:ext>
                  </a:extLst>
                </a:gridCol>
                <a:gridCol w="1847681">
                  <a:extLst>
                    <a:ext uri="{9D8B030D-6E8A-4147-A177-3AD203B41FA5}">
                      <a16:colId xmlns:a16="http://schemas.microsoft.com/office/drawing/2014/main" val="3763980850"/>
                    </a:ext>
                  </a:extLst>
                </a:gridCol>
              </a:tblGrid>
              <a:tr h="67572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論文名稱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論文主要作者</a:t>
                      </a:r>
                      <a:endParaRPr kumimoji="0" lang="en-US" altLang="zh-TW" sz="15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algn="ctr" rtl="0" eaLnBrk="1" latinLnBrk="0" hangingPunct="1"/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（按原出版之次序，通訊作者請加註*）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出版年、月份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期刊</a:t>
                      </a:r>
                      <a:r>
                        <a:rPr kumimoji="0" lang="en-US" altLang="zh-TW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zh-TW" altLang="en-US" sz="15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會議名稱</a:t>
                      </a:r>
                      <a:endParaRPr kumimoji="0" lang="en-US" altLang="zh-TW" sz="15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2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（專書出版社，起迄頁數）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重點摘要說明</a:t>
                      </a: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計畫補助經費來源</a:t>
                      </a:r>
                    </a:p>
                    <a:p>
                      <a:pPr marL="0" algn="ctr" rtl="0" eaLnBrk="1" latinLnBrk="0" hangingPunct="1"/>
                      <a:r>
                        <a:rPr kumimoji="0" lang="en-US" altLang="zh-TW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部會、計畫名稱及計畫編號</a:t>
                      </a:r>
                      <a:r>
                        <a:rPr kumimoji="0" lang="en-US" altLang="zh-TW" sz="1600" b="1" kern="100" dirty="0">
                          <a:solidFill>
                            <a:schemeClr val="tx2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en-US" sz="16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4281" marR="64281" marT="32140" marB="32140" anchor="ctr"/>
                </a:tc>
                <a:extLst>
                  <a:ext uri="{0D108BD9-81ED-4DB2-BD59-A6C34878D82A}">
                    <a16:rowId xmlns:a16="http://schemas.microsoft.com/office/drawing/2014/main" val="828998825"/>
                  </a:ext>
                </a:extLst>
              </a:tr>
              <a:tr h="3283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865012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zh-TW" altLang="en-US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4281" marR="64281" marT="32140" marB="3214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zh-TW" sz="1500" kern="1200" dirty="0">
                        <a:solidFill>
                          <a:schemeClr val="tx2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11249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229327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0103423"/>
                  </a:ext>
                </a:extLst>
              </a:tr>
              <a:tr h="406518"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zh-TW" altLang="en-US" sz="2000" b="1" kern="100" dirty="0">
                        <a:solidFill>
                          <a:schemeClr val="tx2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786318"/>
                  </a:ext>
                </a:extLst>
              </a:tr>
            </a:tbl>
          </a:graphicData>
        </a:graphic>
      </p:graphicFrame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74A89B00-090D-4CB2-8380-ED6055C0C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8</a:t>
            </a:fld>
            <a:endParaRPr lang="zh-TW" altLang="en-US" dirty="0"/>
          </a:p>
        </p:txBody>
      </p:sp>
      <p:sp>
        <p:nvSpPr>
          <p:cNvPr id="8" name="矩形 11">
            <a:extLst>
              <a:ext uri="{FF2B5EF4-FFF2-40B4-BE49-F238E27FC236}">
                <a16:creationId xmlns:a16="http://schemas.microsoft.com/office/drawing/2014/main" id="{FA5C1F2E-515F-410F-83F4-3D0214754014}"/>
              </a:ext>
            </a:extLst>
          </p:cNvPr>
          <p:cNvSpPr/>
          <p:nvPr/>
        </p:nvSpPr>
        <p:spPr>
          <a:xfrm>
            <a:off x="904927" y="2359965"/>
            <a:ext cx="10591696" cy="50783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包括已發表之相關期刊論文、研討會議、榮獲</a:t>
            </a:r>
            <a:r>
              <a:rPr lang="zh-TW" altLang="en-US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知名</a:t>
            </a:r>
            <a:r>
              <a:rPr lang="zh-TW" altLang="zh-TW" b="1" dirty="0">
                <a:solidFill>
                  <a:schemeClr val="accent1">
                    <a:lumMod val="75000"/>
                  </a:schemeClr>
                </a:solidFill>
                <a:latin typeface="微軟正黑體" pitchFamily="34"/>
                <a:ea typeface="微軟正黑體" pitchFamily="34"/>
              </a:rPr>
              <a:t>獎座等</a:t>
            </a:r>
            <a:endParaRPr lang="en-US" altLang="zh-TW" b="1" dirty="0">
              <a:solidFill>
                <a:schemeClr val="accent1">
                  <a:lumMod val="75000"/>
                </a:schemeClr>
              </a:solidFill>
              <a:latin typeface="微軟正黑體" pitchFamily="34"/>
              <a:ea typeface="微軟正黑體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18929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C72CD7B-7AD3-4487-960F-B708ABB09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05105"/>
            <a:ext cx="10972800" cy="1143000"/>
          </a:xfrm>
        </p:spPr>
        <p:txBody>
          <a:bodyPr>
            <a:normAutofit/>
          </a:bodyPr>
          <a:lstStyle/>
          <a:p>
            <a:r>
              <a:rPr lang="zh-TW" altLang="en-US" sz="4000" b="1" dirty="0">
                <a:solidFill>
                  <a:schemeClr val="tx2"/>
                </a:solidFill>
              </a:rPr>
              <a:t>二、本計畫</a:t>
            </a:r>
            <a:r>
              <a:rPr lang="zh-TW" altLang="zh-TW" sz="4000" b="1" dirty="0">
                <a:solidFill>
                  <a:schemeClr val="tx2"/>
                </a:solidFill>
              </a:rPr>
              <a:t>「</a:t>
            </a:r>
            <a:r>
              <a:rPr lang="zh-TW" altLang="en-US" sz="4000" b="1" dirty="0">
                <a:solidFill>
                  <a:schemeClr val="tx2"/>
                </a:solidFill>
              </a:rPr>
              <a:t>智財調查</a:t>
            </a:r>
            <a:r>
              <a:rPr lang="zh-TW" altLang="zh-TW" sz="4000" b="1" dirty="0">
                <a:solidFill>
                  <a:schemeClr val="tx2"/>
                </a:solidFill>
              </a:rPr>
              <a:t>」</a:t>
            </a:r>
            <a:r>
              <a:rPr lang="en-US" altLang="zh-TW" sz="4000" b="1" dirty="0">
                <a:solidFill>
                  <a:schemeClr val="tx2"/>
                </a:solidFill>
              </a:rPr>
              <a:t>(</a:t>
            </a:r>
            <a:r>
              <a:rPr lang="zh-TW" altLang="en-US" sz="4000" b="1" dirty="0">
                <a:solidFill>
                  <a:schemeClr val="tx2"/>
                </a:solidFill>
              </a:rPr>
              <a:t>續</a:t>
            </a:r>
            <a:r>
              <a:rPr lang="en-US" altLang="zh-TW" sz="4000" b="1" dirty="0">
                <a:solidFill>
                  <a:schemeClr val="tx2"/>
                </a:solidFill>
              </a:rPr>
              <a:t>)</a:t>
            </a:r>
            <a:endParaRPr lang="zh-TW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128C2F-D94B-481E-A532-ECD6254B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606" y="1506854"/>
            <a:ext cx="10972800" cy="508815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ts val="3000"/>
              </a:lnSpc>
              <a:buFont typeface="Wingdings" panose="05000000000000000000" pitchFamily="2" charset="2"/>
              <a:buChar char="u"/>
            </a:pP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技術權利限制處理規劃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本計畫規劃運用於創業之技術內容，若有已授權第三方使用，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或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其他合約上限制等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情事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，請提出相關文件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並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說明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後續處理之規劃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74320" lvl="1" indent="-274320">
              <a:lnSpc>
                <a:spcPts val="3000"/>
              </a:lnSpc>
              <a:buClr>
                <a:schemeClr val="accent3">
                  <a:lumMod val="50000"/>
                </a:schemeClr>
              </a:buClr>
              <a:buSzPct val="95000"/>
              <a:buFont typeface="Wingdings" panose="05000000000000000000" pitchFamily="2" charset="2"/>
              <a:buChar char="u"/>
            </a:pPr>
            <a:r>
              <a:rPr lang="en-US" altLang="zh-TW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PI</a:t>
            </a: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2900" b="1" dirty="0" err="1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CoPI</a:t>
            </a: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據實揭露義務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曾向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含申請中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政府提出補助以成立新創公司為結案條件，或補助新創技術商業化為目標之計畫申請者，個案主持人須據實揭露，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應詳細說明二者間之技術區分及競合關係， 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若有共通性智財布局，其處理方案及運用規劃為何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?</a:t>
            </a:r>
          </a:p>
          <a:p>
            <a:pPr marL="274320" lvl="1" indent="-274320">
              <a:lnSpc>
                <a:spcPts val="3000"/>
              </a:lnSpc>
              <a:buClr>
                <a:schemeClr val="accent3">
                  <a:lumMod val="50000"/>
                </a:schemeClr>
              </a:buClr>
              <a:buSzPct val="95000"/>
              <a:buFont typeface="Wingdings" panose="05000000000000000000" pitchFamily="2" charset="2"/>
              <a:buChar char="u"/>
            </a:pPr>
            <a:r>
              <a:rPr lang="zh-TW" altLang="en-US" sz="2900" b="1" dirty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跨單位及共同發明人協議</a:t>
            </a:r>
            <a:endParaRPr lang="en-US" altLang="zh-TW" sz="2900" b="1" dirty="0">
              <a:solidFill>
                <a:schemeClr val="tx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若有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與其他單位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智財共有情形，應取得通過補助個案需運用智財權所有發明人之權益分配協議，及共有單位之智財協議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包含同意由執行機構統籌處理技術作價、在執行機構技術股分配比例內約定雙方技術股占比等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，並提出證明文件，於個案出場時依前揭協議進行技術股分配事宜，</a:t>
            </a:r>
            <a:r>
              <a:rPr lang="zh-TW" altLang="en-US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請參閱附件</a:t>
            </a:r>
            <a:r>
              <a:rPr lang="en-US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X</a:t>
            </a:r>
            <a:r>
              <a:rPr lang="zh-TW" altLang="zh-TW" sz="23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。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lvl="1" algn="just">
              <a:lnSpc>
                <a:spcPts val="3000"/>
              </a:lnSpc>
              <a:buFont typeface="Wingdings" panose="05000000000000000000" pitchFamily="2" charset="2"/>
              <a:buChar char="l"/>
            </a:pPr>
            <a:r>
              <a:rPr lang="zh-TW" altLang="en-US" sz="23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此證明文件請上傳於申請系統中</a:t>
            </a:r>
            <a:endParaRPr lang="en-US" altLang="zh-TW" sz="23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347875-3C1A-4198-84FD-401CF58F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US" altLang="zh-TW" smtClean="0"/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3804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腦力激盪簡報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188_TF03460637.potx" id="{92B23FB3-097E-4224-B32B-2163A87D04FF}" vid="{E462AC03-3B71-4A9D-A494-FA1F0F6632F0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腦力激盪商務簡報</Template>
  <TotalTime>3087</TotalTime>
  <Words>1747</Words>
  <Application>Microsoft Macintosh PowerPoint</Application>
  <PresentationFormat>寬螢幕</PresentationFormat>
  <Paragraphs>226</Paragraphs>
  <Slides>10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23" baseType="lpstr">
      <vt:lpstr>細明體</vt:lpstr>
      <vt:lpstr>Microsoft JhengHei</vt:lpstr>
      <vt:lpstr>Microsoft JhengHei</vt:lpstr>
      <vt:lpstr>新細明體</vt:lpstr>
      <vt:lpstr>標楷體</vt:lpstr>
      <vt:lpstr>Microsoft JhengHei Light</vt:lpstr>
      <vt:lpstr>Microsoft YaHei</vt:lpstr>
      <vt:lpstr>Arial</vt:lpstr>
      <vt:lpstr>Palatino Linotype</vt:lpstr>
      <vt:lpstr>Times New Roman</vt:lpstr>
      <vt:lpstr>Wingdings</vt:lpstr>
      <vt:lpstr>Wingdings 2</vt:lpstr>
      <vt:lpstr>腦力激盪簡報</vt:lpstr>
      <vt:lpstr>112年第2梯次科研創業計畫個案構想書(萌芽案)</vt:lpstr>
      <vt:lpstr>一、構想項目說明</vt:lpstr>
      <vt:lpstr>(四)自提查核點</vt:lpstr>
      <vt:lpstr>(五)個案經費表(經費請詳述工作項目及預估經費，萌芽案總額以800萬為上限) </vt:lpstr>
      <vt:lpstr>二、本計畫「智財調查」</vt:lpstr>
      <vt:lpstr>二、本計畫「智財調查」(續)</vt:lpstr>
      <vt:lpstr>二、本計畫「智財調查」(續)</vt:lpstr>
      <vt:lpstr>二、本計畫「智財調查」(續)</vt:lpstr>
      <vt:lpstr>二、本計畫「智財調查」(續)</vt:lpstr>
      <vt:lpstr>附錄、技術成熟度（Technology Readiness Level；簡稱TRL 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107年萌芽計畫主動徵件個案審查會議</dc:title>
  <dc:creator>葉愷芸</dc:creator>
  <cp:lastModifiedBy>能恩 曾</cp:lastModifiedBy>
  <cp:revision>377</cp:revision>
  <cp:lastPrinted>2022-08-18T03:52:40Z</cp:lastPrinted>
  <dcterms:created xsi:type="dcterms:W3CDTF">2018-06-20T05:53:52Z</dcterms:created>
  <dcterms:modified xsi:type="dcterms:W3CDTF">2023-02-08T02:35:50Z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