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  <p:sldMasterId id="2147483660" r:id="rId2"/>
    <p:sldMasterId id="2147483684" r:id="rId3"/>
  </p:sldMasterIdLst>
  <p:notesMasterIdLst>
    <p:notesMasterId r:id="rId23"/>
  </p:notesMasterIdLst>
  <p:sldIdLst>
    <p:sldId id="256" r:id="rId4"/>
    <p:sldId id="295" r:id="rId5"/>
    <p:sldId id="460" r:id="rId6"/>
    <p:sldId id="264" r:id="rId7"/>
    <p:sldId id="265" r:id="rId8"/>
    <p:sldId id="266" r:id="rId9"/>
    <p:sldId id="267" r:id="rId10"/>
    <p:sldId id="271" r:id="rId11"/>
    <p:sldId id="272" r:id="rId12"/>
    <p:sldId id="286" r:id="rId13"/>
    <p:sldId id="287" r:id="rId14"/>
    <p:sldId id="288" r:id="rId15"/>
    <p:sldId id="289" r:id="rId16"/>
    <p:sldId id="290" r:id="rId17"/>
    <p:sldId id="294" r:id="rId18"/>
    <p:sldId id="469" r:id="rId19"/>
    <p:sldId id="470" r:id="rId20"/>
    <p:sldId id="471" r:id="rId21"/>
    <p:sldId id="472" r:id="rId22"/>
  </p:sldIdLst>
  <p:sldSz cx="12192000" cy="6858000"/>
  <p:notesSz cx="6797675" cy="9928225"/>
  <p:embeddedFontLst>
    <p:embeddedFont>
      <p:font typeface="MingLiu" panose="02020509000000000000" pitchFamily="49" charset="-120"/>
      <p:regular r:id="rId24"/>
    </p:embeddedFont>
    <p:embeddedFont>
      <p:font typeface="MingLiu" panose="02020509000000000000" pitchFamily="49" charset="-120"/>
      <p:regular r:id="rId24"/>
    </p:embeddedFont>
    <p:embeddedFont>
      <p:font typeface="PMingLiu" panose="02020500000000000000" pitchFamily="18" charset="-120"/>
      <p:regular r:id="rId25"/>
    </p:embeddedFont>
    <p:embeddedFont>
      <p:font typeface="PMingLiu" panose="02020500000000000000" pitchFamily="18" charset="-120"/>
      <p:regular r:id="rId25"/>
    </p:embeddedFont>
    <p:embeddedFont>
      <p:font typeface="DFKai-SB" panose="03000509000000000000" pitchFamily="49" charset="-120"/>
      <p:regular r:id="rId26"/>
    </p:embeddedFont>
    <p:embeddedFont>
      <p:font typeface="Microsoft JhengHei Light" panose="03000509000000000000" pitchFamily="49" charset="-120"/>
      <p:regular r:id="rId27"/>
    </p:embeddedFont>
    <p:embeddedFont>
      <p:font typeface="微軟正黑體" panose="020B0604030504040204" pitchFamily="34" charset="-120"/>
      <p:regular r:id="rId28"/>
      <p:bold r:id="rId29"/>
    </p:embeddedFont>
    <p:embeddedFont>
      <p:font typeface="微軟正黑體" panose="020B0604030504040204" pitchFamily="34" charset="-120"/>
      <p:regular r:id="rId28"/>
      <p:bold r:id="rId29"/>
    </p:embeddedFont>
    <p:embeddedFont>
      <p:font typeface="Century Gothic" panose="020B0502020202020204" pitchFamily="34" charset="0"/>
      <p:regular r:id="rId30"/>
      <p:bold r:id="rId31"/>
      <p:italic r:id="rId32"/>
      <p:boldItalic r:id="rId33"/>
    </p:embeddedFont>
    <p:embeddedFont>
      <p:font typeface="Microsoft YaHei" panose="020B0503020204020204" pitchFamily="34" charset="-122"/>
      <p:regular r:id="rId34"/>
      <p:bold r:id="rId35"/>
    </p:embeddedFont>
    <p:embeddedFont>
      <p:font typeface="Palatino Linotype" panose="02040502050505030304" pitchFamily="18" charset="0"/>
      <p:regular r:id="rId36"/>
      <p:bold r:id="rId37"/>
      <p:italic r:id="rId38"/>
      <p:boldItalic r:id="rId39"/>
    </p:embeddedFont>
    <p:embeddedFont>
      <p:font typeface="Wingdings 2" pitchFamily="2" charset="2"/>
      <p:regular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8" roundtripDataSignature="AMtx7mhh6ib7d1AcpoqloTL0PVocX3Zqj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744315F-67DE-470E-8131-3C072A767BAE}">
  <a:tblStyle styleId="{F744315F-67DE-470E-8131-3C072A767BAE}" styleName="Table_0">
    <a:wholeTbl>
      <a:tcTxStyle b="off" i="off">
        <a:font>
          <a:latin typeface="Palatino Linotype"/>
          <a:ea typeface="Palatino Linotype"/>
          <a:cs typeface="Palatino Linotype"/>
        </a:font>
        <a:schemeClr val="dk1"/>
      </a:tcTxStyle>
      <a:tcStyle>
        <a:tcBdr>
          <a:left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2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254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1BFFF2A-02C1-43E9-8F67-F00DBA2AC91D}" styleName="Table_1">
    <a:wholeTbl>
      <a:tcTxStyle b="off" i="off">
        <a:font>
          <a:latin typeface="Palatino Linotype"/>
          <a:ea typeface="Palatino Linotype"/>
          <a:cs typeface="Palatino Linotype"/>
        </a:font>
        <a:schemeClr val="dk1"/>
      </a:tcTxStyle>
      <a:tcStyle>
        <a:tcBdr>
          <a:left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3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254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FB52036-667A-4148-BC02-89E172760F0C}" styleName="Table_2">
    <a:wholeTbl>
      <a:tcTxStyle b="off" i="off">
        <a:font>
          <a:latin typeface="Palatino Linotype"/>
          <a:ea typeface="Palatino Linotype"/>
          <a:cs typeface="Palatino Linotype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E7"/>
          </a:solidFill>
        </a:fill>
      </a:tcStyle>
    </a:wholeTbl>
    <a:band1H>
      <a:tcTxStyle/>
      <a:tcStyle>
        <a:tcBdr/>
        <a:fill>
          <a:solidFill>
            <a:srgbClr val="CFDECC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ECC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Palatino Linotype"/>
          <a:ea typeface="Palatino Linotype"/>
          <a:cs typeface="Palatino Linotype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Palatino Linotype"/>
          <a:ea typeface="Palatino Linotype"/>
          <a:cs typeface="Palatino Linotype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Palatino Linotype"/>
          <a:ea typeface="Palatino Linotype"/>
          <a:cs typeface="Palatino Linotype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Palatino Linotype"/>
          <a:ea typeface="Palatino Linotype"/>
          <a:cs typeface="Palatino Linotype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98"/>
    <p:restoredTop sz="96405"/>
  </p:normalViewPr>
  <p:slideViewPr>
    <p:cSldViewPr snapToGrid="0">
      <p:cViewPr varScale="1">
        <p:scale>
          <a:sx n="116" d="100"/>
          <a:sy n="116" d="100"/>
        </p:scale>
        <p:origin x="840" y="14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18.xml"/><Relationship Id="rId34" Type="http://schemas.openxmlformats.org/officeDocument/2006/relationships/font" Target="fonts/font11.fntdata"/><Relationship Id="rId50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49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8.fntdata"/><Relationship Id="rId52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8" Type="http://customschemas.google.com/relationships/presentationmetadata" Target="metadata"/><Relationship Id="rId8" Type="http://schemas.openxmlformats.org/officeDocument/2006/relationships/slide" Target="slides/slide5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20" Type="http://schemas.openxmlformats.org/officeDocument/2006/relationships/slide" Target="slides/slide1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 sz="12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  <p:extLst>
      <p:ext uri="{BB962C8B-B14F-4D97-AF65-F5344CB8AC3E}">
        <p14:creationId xmlns:p14="http://schemas.microsoft.com/office/powerpoint/2010/main" val="100296279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1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04" name="Google Shape;104;p1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62534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altLang="zh-TW" smtClean="0">
                <a:solidFill>
                  <a:prstClr val="black"/>
                </a:solidFill>
              </a:rPr>
              <a:pPr/>
              <a:t>12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5979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altLang="zh-TW" smtClean="0">
                <a:solidFill>
                  <a:prstClr val="black"/>
                </a:solidFill>
              </a:rPr>
              <a:pPr/>
              <a:t>13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822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en-US" altLang="zh-TW" smtClean="0"/>
              <a:t>15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89712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p9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9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0800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0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001334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p11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1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93288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2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68151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1" name="Google Shape;241;p16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42" name="Google Shape;242;p16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82745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0" name="Google Shape;250;p17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51" name="Google Shape;251;p17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287934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altLang="zh-TW" smtClean="0">
                <a:solidFill>
                  <a:prstClr val="black"/>
                </a:solidFill>
              </a:rPr>
              <a:pPr/>
              <a:t>10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0136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altLang="zh-TW" smtClean="0">
                <a:solidFill>
                  <a:prstClr val="black"/>
                </a:solidFill>
              </a:rPr>
              <a:pPr/>
              <a:t>11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496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type="title">
  <p:cSld name="TITLE">
    <p:bg>
      <p:bgPr>
        <a:solidFill>
          <a:schemeClr val="lt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oogle Shape;24;p28"/>
          <p:cNvGrpSpPr/>
          <p:nvPr/>
        </p:nvGrpSpPr>
        <p:grpSpPr>
          <a:xfrm>
            <a:off x="0" y="6208894"/>
            <a:ext cx="12192000" cy="649106"/>
            <a:chOff x="0" y="6208894"/>
            <a:chExt cx="12192000" cy="649106"/>
          </a:xfrm>
        </p:grpSpPr>
        <p:sp>
          <p:nvSpPr>
            <p:cNvPr id="25" name="Google Shape;25;p28"/>
            <p:cNvSpPr/>
            <p:nvPr/>
          </p:nvSpPr>
          <p:spPr>
            <a:xfrm>
              <a:off x="3048" y="6220178"/>
              <a:ext cx="12188952" cy="637822"/>
            </a:xfrm>
            <a:prstGeom prst="rect">
              <a:avLst/>
            </a:prstGeom>
            <a:gradFill>
              <a:gsLst>
                <a:gs pos="0">
                  <a:srgbClr val="DCE5A3"/>
                </a:gs>
                <a:gs pos="50000">
                  <a:srgbClr val="D6E095"/>
                </a:gs>
                <a:gs pos="100000">
                  <a:srgbClr val="D4DF8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cxnSp>
          <p:nvCxnSpPr>
            <p:cNvPr id="26" name="Google Shape;26;p28"/>
            <p:cNvCxnSpPr/>
            <p:nvPr/>
          </p:nvCxnSpPr>
          <p:spPr>
            <a:xfrm>
              <a:off x="0" y="6208894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27" name="Google Shape;27;p28"/>
          <p:cNvCxnSpPr/>
          <p:nvPr/>
        </p:nvCxnSpPr>
        <p:spPr>
          <a:xfrm rot="10800000" flipH="1">
            <a:off x="3048" y="5937956"/>
            <a:ext cx="8241" cy="5644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" name="Google Shape;28;p28"/>
          <p:cNvCxnSpPr/>
          <p:nvPr/>
        </p:nvCxnSpPr>
        <p:spPr>
          <a:xfrm rot="10800000" flipH="1">
            <a:off x="3048" y="5937956"/>
            <a:ext cx="8241" cy="5644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9" name="Google Shape;29;p28"/>
          <p:cNvSpPr txBox="1"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Font typeface="Microsoft JhengHei"/>
              <a:buNone/>
              <a:defRPr sz="5600" b="1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45720" lvl="0" algn="r">
              <a:spcBef>
                <a:spcPts val="520"/>
              </a:spcBef>
              <a:spcAft>
                <a:spcPts val="0"/>
              </a:spcAft>
              <a:buSzPts val="2470"/>
              <a:buNone/>
              <a:defRPr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ingLiu"/>
                <a:ea typeface="MingLiu"/>
                <a:cs typeface="MingLiu"/>
                <a:sym typeface="MingLiu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8"/>
          <p:cNvSpPr txBox="1">
            <a:spLocks noGrp="1"/>
          </p:cNvSpPr>
          <p:nvPr>
            <p:ph type="ft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ingLiu"/>
                <a:ea typeface="MingLiu"/>
                <a:cs typeface="MingLiu"/>
                <a:sym typeface="MingLiu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8"/>
          <p:cNvSpPr txBox="1">
            <a:spLocks noGrp="1"/>
          </p:cNvSpPr>
          <p:nvPr>
            <p:ph type="sldNum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1pPr>
            <a:lvl2pPr marL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2pPr>
            <a:lvl3pPr marL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3pPr>
            <a:lvl4pPr marL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4pPr>
            <a:lvl5pPr marL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5pPr>
            <a:lvl6pPr marL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6pPr>
            <a:lvl7pPr marL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7pPr>
            <a:lvl8pPr marL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8pPr>
            <a:lvl9pPr marL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7"/>
          <p:cNvSpPr txBox="1"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7"/>
          <p:cNvSpPr txBox="1">
            <a:spLocks noGrp="1"/>
          </p:cNvSpPr>
          <p:nvPr>
            <p:ph type="body" idx="1"/>
          </p:nvPr>
        </p:nvSpPr>
        <p:spPr>
          <a:xfrm rot="5400000">
            <a:off x="3901440" y="-1356360"/>
            <a:ext cx="4389120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7185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7"/>
          <p:cNvSpPr txBox="1">
            <a:spLocks noGrp="1"/>
          </p:cNvSpPr>
          <p:nvPr>
            <p:ph type="ft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7"/>
          <p:cNvSpPr txBox="1">
            <a:spLocks noGrp="1"/>
          </p:cNvSpPr>
          <p:nvPr>
            <p:ph type="sldNum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VERTICAL_TITLE_AND_VERTICAL_TEX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8"/>
          <p:cNvSpPr txBox="1">
            <a:spLocks noGrp="1"/>
          </p:cNvSpPr>
          <p:nvPr>
            <p:ph type="title"/>
          </p:nvPr>
        </p:nvSpPr>
        <p:spPr>
          <a:xfrm rot="5400000">
            <a:off x="7604919" y="2148684"/>
            <a:ext cx="5211763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8"/>
          <p:cNvSpPr txBox="1">
            <a:spLocks noGrp="1"/>
          </p:cNvSpPr>
          <p:nvPr>
            <p:ph type="body" idx="1"/>
          </p:nvPr>
        </p:nvSpPr>
        <p:spPr>
          <a:xfrm rot="5400000">
            <a:off x="2016919" y="-492917"/>
            <a:ext cx="5211763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7185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38"/>
          <p:cNvSpPr txBox="1">
            <a:spLocks noGrp="1"/>
          </p:cNvSpPr>
          <p:nvPr>
            <p:ph type="ft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8"/>
          <p:cNvSpPr txBox="1">
            <a:spLocks noGrp="1"/>
          </p:cNvSpPr>
          <p:nvPr>
            <p:ph type="sldNum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群組 9"/>
          <p:cNvGrpSpPr/>
          <p:nvPr/>
        </p:nvGrpSpPr>
        <p:grpSpPr>
          <a:xfrm>
            <a:off x="0" y="6208894"/>
            <a:ext cx="12192000" cy="649106"/>
            <a:chOff x="0" y="6208894"/>
            <a:chExt cx="12192000" cy="649106"/>
          </a:xfrm>
        </p:grpSpPr>
        <p:sp>
          <p:nvSpPr>
            <p:cNvPr id="2" name="矩形 1"/>
            <p:cNvSpPr/>
            <p:nvPr/>
          </p:nvSpPr>
          <p:spPr>
            <a:xfrm>
              <a:off x="3048" y="6220178"/>
              <a:ext cx="12188952" cy="637822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cxnSp>
          <p:nvCxnSpPr>
            <p:cNvPr id="7" name="直線接點​​ 6"/>
            <p:cNvCxnSpPr/>
            <p:nvPr/>
          </p:nvCxnSpPr>
          <p:spPr>
            <a:xfrm>
              <a:off x="0" y="6208894"/>
              <a:ext cx="121920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直線接點 4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rtlCol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tx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kumimoji="0" lang="zh-TW" altLang="en-US" noProof="0" dirty="0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 rtlCol="0"/>
          <a:lstStyle>
            <a:lvl1pPr marL="0" marR="45720" indent="0" algn="r">
              <a:buNone/>
              <a:defRPr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rtl="0"/>
            <a:r>
              <a:rPr lang="zh-TW" altLang="en-US" noProof="0"/>
              <a:t>按一下以編輯母片副標題樣式</a:t>
            </a:r>
            <a:endParaRPr kumimoji="0" lang="zh-TW" altLang="en-US" noProof="0" dirty="0"/>
          </a:p>
        </p:txBody>
      </p:sp>
      <p:sp>
        <p:nvSpPr>
          <p:cNvPr id="30" name="日期預留位置 2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19" name="頁尾預留位置 1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27" name="投影片編號預留位置 2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1CF334-2D5C-4859-84A6-CA7E6E43FAEB}" type="slidenum">
              <a:rPr kumimoji="0" lang="en-US" altLang="zh-TW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48998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kumimoji="0"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 eaLnBrk="1" latinLnBrk="0" hangingPunct="1"/>
            <a:r>
              <a:rPr lang="zh-TW" altLang="en-US"/>
              <a:t>按一下以編輯母片文字樣式</a:t>
            </a:r>
          </a:p>
          <a:p>
            <a:pPr lvl="1" rtl="0" eaLnBrk="1" latinLnBrk="0" hangingPunct="1"/>
            <a:r>
              <a:rPr lang="zh-TW" altLang="en-US"/>
              <a:t>第二層</a:t>
            </a:r>
          </a:p>
          <a:p>
            <a:pPr lvl="2" rtl="0" eaLnBrk="1" latinLnBrk="0" hangingPunct="1"/>
            <a:r>
              <a:rPr lang="zh-TW" altLang="en-US"/>
              <a:t>第三層</a:t>
            </a:r>
          </a:p>
          <a:p>
            <a:pPr lvl="3" rtl="0" eaLnBrk="1" latinLnBrk="0" hangingPunct="1"/>
            <a:r>
              <a:rPr lang="zh-TW" altLang="en-US"/>
              <a:t>第四層</a:t>
            </a:r>
          </a:p>
          <a:p>
            <a:pPr lvl="4" rtl="0" eaLnBrk="1" latinLnBrk="0" hangingPunct="1"/>
            <a:r>
              <a:rPr lang="zh-TW" altLang="en-US"/>
              <a:t>第五層</a:t>
            </a:r>
            <a:endParaRPr kumimoji="0"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1CF334-2D5C-4859-84A6-CA7E6E43FAEB}" type="slidenum">
              <a:rPr kumimoji="0" lang="en-US" altLang="zh-TW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4974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rtlCol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tx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kumimoji="0"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rtlCol="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rtl="0" eaLnBrk="1" latinLnBrk="0" hangingPunct="1"/>
            <a:r>
              <a:rPr lang="zh-TW" altLang="en-US"/>
              <a:t>按一下以編輯母片文字樣式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1CF334-2D5C-4859-84A6-CA7E6E43FAEB}" type="slidenum">
              <a:rPr kumimoji="0" lang="en-US" altLang="zh-TW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112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kumimoji="0"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 rtlCol="0"/>
          <a:lstStyle>
            <a:lvl1pPr>
              <a:defRPr sz="26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  <a:lvl2pPr>
              <a:defRPr sz="2400">
                <a:latin typeface="細明體" panose="02020509000000000000" pitchFamily="49" charset="-120"/>
                <a:ea typeface="細明體" panose="02020509000000000000" pitchFamily="49" charset="-120"/>
              </a:defRPr>
            </a:lvl2pPr>
            <a:lvl3pPr>
              <a:defRPr sz="2000">
                <a:latin typeface="細明體" panose="02020509000000000000" pitchFamily="49" charset="-120"/>
                <a:ea typeface="細明體" panose="02020509000000000000" pitchFamily="49" charset="-120"/>
              </a:defRPr>
            </a:lvl3pPr>
            <a:lvl4pPr>
              <a:defRPr sz="1800">
                <a:latin typeface="細明體" panose="02020509000000000000" pitchFamily="49" charset="-120"/>
                <a:ea typeface="細明體" panose="02020509000000000000" pitchFamily="49" charset="-120"/>
              </a:defRPr>
            </a:lvl4pPr>
            <a:lvl5pPr>
              <a:defRPr sz="1800">
                <a:latin typeface="細明體" panose="02020509000000000000" pitchFamily="49" charset="-120"/>
                <a:ea typeface="細明體" panose="02020509000000000000" pitchFamily="49" charset="-120"/>
              </a:defRPr>
            </a:lvl5pPr>
          </a:lstStyle>
          <a:p>
            <a:pPr lvl="0" rtl="0" eaLnBrk="1" latinLnBrk="0" hangingPunct="1"/>
            <a:r>
              <a:rPr lang="zh-TW" altLang="en-US"/>
              <a:t>按一下以編輯母片文字樣式</a:t>
            </a:r>
          </a:p>
          <a:p>
            <a:pPr lvl="1" rtl="0" eaLnBrk="1" latinLnBrk="0" hangingPunct="1"/>
            <a:r>
              <a:rPr lang="zh-TW" altLang="en-US"/>
              <a:t>第二層</a:t>
            </a:r>
          </a:p>
          <a:p>
            <a:pPr lvl="2" rtl="0" eaLnBrk="1" latinLnBrk="0" hangingPunct="1"/>
            <a:r>
              <a:rPr lang="zh-TW" altLang="en-US"/>
              <a:t>第三層</a:t>
            </a:r>
          </a:p>
          <a:p>
            <a:pPr lvl="3" rtl="0" eaLnBrk="1" latinLnBrk="0" hangingPunct="1"/>
            <a:r>
              <a:rPr lang="zh-TW" altLang="en-US"/>
              <a:t>第四層</a:t>
            </a:r>
          </a:p>
          <a:p>
            <a:pPr lvl="4" rtl="0" eaLnBrk="1" latinLnBrk="0" hangingPunct="1"/>
            <a:r>
              <a:rPr lang="zh-TW" altLang="en-US"/>
              <a:t>第五層</a:t>
            </a:r>
            <a:endParaRPr kumimoji="0"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 rtlCol="0"/>
          <a:lstStyle>
            <a:lvl1pPr>
              <a:defRPr sz="26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  <a:lvl2pPr>
              <a:defRPr sz="2400">
                <a:latin typeface="細明體" panose="02020509000000000000" pitchFamily="49" charset="-120"/>
                <a:ea typeface="細明體" panose="02020509000000000000" pitchFamily="49" charset="-120"/>
              </a:defRPr>
            </a:lvl2pPr>
            <a:lvl3pPr>
              <a:defRPr sz="2000">
                <a:latin typeface="細明體" panose="02020509000000000000" pitchFamily="49" charset="-120"/>
                <a:ea typeface="細明體" panose="02020509000000000000" pitchFamily="49" charset="-120"/>
              </a:defRPr>
            </a:lvl3pPr>
            <a:lvl4pPr>
              <a:defRPr sz="1800">
                <a:latin typeface="細明體" panose="02020509000000000000" pitchFamily="49" charset="-120"/>
                <a:ea typeface="細明體" panose="02020509000000000000" pitchFamily="49" charset="-120"/>
              </a:defRPr>
            </a:lvl4pPr>
            <a:lvl5pPr>
              <a:defRPr sz="1800">
                <a:latin typeface="細明體" panose="02020509000000000000" pitchFamily="49" charset="-120"/>
                <a:ea typeface="細明體" panose="02020509000000000000" pitchFamily="49" charset="-120"/>
              </a:defRPr>
            </a:lvl5pPr>
          </a:lstStyle>
          <a:p>
            <a:pPr lvl="0" rtl="0" eaLnBrk="1" latinLnBrk="0" hangingPunct="1"/>
            <a:r>
              <a:rPr lang="zh-TW" altLang="en-US"/>
              <a:t>按一下以編輯母片文字樣式</a:t>
            </a:r>
          </a:p>
          <a:p>
            <a:pPr lvl="1" rtl="0" eaLnBrk="1" latinLnBrk="0" hangingPunct="1"/>
            <a:r>
              <a:rPr lang="zh-TW" altLang="en-US"/>
              <a:t>第二層</a:t>
            </a:r>
          </a:p>
          <a:p>
            <a:pPr lvl="2" rtl="0" eaLnBrk="1" latinLnBrk="0" hangingPunct="1"/>
            <a:r>
              <a:rPr lang="zh-TW" altLang="en-US"/>
              <a:t>第三層</a:t>
            </a:r>
          </a:p>
          <a:p>
            <a:pPr lvl="3" rtl="0" eaLnBrk="1" latinLnBrk="0" hangingPunct="1"/>
            <a:r>
              <a:rPr lang="zh-TW" altLang="en-US"/>
              <a:t>第四層</a:t>
            </a:r>
          </a:p>
          <a:p>
            <a:pPr lvl="4" rtl="0" eaLnBrk="1" latinLnBrk="0" hangingPunct="1"/>
            <a:r>
              <a:rPr lang="zh-TW" altLang="en-US"/>
              <a:t>第五層</a:t>
            </a:r>
            <a:endParaRPr kumimoji="0"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1CF334-2D5C-4859-84A6-CA7E6E43FAEB}" type="slidenum">
              <a:rPr kumimoji="0" lang="en-US" altLang="zh-TW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505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rtlCol="0" anchor="b"/>
          <a:lstStyle>
            <a:lvl1pPr>
              <a:defRPr/>
            </a:lvl1pPr>
          </a:lstStyle>
          <a:p>
            <a:pPr rtl="0"/>
            <a:r>
              <a:rPr lang="zh-TW" altLang="en-US"/>
              <a:t>按一下以編輯母片標題樣式</a:t>
            </a:r>
            <a:endParaRPr kumimoji="0"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rtlCol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zh-TW" altLang="en-US"/>
              <a:t>按一下以編輯母片文字樣式</a:t>
            </a:r>
          </a:p>
        </p:txBody>
      </p:sp>
      <p:sp>
        <p:nvSpPr>
          <p:cNvPr id="5" name="內容預留位置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zh-TW" altLang="en-US"/>
              <a:t>按一下以編輯母片文字樣式</a:t>
            </a:r>
          </a:p>
          <a:p>
            <a:pPr lvl="1" rtl="0" eaLnBrk="1" latinLnBrk="0" hangingPunct="1"/>
            <a:r>
              <a:rPr lang="zh-TW" altLang="en-US"/>
              <a:t>第二層</a:t>
            </a:r>
          </a:p>
          <a:p>
            <a:pPr lvl="2" rtl="0" eaLnBrk="1" latinLnBrk="0" hangingPunct="1"/>
            <a:r>
              <a:rPr lang="zh-TW" altLang="en-US"/>
              <a:t>第三層</a:t>
            </a:r>
          </a:p>
          <a:p>
            <a:pPr lvl="3" rtl="0" eaLnBrk="1" latinLnBrk="0" hangingPunct="1"/>
            <a:r>
              <a:rPr lang="zh-TW" altLang="en-US"/>
              <a:t>第四層</a:t>
            </a:r>
          </a:p>
          <a:p>
            <a:pPr lvl="4" rtl="0" eaLnBrk="1" latinLnBrk="0" hangingPunct="1"/>
            <a:r>
              <a:rPr lang="zh-TW" altLang="en-US"/>
              <a:t>第五層</a:t>
            </a:r>
            <a:endParaRPr kumimoji="0"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rtlCol="0" anchor="ctr"/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zh-TW" altLang="en-US"/>
              <a:t>按一下以編輯母片文字樣式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zh-TW" altLang="en-US"/>
              <a:t>按一下以編輯母片文字樣式</a:t>
            </a:r>
          </a:p>
          <a:p>
            <a:pPr lvl="1" rtl="0" eaLnBrk="1" latinLnBrk="0" hangingPunct="1"/>
            <a:r>
              <a:rPr lang="zh-TW" altLang="en-US"/>
              <a:t>第二層</a:t>
            </a:r>
          </a:p>
          <a:p>
            <a:pPr lvl="2" rtl="0" eaLnBrk="1" latinLnBrk="0" hangingPunct="1"/>
            <a:r>
              <a:rPr lang="zh-TW" altLang="en-US"/>
              <a:t>第三層</a:t>
            </a:r>
          </a:p>
          <a:p>
            <a:pPr lvl="3" rtl="0" eaLnBrk="1" latinLnBrk="0" hangingPunct="1"/>
            <a:r>
              <a:rPr lang="zh-TW" altLang="en-US"/>
              <a:t>第四層</a:t>
            </a:r>
          </a:p>
          <a:p>
            <a:pPr lvl="4" rtl="0" eaLnBrk="1" latinLnBrk="0" hangingPunct="1"/>
            <a:r>
              <a:rPr lang="zh-TW" altLang="en-US"/>
              <a:t>第五層</a:t>
            </a:r>
            <a:endParaRPr kumimoji="0" lang="zh-TW" altLang="en-US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1CF334-2D5C-4859-84A6-CA7E6E43FAEB}" type="slidenum">
              <a:rPr kumimoji="0" lang="en-US" altLang="zh-TW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550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rtlCol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kumimoji="0"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1CF334-2D5C-4859-84A6-CA7E6E43FAEB}" type="slidenum">
              <a:rPr kumimoji="0" lang="en-US" altLang="zh-TW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908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1CF334-2D5C-4859-84A6-CA7E6E43FAEB}" type="slidenum">
              <a:rPr kumimoji="0" lang="en-US" altLang="zh-TW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729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rtlCol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kumimoji="0"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 rtlCol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zh-TW" altLang="en-US"/>
              <a:t>按一下以編輯母片文字樣式</a:t>
            </a:r>
          </a:p>
          <a:p>
            <a:pPr lvl="1" rtl="0" eaLnBrk="1" latinLnBrk="0" hangingPunct="1"/>
            <a:r>
              <a:rPr lang="zh-TW" altLang="en-US"/>
              <a:t>第二層</a:t>
            </a:r>
          </a:p>
          <a:p>
            <a:pPr lvl="2" rtl="0" eaLnBrk="1" latinLnBrk="0" hangingPunct="1"/>
            <a:r>
              <a:rPr lang="zh-TW" altLang="en-US"/>
              <a:t>第三層</a:t>
            </a:r>
          </a:p>
          <a:p>
            <a:pPr lvl="3" rtl="0" eaLnBrk="1" latinLnBrk="0" hangingPunct="1"/>
            <a:r>
              <a:rPr lang="zh-TW" altLang="en-US"/>
              <a:t>第四層</a:t>
            </a:r>
          </a:p>
          <a:p>
            <a:pPr lvl="4" rtl="0" eaLnBrk="1" latinLnBrk="0" hangingPunct="1"/>
            <a:r>
              <a:rPr lang="zh-TW" altLang="en-US"/>
              <a:t>第五層</a:t>
            </a:r>
            <a:endParaRPr kumimoji="0"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 rtlCol="0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rtl="0" eaLnBrk="1" latinLnBrk="0" hangingPunct="1"/>
            <a:r>
              <a:rPr lang="zh-TW" altLang="en-US"/>
              <a:t>按一下以編輯母片文字樣式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1CF334-2D5C-4859-84A6-CA7E6E43FAEB}" type="slidenum">
              <a:rPr kumimoji="0" lang="en-US" altLang="zh-TW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4494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內容" type="obj">
  <p:cSld name="OBJEC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9"/>
          <p:cNvSpPr txBox="1"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7185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9"/>
          <p:cNvSpPr txBox="1">
            <a:spLocks noGrp="1"/>
          </p:cNvSpPr>
          <p:nvPr>
            <p:ph type="ft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9"/>
          <p:cNvSpPr txBox="1">
            <a:spLocks noGrp="1"/>
          </p:cNvSpPr>
          <p:nvPr>
            <p:ph type="sldNum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剪去並圓角化單一角落矩形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12" name="直角三角形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rtlCol="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kumimoji="0" lang="zh-TW" altLang="en-US" dirty="0"/>
          </a:p>
        </p:txBody>
      </p:sp>
      <p:sp>
        <p:nvSpPr>
          <p:cNvPr id="3" name="圖片預留位置 2" descr="要新增影像的空白預留位置。按一下預留位置，然後選取您要新增的影像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 rtlCol="0"/>
          <a:lstStyle>
            <a:lvl1pPr marL="0" indent="0">
              <a:buNone/>
              <a:defRPr sz="32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 rtl="0"/>
            <a:r>
              <a:rPr lang="zh-TW" altLang="en-US"/>
              <a:t>按一下圖示以新增圖片</a:t>
            </a:r>
            <a:endParaRPr kumimoji="0"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rtlCol="0" anchor="t"/>
          <a:lstStyle>
            <a:lvl1pPr marL="0" indent="0" algn="l">
              <a:spcBef>
                <a:spcPts val="250"/>
              </a:spcBef>
              <a:buFontTx/>
              <a:buNone/>
              <a:defRPr sz="13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rtl="0" eaLnBrk="1" latinLnBrk="0" hangingPunct="1"/>
            <a:r>
              <a:rPr lang="zh-TW" altLang="en-US"/>
              <a:t>按一下以編輯母片文字樣式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1CF334-2D5C-4859-84A6-CA7E6E43FAEB}" type="slidenum">
              <a:rPr kumimoji="0" lang="en-US" altLang="zh-TW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10" name="手繪多邊形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11" name="手繪多邊形​​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190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kumimoji="0"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 eaLnBrk="1" latinLnBrk="0" hangingPunct="1"/>
            <a:r>
              <a:rPr lang="zh-TW" altLang="en-US"/>
              <a:t>按一下以編輯母片文字樣式</a:t>
            </a:r>
          </a:p>
          <a:p>
            <a:pPr lvl="1" rtl="0" eaLnBrk="1" latinLnBrk="0" hangingPunct="1"/>
            <a:r>
              <a:rPr lang="zh-TW" altLang="en-US"/>
              <a:t>第二層</a:t>
            </a:r>
          </a:p>
          <a:p>
            <a:pPr lvl="2" rtl="0" eaLnBrk="1" latinLnBrk="0" hangingPunct="1"/>
            <a:r>
              <a:rPr lang="zh-TW" altLang="en-US"/>
              <a:t>第三層</a:t>
            </a:r>
          </a:p>
          <a:p>
            <a:pPr lvl="3" rtl="0" eaLnBrk="1" latinLnBrk="0" hangingPunct="1"/>
            <a:r>
              <a:rPr lang="zh-TW" altLang="en-US"/>
              <a:t>第四層</a:t>
            </a:r>
          </a:p>
          <a:p>
            <a:pPr lvl="4" rtl="0" eaLnBrk="1" latinLnBrk="0" hangingPunct="1"/>
            <a:r>
              <a:rPr lang="zh-TW" altLang="en-US"/>
              <a:t>第五層</a:t>
            </a:r>
            <a:endParaRPr kumimoji="0"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1CF334-2D5C-4859-84A6-CA7E6E43FAEB}" type="slidenum">
              <a:rPr kumimoji="0" lang="en-US" altLang="zh-TW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1328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 rtlCol="0"/>
          <a:lstStyle/>
          <a:p>
            <a:pPr rtl="0"/>
            <a:r>
              <a:rPr lang="zh-TW" altLang="en-US"/>
              <a:t>按一下以編輯母片標題樣式</a:t>
            </a:r>
            <a:endParaRPr kumimoji="0"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 rtlCol="0"/>
          <a:lstStyle/>
          <a:p>
            <a:pPr lvl="0" rtl="0" eaLnBrk="1" latinLnBrk="0" hangingPunct="1"/>
            <a:r>
              <a:rPr lang="zh-TW" altLang="en-US"/>
              <a:t>按一下以編輯母片文字樣式</a:t>
            </a:r>
          </a:p>
          <a:p>
            <a:pPr lvl="1" rtl="0" eaLnBrk="1" latinLnBrk="0" hangingPunct="1"/>
            <a:r>
              <a:rPr lang="zh-TW" altLang="en-US"/>
              <a:t>第二層</a:t>
            </a:r>
          </a:p>
          <a:p>
            <a:pPr lvl="2" rtl="0" eaLnBrk="1" latinLnBrk="0" hangingPunct="1"/>
            <a:r>
              <a:rPr lang="zh-TW" altLang="en-US"/>
              <a:t>第三層</a:t>
            </a:r>
          </a:p>
          <a:p>
            <a:pPr lvl="3" rtl="0" eaLnBrk="1" latinLnBrk="0" hangingPunct="1"/>
            <a:r>
              <a:rPr lang="zh-TW" altLang="en-US"/>
              <a:t>第四層</a:t>
            </a:r>
          </a:p>
          <a:p>
            <a:pPr lvl="4" rtl="0" eaLnBrk="1" latinLnBrk="0" hangingPunct="1"/>
            <a:r>
              <a:rPr lang="zh-TW" altLang="en-US"/>
              <a:t>第五層</a:t>
            </a:r>
            <a:endParaRPr kumimoji="0"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1CF334-2D5C-4859-84A6-CA7E6E43FAEB}" type="slidenum">
              <a:rPr kumimoji="0" lang="en-US" altLang="zh-TW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886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群組 9"/>
          <p:cNvGrpSpPr/>
          <p:nvPr/>
        </p:nvGrpSpPr>
        <p:grpSpPr>
          <a:xfrm>
            <a:off x="0" y="6208894"/>
            <a:ext cx="12192000" cy="649106"/>
            <a:chOff x="0" y="6208894"/>
            <a:chExt cx="12192000" cy="649106"/>
          </a:xfrm>
        </p:grpSpPr>
        <p:sp>
          <p:nvSpPr>
            <p:cNvPr id="2" name="矩形 1"/>
            <p:cNvSpPr/>
            <p:nvPr/>
          </p:nvSpPr>
          <p:spPr>
            <a:xfrm>
              <a:off x="3048" y="6220178"/>
              <a:ext cx="12188952" cy="637822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zh-TW" altLang="en-US" sz="1800" kern="1200" dirty="0">
                <a:solidFill>
                  <a:prstClr val="black"/>
                </a:solidFill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cxnSp>
          <p:nvCxnSpPr>
            <p:cNvPr id="7" name="直線接點​​ 6"/>
            <p:cNvCxnSpPr/>
            <p:nvPr/>
          </p:nvCxnSpPr>
          <p:spPr>
            <a:xfrm>
              <a:off x="0" y="6208894"/>
              <a:ext cx="121920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直線接點 4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rtlCol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tx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kumimoji="0" lang="zh-TW" altLang="en-US" noProof="0" dirty="0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 rtlCol="0"/>
          <a:lstStyle>
            <a:lvl1pPr marL="0" marR="45720" indent="0" algn="r">
              <a:buNone/>
              <a:defRPr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rtl="0"/>
            <a:r>
              <a:rPr lang="zh-TW" altLang="en-US" noProof="0"/>
              <a:t>按一下以編輯母片副標題樣式</a:t>
            </a:r>
            <a:endParaRPr kumimoji="0" lang="zh-TW" altLang="en-US" noProof="0" dirty="0"/>
          </a:p>
        </p:txBody>
      </p:sp>
      <p:sp>
        <p:nvSpPr>
          <p:cNvPr id="30" name="日期預留位置 2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7CE72A60-AC7F-4E06-A289-770B9E50B34C}" type="datetime2">
              <a:rPr lang="zh-TW" altLang="en-US" smtClean="0">
                <a:solidFill>
                  <a:prstClr val="black"/>
                </a:solidFill>
              </a:rPr>
              <a:pPr/>
              <a:t>2023年2月8日 Wednesday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19" name="頁尾預留位置 1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r>
              <a:rPr lang="zh-TW" altLang="en-US" dirty="0">
                <a:solidFill>
                  <a:prstClr val="black"/>
                </a:solidFill>
              </a:rPr>
              <a:t>新增頁尾</a:t>
            </a:r>
          </a:p>
        </p:txBody>
      </p:sp>
      <p:sp>
        <p:nvSpPr>
          <p:cNvPr id="27" name="投影片編號預留位置 2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401CF334-2D5C-4859-84A6-CA7E6E43FAEB}" type="slidenum">
              <a:rPr lang="en-US" altLang="zh-TW" smtClean="0">
                <a:solidFill>
                  <a:prstClr val="black"/>
                </a:solidFill>
              </a:rPr>
              <a:pPr/>
              <a:t>‹#›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7557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kumimoji="0"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 eaLnBrk="1" latinLnBrk="0" hangingPunct="1"/>
            <a:r>
              <a:rPr lang="zh-TW" altLang="en-US"/>
              <a:t>按一下以編輯母片文字樣式</a:t>
            </a:r>
          </a:p>
          <a:p>
            <a:pPr lvl="1" rtl="0" eaLnBrk="1" latinLnBrk="0" hangingPunct="1"/>
            <a:r>
              <a:rPr lang="zh-TW" altLang="en-US"/>
              <a:t>第二層</a:t>
            </a:r>
          </a:p>
          <a:p>
            <a:pPr lvl="2" rtl="0" eaLnBrk="1" latinLnBrk="0" hangingPunct="1"/>
            <a:r>
              <a:rPr lang="zh-TW" altLang="en-US"/>
              <a:t>第三層</a:t>
            </a:r>
          </a:p>
          <a:p>
            <a:pPr lvl="3" rtl="0" eaLnBrk="1" latinLnBrk="0" hangingPunct="1"/>
            <a:r>
              <a:rPr lang="zh-TW" altLang="en-US"/>
              <a:t>第四層</a:t>
            </a:r>
          </a:p>
          <a:p>
            <a:pPr lvl="4" rtl="0" eaLnBrk="1" latinLnBrk="0" hangingPunct="1"/>
            <a:r>
              <a:rPr lang="zh-TW" altLang="en-US"/>
              <a:t>第五層</a:t>
            </a:r>
            <a:endParaRPr kumimoji="0"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45037F3-78BA-4A23-A665-F0AE12F6789F}" type="datetime2">
              <a:rPr lang="zh-TW" altLang="en-US" smtClean="0">
                <a:solidFill>
                  <a:prstClr val="black"/>
                </a:solidFill>
              </a:rPr>
              <a:pPr/>
              <a:t>2023年2月8日 Wednesday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zh-TW" altLang="en-US" dirty="0">
                <a:solidFill>
                  <a:prstClr val="black"/>
                </a:solidFill>
              </a:rPr>
              <a:t>新增頁尾</a:t>
            </a: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401CF334-2D5C-4859-84A6-CA7E6E43FAEB}" type="slidenum">
              <a:rPr lang="en-US" altLang="zh-TW" smtClean="0">
                <a:solidFill>
                  <a:prstClr val="black"/>
                </a:solidFill>
              </a:rPr>
              <a:pPr/>
              <a:t>‹#›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6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rtlCol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tx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kumimoji="0"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rtlCol="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rtl="0" eaLnBrk="1" latinLnBrk="0" hangingPunct="1"/>
            <a:r>
              <a:rPr lang="zh-TW" altLang="en-US"/>
              <a:t>按一下以編輯母片文字樣式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871A6C0-0915-4F0A-9AB6-1EF79CF138AE}" type="datetime2">
              <a:rPr lang="zh-TW" altLang="en-US" smtClean="0">
                <a:solidFill>
                  <a:prstClr val="black"/>
                </a:solidFill>
              </a:rPr>
              <a:pPr/>
              <a:t>2023年2月8日 Wednesday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zh-TW" altLang="en-US" dirty="0">
                <a:solidFill>
                  <a:prstClr val="black"/>
                </a:solidFill>
              </a:rPr>
              <a:t>新增頁尾</a:t>
            </a: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401CF334-2D5C-4859-84A6-CA7E6E43FAEB}" type="slidenum">
              <a:rPr lang="en-US" altLang="zh-TW" smtClean="0">
                <a:solidFill>
                  <a:prstClr val="black"/>
                </a:solidFill>
              </a:rPr>
              <a:pPr/>
              <a:t>‹#›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36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kumimoji="0"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 rtlCol="0"/>
          <a:lstStyle>
            <a:lvl1pPr>
              <a:defRPr sz="26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  <a:lvl2pPr>
              <a:defRPr sz="2400">
                <a:latin typeface="細明體" panose="02020509000000000000" pitchFamily="49" charset="-120"/>
                <a:ea typeface="細明體" panose="02020509000000000000" pitchFamily="49" charset="-120"/>
              </a:defRPr>
            </a:lvl2pPr>
            <a:lvl3pPr>
              <a:defRPr sz="2000">
                <a:latin typeface="細明體" panose="02020509000000000000" pitchFamily="49" charset="-120"/>
                <a:ea typeface="細明體" panose="02020509000000000000" pitchFamily="49" charset="-120"/>
              </a:defRPr>
            </a:lvl3pPr>
            <a:lvl4pPr>
              <a:defRPr sz="1800">
                <a:latin typeface="細明體" panose="02020509000000000000" pitchFamily="49" charset="-120"/>
                <a:ea typeface="細明體" panose="02020509000000000000" pitchFamily="49" charset="-120"/>
              </a:defRPr>
            </a:lvl4pPr>
            <a:lvl5pPr>
              <a:defRPr sz="1800">
                <a:latin typeface="細明體" panose="02020509000000000000" pitchFamily="49" charset="-120"/>
                <a:ea typeface="細明體" panose="02020509000000000000" pitchFamily="49" charset="-120"/>
              </a:defRPr>
            </a:lvl5pPr>
          </a:lstStyle>
          <a:p>
            <a:pPr lvl="0" rtl="0" eaLnBrk="1" latinLnBrk="0" hangingPunct="1"/>
            <a:r>
              <a:rPr lang="zh-TW" altLang="en-US"/>
              <a:t>按一下以編輯母片文字樣式</a:t>
            </a:r>
          </a:p>
          <a:p>
            <a:pPr lvl="1" rtl="0" eaLnBrk="1" latinLnBrk="0" hangingPunct="1"/>
            <a:r>
              <a:rPr lang="zh-TW" altLang="en-US"/>
              <a:t>第二層</a:t>
            </a:r>
          </a:p>
          <a:p>
            <a:pPr lvl="2" rtl="0" eaLnBrk="1" latinLnBrk="0" hangingPunct="1"/>
            <a:r>
              <a:rPr lang="zh-TW" altLang="en-US"/>
              <a:t>第三層</a:t>
            </a:r>
          </a:p>
          <a:p>
            <a:pPr lvl="3" rtl="0" eaLnBrk="1" latinLnBrk="0" hangingPunct="1"/>
            <a:r>
              <a:rPr lang="zh-TW" altLang="en-US"/>
              <a:t>第四層</a:t>
            </a:r>
          </a:p>
          <a:p>
            <a:pPr lvl="4" rtl="0" eaLnBrk="1" latinLnBrk="0" hangingPunct="1"/>
            <a:r>
              <a:rPr lang="zh-TW" altLang="en-US"/>
              <a:t>第五層</a:t>
            </a:r>
            <a:endParaRPr kumimoji="0"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 rtlCol="0"/>
          <a:lstStyle>
            <a:lvl1pPr>
              <a:defRPr sz="26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  <a:lvl2pPr>
              <a:defRPr sz="2400">
                <a:latin typeface="細明體" panose="02020509000000000000" pitchFamily="49" charset="-120"/>
                <a:ea typeface="細明體" panose="02020509000000000000" pitchFamily="49" charset="-120"/>
              </a:defRPr>
            </a:lvl2pPr>
            <a:lvl3pPr>
              <a:defRPr sz="2000">
                <a:latin typeface="細明體" panose="02020509000000000000" pitchFamily="49" charset="-120"/>
                <a:ea typeface="細明體" panose="02020509000000000000" pitchFamily="49" charset="-120"/>
              </a:defRPr>
            </a:lvl3pPr>
            <a:lvl4pPr>
              <a:defRPr sz="1800">
                <a:latin typeface="細明體" panose="02020509000000000000" pitchFamily="49" charset="-120"/>
                <a:ea typeface="細明體" panose="02020509000000000000" pitchFamily="49" charset="-120"/>
              </a:defRPr>
            </a:lvl4pPr>
            <a:lvl5pPr>
              <a:defRPr sz="1800">
                <a:latin typeface="細明體" panose="02020509000000000000" pitchFamily="49" charset="-120"/>
                <a:ea typeface="細明體" panose="02020509000000000000" pitchFamily="49" charset="-120"/>
              </a:defRPr>
            </a:lvl5pPr>
          </a:lstStyle>
          <a:p>
            <a:pPr lvl="0" rtl="0" eaLnBrk="1" latinLnBrk="0" hangingPunct="1"/>
            <a:r>
              <a:rPr lang="zh-TW" altLang="en-US"/>
              <a:t>按一下以編輯母片文字樣式</a:t>
            </a:r>
          </a:p>
          <a:p>
            <a:pPr lvl="1" rtl="0" eaLnBrk="1" latinLnBrk="0" hangingPunct="1"/>
            <a:r>
              <a:rPr lang="zh-TW" altLang="en-US"/>
              <a:t>第二層</a:t>
            </a:r>
          </a:p>
          <a:p>
            <a:pPr lvl="2" rtl="0" eaLnBrk="1" latinLnBrk="0" hangingPunct="1"/>
            <a:r>
              <a:rPr lang="zh-TW" altLang="en-US"/>
              <a:t>第三層</a:t>
            </a:r>
          </a:p>
          <a:p>
            <a:pPr lvl="3" rtl="0" eaLnBrk="1" latinLnBrk="0" hangingPunct="1"/>
            <a:r>
              <a:rPr lang="zh-TW" altLang="en-US"/>
              <a:t>第四層</a:t>
            </a:r>
          </a:p>
          <a:p>
            <a:pPr lvl="4" rtl="0" eaLnBrk="1" latinLnBrk="0" hangingPunct="1"/>
            <a:r>
              <a:rPr lang="zh-TW" altLang="en-US"/>
              <a:t>第五層</a:t>
            </a:r>
            <a:endParaRPr kumimoji="0"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91F161DE-CD97-4D6E-BCEC-16C1B574BEC2}" type="datetime2">
              <a:rPr lang="zh-TW" altLang="en-US" smtClean="0">
                <a:solidFill>
                  <a:prstClr val="black"/>
                </a:solidFill>
              </a:rPr>
              <a:pPr/>
              <a:t>2023年2月8日 Wednesday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r>
              <a:rPr lang="zh-TW" altLang="en-US">
                <a:solidFill>
                  <a:prstClr val="black"/>
                </a:solidFill>
              </a:rPr>
              <a:t>新增頁尾</a:t>
            </a:r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401CF334-2D5C-4859-84A6-CA7E6E43FAEB}" type="slidenum">
              <a:rPr lang="en-US" altLang="zh-TW" smtClean="0">
                <a:solidFill>
                  <a:prstClr val="black"/>
                </a:solidFill>
              </a:rPr>
              <a:pPr/>
              <a:t>‹#›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41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rtlCol="0" anchor="b"/>
          <a:lstStyle>
            <a:lvl1pPr>
              <a:defRPr/>
            </a:lvl1pPr>
          </a:lstStyle>
          <a:p>
            <a:pPr rtl="0"/>
            <a:r>
              <a:rPr lang="zh-TW" altLang="en-US"/>
              <a:t>按一下以編輯母片標題樣式</a:t>
            </a:r>
            <a:endParaRPr kumimoji="0"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rtlCol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zh-TW" altLang="en-US"/>
              <a:t>按一下以編輯母片文字樣式</a:t>
            </a:r>
          </a:p>
        </p:txBody>
      </p:sp>
      <p:sp>
        <p:nvSpPr>
          <p:cNvPr id="5" name="內容預留位置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zh-TW" altLang="en-US"/>
              <a:t>按一下以編輯母片文字樣式</a:t>
            </a:r>
          </a:p>
          <a:p>
            <a:pPr lvl="1" rtl="0" eaLnBrk="1" latinLnBrk="0" hangingPunct="1"/>
            <a:r>
              <a:rPr lang="zh-TW" altLang="en-US"/>
              <a:t>第二層</a:t>
            </a:r>
          </a:p>
          <a:p>
            <a:pPr lvl="2" rtl="0" eaLnBrk="1" latinLnBrk="0" hangingPunct="1"/>
            <a:r>
              <a:rPr lang="zh-TW" altLang="en-US"/>
              <a:t>第三層</a:t>
            </a:r>
          </a:p>
          <a:p>
            <a:pPr lvl="3" rtl="0" eaLnBrk="1" latinLnBrk="0" hangingPunct="1"/>
            <a:r>
              <a:rPr lang="zh-TW" altLang="en-US"/>
              <a:t>第四層</a:t>
            </a:r>
          </a:p>
          <a:p>
            <a:pPr lvl="4" rtl="0" eaLnBrk="1" latinLnBrk="0" hangingPunct="1"/>
            <a:r>
              <a:rPr lang="zh-TW" altLang="en-US"/>
              <a:t>第五層</a:t>
            </a:r>
            <a:endParaRPr kumimoji="0"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rtlCol="0" anchor="ctr"/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zh-TW" altLang="en-US"/>
              <a:t>按一下以編輯母片文字樣式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zh-TW" altLang="en-US"/>
              <a:t>按一下以編輯母片文字樣式</a:t>
            </a:r>
          </a:p>
          <a:p>
            <a:pPr lvl="1" rtl="0" eaLnBrk="1" latinLnBrk="0" hangingPunct="1"/>
            <a:r>
              <a:rPr lang="zh-TW" altLang="en-US"/>
              <a:t>第二層</a:t>
            </a:r>
          </a:p>
          <a:p>
            <a:pPr lvl="2" rtl="0" eaLnBrk="1" latinLnBrk="0" hangingPunct="1"/>
            <a:r>
              <a:rPr lang="zh-TW" altLang="en-US"/>
              <a:t>第三層</a:t>
            </a:r>
          </a:p>
          <a:p>
            <a:pPr lvl="3" rtl="0" eaLnBrk="1" latinLnBrk="0" hangingPunct="1"/>
            <a:r>
              <a:rPr lang="zh-TW" altLang="en-US"/>
              <a:t>第四層</a:t>
            </a:r>
          </a:p>
          <a:p>
            <a:pPr lvl="4" rtl="0" eaLnBrk="1" latinLnBrk="0" hangingPunct="1"/>
            <a:r>
              <a:rPr lang="zh-TW" altLang="en-US"/>
              <a:t>第五層</a:t>
            </a:r>
            <a:endParaRPr kumimoji="0" lang="zh-TW" altLang="en-US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52A5690-FD19-44E8-BD9D-2A99C2A18E57}" type="datetime2">
              <a:rPr lang="zh-TW" altLang="en-US" smtClean="0">
                <a:solidFill>
                  <a:prstClr val="black"/>
                </a:solidFill>
              </a:rPr>
              <a:pPr/>
              <a:t>2023年2月8日 Wednesday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zh-TW" altLang="en-US" dirty="0">
                <a:solidFill>
                  <a:prstClr val="black"/>
                </a:solidFill>
              </a:rPr>
              <a:t>新增頁尾</a:t>
            </a:r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401CF334-2D5C-4859-84A6-CA7E6E43FAEB}" type="slidenum">
              <a:rPr lang="en-US" altLang="zh-TW" smtClean="0">
                <a:solidFill>
                  <a:prstClr val="black"/>
                </a:solidFill>
              </a:rPr>
              <a:pPr/>
              <a:t>‹#›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98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rtlCol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kumimoji="0"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ACE1655-D9F8-42C8-A241-D444509B4A16}" type="datetime2">
              <a:rPr lang="zh-TW" altLang="en-US" smtClean="0">
                <a:solidFill>
                  <a:prstClr val="black"/>
                </a:solidFill>
              </a:rPr>
              <a:pPr/>
              <a:t>2023年2月8日 Wednesday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zh-TW" altLang="en-US" dirty="0">
                <a:solidFill>
                  <a:prstClr val="black"/>
                </a:solidFill>
              </a:rPr>
              <a:t>新增頁尾</a:t>
            </a: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401CF334-2D5C-4859-84A6-CA7E6E43FAEB}" type="slidenum">
              <a:rPr lang="en-US" altLang="zh-TW" smtClean="0">
                <a:solidFill>
                  <a:prstClr val="black"/>
                </a:solidFill>
              </a:rPr>
              <a:pPr/>
              <a:t>‹#›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22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B80EFC1-9769-48A0-8DD8-4AD845418FC5}" type="datetime2">
              <a:rPr lang="zh-TW" altLang="en-US" smtClean="0">
                <a:solidFill>
                  <a:prstClr val="black"/>
                </a:solidFill>
              </a:rPr>
              <a:pPr/>
              <a:t>2023年2月8日 Wednesday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zh-TW" altLang="en-US" dirty="0">
                <a:solidFill>
                  <a:prstClr val="black"/>
                </a:solidFill>
              </a:rPr>
              <a:t>新增頁尾</a:t>
            </a:r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401CF334-2D5C-4859-84A6-CA7E6E43FAEB}" type="slidenum">
              <a:rPr lang="en-US" altLang="zh-TW" smtClean="0">
                <a:solidFill>
                  <a:prstClr val="black"/>
                </a:solidFill>
              </a:rPr>
              <a:pPr/>
              <a:t>‹#›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13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章節標題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0"/>
          <p:cNvSpPr txBox="1"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Font typeface="Microsoft JhengHei"/>
              <a:buNone/>
              <a:defRPr sz="5600" b="1" cap="none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spcBef>
                <a:spcPts val="440"/>
              </a:spcBef>
              <a:spcAft>
                <a:spcPts val="0"/>
              </a:spcAft>
              <a:buSzPts val="2090"/>
              <a:buNone/>
              <a:defRPr sz="22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53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>
                <a:solidFill>
                  <a:srgbClr val="888888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0"/>
          <p:cNvSpPr txBox="1">
            <a:spLocks noGrp="1"/>
          </p:cNvSpPr>
          <p:nvPr>
            <p:ph type="ft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0"/>
          <p:cNvSpPr txBox="1">
            <a:spLocks noGrp="1"/>
          </p:cNvSpPr>
          <p:nvPr>
            <p:ph type="sldNum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rtlCol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kumimoji="0"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 rtlCol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zh-TW" altLang="en-US"/>
              <a:t>按一下以編輯母片文字樣式</a:t>
            </a:r>
          </a:p>
          <a:p>
            <a:pPr lvl="1" rtl="0" eaLnBrk="1" latinLnBrk="0" hangingPunct="1"/>
            <a:r>
              <a:rPr lang="zh-TW" altLang="en-US"/>
              <a:t>第二層</a:t>
            </a:r>
          </a:p>
          <a:p>
            <a:pPr lvl="2" rtl="0" eaLnBrk="1" latinLnBrk="0" hangingPunct="1"/>
            <a:r>
              <a:rPr lang="zh-TW" altLang="en-US"/>
              <a:t>第三層</a:t>
            </a:r>
          </a:p>
          <a:p>
            <a:pPr lvl="3" rtl="0" eaLnBrk="1" latinLnBrk="0" hangingPunct="1"/>
            <a:r>
              <a:rPr lang="zh-TW" altLang="en-US"/>
              <a:t>第四層</a:t>
            </a:r>
          </a:p>
          <a:p>
            <a:pPr lvl="4" rtl="0" eaLnBrk="1" latinLnBrk="0" hangingPunct="1"/>
            <a:r>
              <a:rPr lang="zh-TW" altLang="en-US"/>
              <a:t>第五層</a:t>
            </a:r>
            <a:endParaRPr kumimoji="0"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 rtlCol="0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rtl="0" eaLnBrk="1" latinLnBrk="0" hangingPunct="1"/>
            <a:r>
              <a:rPr lang="zh-TW" altLang="en-US"/>
              <a:t>按一下以編輯母片文字樣式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644A1E8-E02D-48E7-9ADF-2C6791A8550B}" type="datetime2">
              <a:rPr lang="zh-TW" altLang="en-US" smtClean="0">
                <a:solidFill>
                  <a:prstClr val="black"/>
                </a:solidFill>
              </a:rPr>
              <a:pPr/>
              <a:t>2023年2月8日 Wednesday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zh-TW" altLang="en-US" dirty="0">
                <a:solidFill>
                  <a:prstClr val="black"/>
                </a:solidFill>
              </a:rPr>
              <a:t>新增頁尾</a:t>
            </a: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401CF334-2D5C-4859-84A6-CA7E6E43FAEB}" type="slidenum">
              <a:rPr lang="en-US" altLang="zh-TW" smtClean="0">
                <a:solidFill>
                  <a:prstClr val="black"/>
                </a:solidFill>
              </a:rPr>
              <a:pPr/>
              <a:t>‹#›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71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剪去並圓角化單一角落矩形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zh-TW" altLang="en-US" sz="1800" kern="1200" dirty="0">
              <a:solidFill>
                <a:prstClr val="white"/>
              </a:solidFill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12" name="直角三角形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zh-TW" altLang="en-US" sz="1800" kern="1200" dirty="0">
              <a:solidFill>
                <a:prstClr val="white"/>
              </a:solidFill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rtlCol="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kumimoji="0" lang="zh-TW" altLang="en-US" dirty="0"/>
          </a:p>
        </p:txBody>
      </p:sp>
      <p:sp>
        <p:nvSpPr>
          <p:cNvPr id="3" name="圖片預留位置 2" descr="要新增影像的空白預留位置。按一下預留位置，然後選取您要新增的影像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 rtlCol="0"/>
          <a:lstStyle>
            <a:lvl1pPr marL="0" indent="0">
              <a:buNone/>
              <a:defRPr sz="32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 rtl="0"/>
            <a:r>
              <a:rPr lang="zh-TW" altLang="en-US"/>
              <a:t>按一下圖示以新增圖片</a:t>
            </a:r>
            <a:endParaRPr kumimoji="0"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rtlCol="0" anchor="t"/>
          <a:lstStyle>
            <a:lvl1pPr marL="0" indent="0" algn="l">
              <a:spcBef>
                <a:spcPts val="250"/>
              </a:spcBef>
              <a:buFontTx/>
              <a:buNone/>
              <a:defRPr sz="13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rtl="0" eaLnBrk="1" latinLnBrk="0" hangingPunct="1"/>
            <a:r>
              <a:rPr lang="zh-TW" altLang="en-US"/>
              <a:t>按一下以編輯母片文字樣式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DC751228-D46D-4EA2-8652-B44B1E4773DC}" type="datetime2">
              <a:rPr lang="zh-TW" altLang="en-US" smtClean="0">
                <a:solidFill>
                  <a:prstClr val="black"/>
                </a:solidFill>
              </a:rPr>
              <a:pPr/>
              <a:t>2023年2月8日 Wednesday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r>
              <a:rPr lang="zh-TW" altLang="en-US">
                <a:solidFill>
                  <a:prstClr val="black"/>
                </a:solidFill>
              </a:rPr>
              <a:t>新增頁尾</a:t>
            </a:r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401CF334-2D5C-4859-84A6-CA7E6E43FAEB}" type="slidenum">
              <a:rPr lang="en-US" altLang="zh-TW" smtClean="0">
                <a:solidFill>
                  <a:prstClr val="black"/>
                </a:solidFill>
              </a:rPr>
              <a:pPr/>
              <a:t>‹#›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10" name="手繪多邊形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>
              <a:buClrTx/>
              <a:buFontTx/>
              <a:buNone/>
            </a:pPr>
            <a:endParaRPr lang="zh-TW" altLang="en-US" sz="1800" kern="1200" dirty="0">
              <a:solidFill>
                <a:prstClr val="black"/>
              </a:solidFill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11" name="手繪多邊形​​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>
              <a:buClrTx/>
              <a:buFontTx/>
              <a:buNone/>
            </a:pPr>
            <a:endParaRPr lang="zh-TW" altLang="en-US" sz="1800" kern="1200" dirty="0">
              <a:solidFill>
                <a:prstClr val="black"/>
              </a:solidFill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280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kumimoji="0"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 eaLnBrk="1" latinLnBrk="0" hangingPunct="1"/>
            <a:r>
              <a:rPr lang="zh-TW" altLang="en-US"/>
              <a:t>按一下以編輯母片文字樣式</a:t>
            </a:r>
          </a:p>
          <a:p>
            <a:pPr lvl="1" rtl="0" eaLnBrk="1" latinLnBrk="0" hangingPunct="1"/>
            <a:r>
              <a:rPr lang="zh-TW" altLang="en-US"/>
              <a:t>第二層</a:t>
            </a:r>
          </a:p>
          <a:p>
            <a:pPr lvl="2" rtl="0" eaLnBrk="1" latinLnBrk="0" hangingPunct="1"/>
            <a:r>
              <a:rPr lang="zh-TW" altLang="en-US"/>
              <a:t>第三層</a:t>
            </a:r>
          </a:p>
          <a:p>
            <a:pPr lvl="3" rtl="0" eaLnBrk="1" latinLnBrk="0" hangingPunct="1"/>
            <a:r>
              <a:rPr lang="zh-TW" altLang="en-US"/>
              <a:t>第四層</a:t>
            </a:r>
          </a:p>
          <a:p>
            <a:pPr lvl="4" rtl="0" eaLnBrk="1" latinLnBrk="0" hangingPunct="1"/>
            <a:r>
              <a:rPr lang="zh-TW" altLang="en-US"/>
              <a:t>第五層</a:t>
            </a:r>
            <a:endParaRPr kumimoji="0"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726A555-CCBF-4F1E-BE6D-9DD7C2E88175}" type="datetime2">
              <a:rPr lang="zh-TW" altLang="en-US" smtClean="0">
                <a:solidFill>
                  <a:prstClr val="black"/>
                </a:solidFill>
              </a:rPr>
              <a:pPr/>
              <a:t>2023年2月8日 Wednesday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zh-TW" altLang="en-US" dirty="0">
                <a:solidFill>
                  <a:prstClr val="black"/>
                </a:solidFill>
              </a:rPr>
              <a:t>新增頁尾</a:t>
            </a: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401CF334-2D5C-4859-84A6-CA7E6E43FAEB}" type="slidenum">
              <a:rPr lang="en-US" altLang="zh-TW" smtClean="0">
                <a:solidFill>
                  <a:prstClr val="black"/>
                </a:solidFill>
              </a:rPr>
              <a:pPr/>
              <a:t>‹#›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30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 rtlCol="0"/>
          <a:lstStyle/>
          <a:p>
            <a:pPr rtl="0"/>
            <a:r>
              <a:rPr lang="zh-TW" altLang="en-US"/>
              <a:t>按一下以編輯母片標題樣式</a:t>
            </a:r>
            <a:endParaRPr kumimoji="0"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 rtlCol="0"/>
          <a:lstStyle/>
          <a:p>
            <a:pPr lvl="0" rtl="0" eaLnBrk="1" latinLnBrk="0" hangingPunct="1"/>
            <a:r>
              <a:rPr lang="zh-TW" altLang="en-US"/>
              <a:t>按一下以編輯母片文字樣式</a:t>
            </a:r>
          </a:p>
          <a:p>
            <a:pPr lvl="1" rtl="0" eaLnBrk="1" latinLnBrk="0" hangingPunct="1"/>
            <a:r>
              <a:rPr lang="zh-TW" altLang="en-US"/>
              <a:t>第二層</a:t>
            </a:r>
          </a:p>
          <a:p>
            <a:pPr lvl="2" rtl="0" eaLnBrk="1" latinLnBrk="0" hangingPunct="1"/>
            <a:r>
              <a:rPr lang="zh-TW" altLang="en-US"/>
              <a:t>第三層</a:t>
            </a:r>
          </a:p>
          <a:p>
            <a:pPr lvl="3" rtl="0" eaLnBrk="1" latinLnBrk="0" hangingPunct="1"/>
            <a:r>
              <a:rPr lang="zh-TW" altLang="en-US"/>
              <a:t>第四層</a:t>
            </a:r>
          </a:p>
          <a:p>
            <a:pPr lvl="4" rtl="0" eaLnBrk="1" latinLnBrk="0" hangingPunct="1"/>
            <a:r>
              <a:rPr lang="zh-TW" altLang="en-US"/>
              <a:t>第五層</a:t>
            </a:r>
            <a:endParaRPr kumimoji="0"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A86CECD-69F2-4F9A-9673-E1A43360B5BB}" type="datetime2">
              <a:rPr lang="zh-TW" altLang="en-US" smtClean="0">
                <a:solidFill>
                  <a:prstClr val="black"/>
                </a:solidFill>
              </a:rPr>
              <a:pPr/>
              <a:t>2023年2月8日 Wednesday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zh-TW" altLang="en-US" dirty="0">
                <a:solidFill>
                  <a:prstClr val="black"/>
                </a:solidFill>
              </a:rPr>
              <a:t>新增頁尾</a:t>
            </a: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401CF334-2D5C-4859-84A6-CA7E6E43FAEB}" type="slidenum">
              <a:rPr lang="en-US" altLang="zh-TW" smtClean="0">
                <a:solidFill>
                  <a:prstClr val="black"/>
                </a:solidFill>
              </a:rPr>
              <a:pPr/>
              <a:t>‹#›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674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個內容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1"/>
          <p:cNvSpPr txBox="1"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Microsoft JhengHei"/>
              <a:buNone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body" idx="1"/>
          </p:nvPr>
        </p:nvSpPr>
        <p:spPr>
          <a:xfrm>
            <a:off x="609600" y="1920085"/>
            <a:ext cx="5384800" cy="4434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5445" algn="l">
              <a:spcBef>
                <a:spcPts val="520"/>
              </a:spcBef>
              <a:spcAft>
                <a:spcPts val="0"/>
              </a:spcAft>
              <a:buSzPts val="2470"/>
              <a:buChar char="⚫"/>
              <a:defRPr sz="2600">
                <a:latin typeface="MingLiu"/>
                <a:ea typeface="MingLiu"/>
                <a:cs typeface="MingLiu"/>
                <a:sym typeface="MingLiu"/>
              </a:defRPr>
            </a:lvl1pPr>
            <a:lvl2pPr marL="914400" lvl="1" indent="-358140" algn="l">
              <a:spcBef>
                <a:spcPts val="480"/>
              </a:spcBef>
              <a:spcAft>
                <a:spcPts val="0"/>
              </a:spcAft>
              <a:buSzPts val="2040"/>
              <a:buChar char="⚫"/>
              <a:defRPr sz="2400">
                <a:latin typeface="MingLiu"/>
                <a:ea typeface="MingLiu"/>
                <a:cs typeface="MingLiu"/>
                <a:sym typeface="MingLiu"/>
              </a:defRPr>
            </a:lvl2pPr>
            <a:lvl3pPr marL="1371600" lvl="2" indent="-317500" algn="l">
              <a:spcBef>
                <a:spcPts val="400"/>
              </a:spcBef>
              <a:spcAft>
                <a:spcPts val="0"/>
              </a:spcAft>
              <a:buSzPts val="1400"/>
              <a:buChar char="⚫"/>
              <a:defRPr sz="2000">
                <a:latin typeface="MingLiu"/>
                <a:ea typeface="MingLiu"/>
                <a:cs typeface="MingLiu"/>
                <a:sym typeface="MingLiu"/>
              </a:defRPr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>
                <a:latin typeface="MingLiu"/>
                <a:ea typeface="MingLiu"/>
                <a:cs typeface="MingLiu"/>
                <a:sym typeface="MingLiu"/>
              </a:defRPr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>
                <a:latin typeface="MingLiu"/>
                <a:ea typeface="MingLiu"/>
                <a:cs typeface="MingLiu"/>
                <a:sym typeface="MingLiu"/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body" idx="2"/>
          </p:nvPr>
        </p:nvSpPr>
        <p:spPr>
          <a:xfrm>
            <a:off x="6197600" y="1920085"/>
            <a:ext cx="5384800" cy="4434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5445" algn="l">
              <a:spcBef>
                <a:spcPts val="520"/>
              </a:spcBef>
              <a:spcAft>
                <a:spcPts val="0"/>
              </a:spcAft>
              <a:buSzPts val="2470"/>
              <a:buChar char="⚫"/>
              <a:defRPr sz="2600">
                <a:latin typeface="MingLiu"/>
                <a:ea typeface="MingLiu"/>
                <a:cs typeface="MingLiu"/>
                <a:sym typeface="MingLiu"/>
              </a:defRPr>
            </a:lvl1pPr>
            <a:lvl2pPr marL="914400" lvl="1" indent="-358140" algn="l">
              <a:spcBef>
                <a:spcPts val="480"/>
              </a:spcBef>
              <a:spcAft>
                <a:spcPts val="0"/>
              </a:spcAft>
              <a:buSzPts val="2040"/>
              <a:buChar char="⚫"/>
              <a:defRPr sz="2400">
                <a:latin typeface="MingLiu"/>
                <a:ea typeface="MingLiu"/>
                <a:cs typeface="MingLiu"/>
                <a:sym typeface="MingLiu"/>
              </a:defRPr>
            </a:lvl2pPr>
            <a:lvl3pPr marL="1371600" lvl="2" indent="-317500" algn="l">
              <a:spcBef>
                <a:spcPts val="400"/>
              </a:spcBef>
              <a:spcAft>
                <a:spcPts val="0"/>
              </a:spcAft>
              <a:buSzPts val="1400"/>
              <a:buChar char="⚫"/>
              <a:defRPr sz="2000">
                <a:latin typeface="MingLiu"/>
                <a:ea typeface="MingLiu"/>
                <a:cs typeface="MingLiu"/>
                <a:sym typeface="MingLiu"/>
              </a:defRPr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>
                <a:latin typeface="MingLiu"/>
                <a:ea typeface="MingLiu"/>
                <a:cs typeface="MingLiu"/>
                <a:sym typeface="MingLiu"/>
              </a:defRPr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>
                <a:latin typeface="MingLiu"/>
                <a:ea typeface="MingLiu"/>
                <a:cs typeface="MingLiu"/>
                <a:sym typeface="MingLiu"/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ingLiu"/>
                <a:ea typeface="MingLiu"/>
                <a:cs typeface="MingLiu"/>
                <a:sym typeface="MingLiu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ft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ingLiu"/>
                <a:ea typeface="MingLiu"/>
                <a:cs typeface="MingLiu"/>
                <a:sym typeface="MingLiu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sldNum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1pPr>
            <a:lvl2pPr marL="0" lvl="1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2pPr>
            <a:lvl3pPr marL="0" lvl="2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3pPr>
            <a:lvl4pPr marL="0" lvl="3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4pPr>
            <a:lvl5pPr marL="0" lvl="4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5pPr>
            <a:lvl6pPr marL="0" lvl="5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6pPr>
            <a:lvl7pPr marL="0" lvl="6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7pPr>
            <a:lvl8pPr marL="0" lvl="7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8pPr>
            <a:lvl9pPr marL="0" lvl="8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較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2"/>
          <p:cNvSpPr txBox="1"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Microsoft JhengHe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2"/>
          <p:cNvSpPr txBox="1"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280"/>
              <a:buNone/>
              <a:defRPr sz="2400" b="1" cap="none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body" idx="2"/>
          </p:nvPr>
        </p:nvSpPr>
        <p:spPr>
          <a:xfrm>
            <a:off x="609600" y="2514600"/>
            <a:ext cx="5386917" cy="384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61315" algn="l">
              <a:spcBef>
                <a:spcPts val="440"/>
              </a:spcBef>
              <a:spcAft>
                <a:spcPts val="0"/>
              </a:spcAft>
              <a:buSzPts val="2090"/>
              <a:buChar char="⚫"/>
              <a:defRPr sz="2200"/>
            </a:lvl1pPr>
            <a:lvl2pPr marL="914400" lvl="1" indent="-336550" algn="l">
              <a:spcBef>
                <a:spcPts val="400"/>
              </a:spcBef>
              <a:spcAft>
                <a:spcPts val="0"/>
              </a:spcAft>
              <a:buSzPts val="1700"/>
              <a:buChar char="⚫"/>
              <a:defRPr sz="200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4639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4pPr>
            <a:lvl5pPr marL="2286000" lvl="4" indent="-294639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body" idx="3"/>
          </p:nvPr>
        </p:nvSpPr>
        <p:spPr>
          <a:xfrm>
            <a:off x="6193368" y="1859758"/>
            <a:ext cx="5389033" cy="654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280"/>
              <a:buNone/>
              <a:defRPr sz="2400" b="1" cap="none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2"/>
          <p:cNvSpPr txBox="1">
            <a:spLocks noGrp="1"/>
          </p:cNvSpPr>
          <p:nvPr>
            <p:ph type="body" idx="4"/>
          </p:nvPr>
        </p:nvSpPr>
        <p:spPr>
          <a:xfrm>
            <a:off x="6193368" y="2514600"/>
            <a:ext cx="5389033" cy="384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61315" algn="l">
              <a:spcBef>
                <a:spcPts val="440"/>
              </a:spcBef>
              <a:spcAft>
                <a:spcPts val="0"/>
              </a:spcAft>
              <a:buSzPts val="2090"/>
              <a:buChar char="⚫"/>
              <a:defRPr sz="2200"/>
            </a:lvl1pPr>
            <a:lvl2pPr marL="914400" lvl="1" indent="-336550" algn="l">
              <a:spcBef>
                <a:spcPts val="400"/>
              </a:spcBef>
              <a:spcAft>
                <a:spcPts val="0"/>
              </a:spcAft>
              <a:buSzPts val="1700"/>
              <a:buChar char="⚫"/>
              <a:defRPr sz="200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4639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4pPr>
            <a:lvl5pPr marL="2286000" lvl="4" indent="-294639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2"/>
          <p:cNvSpPr txBox="1">
            <a:spLocks noGrp="1"/>
          </p:cNvSpPr>
          <p:nvPr>
            <p:ph type="ft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2"/>
          <p:cNvSpPr txBox="1">
            <a:spLocks noGrp="1"/>
          </p:cNvSpPr>
          <p:nvPr>
            <p:ph type="sldNum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Microsoft JhengHei"/>
              <a:buNone/>
              <a:defRPr sz="5000" b="0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3"/>
          <p:cNvSpPr txBox="1">
            <a:spLocks noGrp="1"/>
          </p:cNvSpPr>
          <p:nvPr>
            <p:ph type="ft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3"/>
          <p:cNvSpPr txBox="1">
            <a:spLocks noGrp="1"/>
          </p:cNvSpPr>
          <p:nvPr>
            <p:ph type="sldNum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4"/>
          <p:cNvSpPr txBox="1">
            <a:spLocks noGrp="1"/>
          </p:cNvSpPr>
          <p:nvPr>
            <p:ph type="ft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sldNum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OBJECT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5"/>
          <p:cNvSpPr txBox="1"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Microsoft JhengHei"/>
              <a:buNone/>
              <a:defRPr sz="2600" b="0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5"/>
          <p:cNvSpPr txBox="1">
            <a:spLocks noGrp="1"/>
          </p:cNvSpPr>
          <p:nvPr>
            <p:ph type="body" idx="1"/>
          </p:nvPr>
        </p:nvSpPr>
        <p:spPr>
          <a:xfrm>
            <a:off x="4766733" y="1676400"/>
            <a:ext cx="6815667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97510" algn="l">
              <a:spcBef>
                <a:spcPts val="560"/>
              </a:spcBef>
              <a:spcAft>
                <a:spcPts val="0"/>
              </a:spcAft>
              <a:buSzPts val="2660"/>
              <a:buChar char="⚫"/>
              <a:defRPr sz="2800"/>
            </a:lvl1pPr>
            <a:lvl2pPr marL="914400" lvl="1" indent="-368935" algn="l">
              <a:spcBef>
                <a:spcPts val="520"/>
              </a:spcBef>
              <a:spcAft>
                <a:spcPts val="0"/>
              </a:spcAft>
              <a:buSzPts val="2210"/>
              <a:buChar char="⚫"/>
              <a:defRPr sz="2600"/>
            </a:lvl2pPr>
            <a:lvl3pPr marL="1371600" lvl="2" indent="-335280" algn="l">
              <a:spcBef>
                <a:spcPts val="480"/>
              </a:spcBef>
              <a:spcAft>
                <a:spcPts val="0"/>
              </a:spcAft>
              <a:buSzPts val="1680"/>
              <a:buChar char="⚫"/>
              <a:defRPr sz="2400"/>
            </a:lvl3pPr>
            <a:lvl4pPr marL="1828800" lvl="3" indent="-311150" algn="l">
              <a:spcBef>
                <a:spcPts val="400"/>
              </a:spcBef>
              <a:spcAft>
                <a:spcPts val="0"/>
              </a:spcAft>
              <a:buSzPts val="1300"/>
              <a:buChar char="⚫"/>
              <a:defRPr sz="2000"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75" tIns="45700" rIns="1827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33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02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ft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sldNum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含標題的圖片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/>
          <p:nvPr/>
        </p:nvSpPr>
        <p:spPr>
          <a:xfrm rot="-10380000" flipH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9525" cap="rnd" cmpd="sng">
            <a:solidFill>
              <a:srgbClr val="C0C0C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38500" dir="7500000" sx="98500" sy="100080" kx="100000" algn="tl" rotWithShape="0">
              <a:srgbClr val="000000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ingLiu"/>
              <a:ea typeface="MingLiu"/>
              <a:cs typeface="MingLiu"/>
              <a:sym typeface="MingLiu"/>
            </a:endParaRPr>
          </a:p>
        </p:txBody>
      </p:sp>
      <p:sp>
        <p:nvSpPr>
          <p:cNvPr id="80" name="Google Shape;80;p36"/>
          <p:cNvSpPr/>
          <p:nvPr/>
        </p:nvSpPr>
        <p:spPr>
          <a:xfrm rot="-10380000" flipH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bevel/>
            <a:headEnd type="none" w="sm" len="sm"/>
            <a:tailEnd type="none" w="sm" len="sm"/>
          </a:ln>
          <a:effectLst>
            <a:outerShdw blurRad="19685" dist="6350" dir="12900000" algn="tl" rotWithShape="0">
              <a:srgbClr val="000000">
                <a:alpha val="46666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ingLiu"/>
              <a:ea typeface="MingLiu"/>
              <a:cs typeface="MingLiu"/>
              <a:sym typeface="MingLiu"/>
            </a:endParaRPr>
          </a:p>
        </p:txBody>
      </p:sp>
      <p:sp>
        <p:nvSpPr>
          <p:cNvPr id="81" name="Google Shape;81;p36"/>
          <p:cNvSpPr txBox="1"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icrosoft JhengHei"/>
              <a:buNone/>
              <a:defRPr sz="2000" b="1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6" descr="要新增影像的空白預留位置。按一下預留位置，然後選取您要新增的影像"/>
          <p:cNvSpPr>
            <a:spLocks noGrp="1"/>
          </p:cNvSpPr>
          <p:nvPr>
            <p:ph type="pic" idx="2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lt2"/>
          </a:solidFill>
          <a:ln w="9525" cap="rnd" cmpd="sng">
            <a:solidFill>
              <a:srgbClr val="C0C0C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36"/>
          <p:cNvSpPr txBox="1">
            <a:spLocks noGrp="1"/>
          </p:cNvSpPr>
          <p:nvPr>
            <p:ph type="body" idx="1"/>
          </p:nvPr>
        </p:nvSpPr>
        <p:spPr>
          <a:xfrm>
            <a:off x="812800" y="2828785"/>
            <a:ext cx="2946400" cy="2179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000" tIns="45700" rIns="45700" bIns="45700" anchor="t" anchorCtr="0">
            <a:normAutofit/>
          </a:bodyPr>
          <a:lstStyle>
            <a:lvl1pPr marL="457200" lvl="0" indent="-228600" algn="l">
              <a:spcBef>
                <a:spcPts val="250"/>
              </a:spcBef>
              <a:spcAft>
                <a:spcPts val="0"/>
              </a:spcAft>
              <a:buSzPts val="1235"/>
              <a:buFont typeface="MingLiu"/>
              <a:buNone/>
              <a:defRPr sz="1300">
                <a:latin typeface="MingLiu"/>
                <a:ea typeface="MingLiu"/>
                <a:cs typeface="MingLiu"/>
                <a:sym typeface="MingLiu"/>
              </a:defRPr>
            </a:lvl1pPr>
            <a:lvl2pPr marL="914400" lvl="1" indent="-293369" algn="l">
              <a:spcBef>
                <a:spcPts val="240"/>
              </a:spcBef>
              <a:spcAft>
                <a:spcPts val="0"/>
              </a:spcAft>
              <a:buSzPts val="1020"/>
              <a:buChar char="⚫"/>
              <a:defRPr sz="1200"/>
            </a:lvl2pPr>
            <a:lvl3pPr marL="1371600" lvl="2" indent="-273050" algn="l">
              <a:spcBef>
                <a:spcPts val="200"/>
              </a:spcBef>
              <a:spcAft>
                <a:spcPts val="0"/>
              </a:spcAft>
              <a:buSzPts val="700"/>
              <a:buChar char="⚫"/>
              <a:defRPr sz="1000"/>
            </a:lvl3pPr>
            <a:lvl4pPr marL="1828800" lvl="3" indent="-265747" algn="l">
              <a:spcBef>
                <a:spcPts val="180"/>
              </a:spcBef>
              <a:spcAft>
                <a:spcPts val="0"/>
              </a:spcAft>
              <a:buSzPts val="585"/>
              <a:buChar char="⚫"/>
              <a:defRPr sz="900"/>
            </a:lvl4pPr>
            <a:lvl5pPr marL="2286000" lvl="4" indent="-265747" algn="l">
              <a:spcBef>
                <a:spcPts val="180"/>
              </a:spcBef>
              <a:spcAft>
                <a:spcPts val="0"/>
              </a:spcAft>
              <a:buSzPts val="585"/>
              <a:buChar char="⚫"/>
              <a:defRPr sz="9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ingLiu"/>
                <a:ea typeface="MingLiu"/>
                <a:cs typeface="MingLiu"/>
                <a:sym typeface="MingLiu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6"/>
          <p:cNvSpPr txBox="1">
            <a:spLocks noGrp="1"/>
          </p:cNvSpPr>
          <p:nvPr>
            <p:ph type="ft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ingLiu"/>
                <a:ea typeface="MingLiu"/>
                <a:cs typeface="MingLiu"/>
                <a:sym typeface="MingLiu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6"/>
          <p:cNvSpPr txBox="1">
            <a:spLocks noGrp="1"/>
          </p:cNvSpPr>
          <p:nvPr>
            <p:ph type="sldNum" idx="12"/>
          </p:nvPr>
        </p:nvSpPr>
        <p:spPr>
          <a:xfrm>
            <a:off x="10769600" y="6356351"/>
            <a:ext cx="81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1pPr>
            <a:lvl2pPr marL="0" lvl="1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2pPr>
            <a:lvl3pPr marL="0" lvl="2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3pPr>
            <a:lvl4pPr marL="0" lvl="3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4pPr>
            <a:lvl5pPr marL="0" lvl="4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5pPr>
            <a:lvl6pPr marL="0" lvl="5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6pPr>
            <a:lvl7pPr marL="0" lvl="6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7pPr>
            <a:lvl8pPr marL="0" lvl="7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8pPr>
            <a:lvl9pPr marL="0" lvl="8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87" name="Google Shape;87;p36"/>
          <p:cNvSpPr/>
          <p:nvPr/>
        </p:nvSpPr>
        <p:spPr>
          <a:xfrm rot="10800000" flipH="1">
            <a:off x="-12700" y="5816600"/>
            <a:ext cx="12217400" cy="1041400"/>
          </a:xfrm>
          <a:custGeom>
            <a:avLst/>
            <a:gdLst/>
            <a:ahLst/>
            <a:cxnLst/>
            <a:rect l="l" t="t" r="r" b="b"/>
            <a:pathLst>
              <a:path w="5772" h="656" extrusionOk="0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668F1B">
                  <a:alpha val="44705"/>
                </a:srgbClr>
              </a:gs>
              <a:gs pos="100000">
                <a:srgbClr val="CAE00E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ingLiu"/>
              <a:ea typeface="MingLiu"/>
              <a:cs typeface="MingLiu"/>
              <a:sym typeface="MingLiu"/>
            </a:endParaRPr>
          </a:p>
        </p:txBody>
      </p:sp>
      <p:sp>
        <p:nvSpPr>
          <p:cNvPr id="88" name="Google Shape;88;p36"/>
          <p:cNvSpPr/>
          <p:nvPr/>
        </p:nvSpPr>
        <p:spPr>
          <a:xfrm rot="10800000" flipH="1">
            <a:off x="5842000" y="6219826"/>
            <a:ext cx="6350000" cy="638175"/>
          </a:xfrm>
          <a:custGeom>
            <a:avLst/>
            <a:gdLst/>
            <a:ahLst/>
            <a:cxnLst/>
            <a:rect l="l" t="t" r="r" b="b"/>
            <a:pathLst>
              <a:path w="3000" h="595" extrusionOk="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9A719">
                  <a:alpha val="29803"/>
                </a:srgbClr>
              </a:gs>
              <a:gs pos="80000">
                <a:srgbClr val="80B814">
                  <a:alpha val="44705"/>
                </a:srgbClr>
              </a:gs>
              <a:gs pos="100000">
                <a:srgbClr val="80B814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ingLiu"/>
              <a:ea typeface="MingLiu"/>
              <a:cs typeface="MingLiu"/>
              <a:sym typeface="MingLiu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tile tx="0" ty="0" sx="65000" sy="65000" flip="none" algn="tl"/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7"/>
          <p:cNvGrpSpPr/>
          <p:nvPr/>
        </p:nvGrpSpPr>
        <p:grpSpPr>
          <a:xfrm>
            <a:off x="-42731" y="-16113"/>
            <a:ext cx="12264340" cy="6888627"/>
            <a:chOff x="-13703" y="-30627"/>
            <a:chExt cx="12264340" cy="6888627"/>
          </a:xfrm>
        </p:grpSpPr>
        <p:sp>
          <p:nvSpPr>
            <p:cNvPr id="11" name="Google Shape;11;p27"/>
            <p:cNvSpPr/>
            <p:nvPr/>
          </p:nvSpPr>
          <p:spPr>
            <a:xfrm>
              <a:off x="31633" y="0"/>
              <a:ext cx="12188952" cy="6858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MingLiu"/>
                <a:ea typeface="MingLiu"/>
                <a:cs typeface="MingLiu"/>
                <a:sym typeface="MingLiu"/>
              </a:endParaRPr>
            </a:p>
          </p:txBody>
        </p:sp>
        <p:grpSp>
          <p:nvGrpSpPr>
            <p:cNvPr id="12" name="Google Shape;12;p27"/>
            <p:cNvGrpSpPr/>
            <p:nvPr/>
          </p:nvGrpSpPr>
          <p:grpSpPr>
            <a:xfrm>
              <a:off x="-13703" y="-30627"/>
              <a:ext cx="12264340" cy="1086266"/>
              <a:chOff x="-39059" y="-16113"/>
              <a:chExt cx="12264340" cy="1086266"/>
            </a:xfrm>
          </p:grpSpPr>
          <p:sp>
            <p:nvSpPr>
              <p:cNvPr id="13" name="Google Shape;13;p27"/>
              <p:cNvSpPr/>
              <p:nvPr/>
            </p:nvSpPr>
            <p:spPr>
              <a:xfrm>
                <a:off x="-12700" y="-7144"/>
                <a:ext cx="12217400" cy="1041400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656" extrusionOk="0">
                    <a:moveTo>
                      <a:pt x="6" y="2"/>
                    </a:moveTo>
                    <a:lnTo>
                      <a:pt x="2542" y="0"/>
                    </a:lnTo>
                    <a:cubicBezTo>
                      <a:pt x="2746" y="101"/>
                      <a:pt x="3828" y="367"/>
                      <a:pt x="4374" y="367"/>
                    </a:cubicBezTo>
                    <a:cubicBezTo>
                      <a:pt x="4920" y="367"/>
                      <a:pt x="5526" y="152"/>
                      <a:pt x="5766" y="55"/>
                    </a:cubicBezTo>
                    <a:lnTo>
                      <a:pt x="5772" y="213"/>
                    </a:lnTo>
                    <a:cubicBezTo>
                      <a:pt x="5670" y="257"/>
                      <a:pt x="5016" y="441"/>
                      <a:pt x="4302" y="439"/>
                    </a:cubicBezTo>
                    <a:cubicBezTo>
                      <a:pt x="3588" y="437"/>
                      <a:pt x="2205" y="165"/>
                      <a:pt x="1488" y="201"/>
                    </a:cubicBezTo>
                    <a:cubicBezTo>
                      <a:pt x="750" y="209"/>
                      <a:pt x="270" y="482"/>
                      <a:pt x="0" y="656"/>
                    </a:cubicBezTo>
                    <a:lnTo>
                      <a:pt x="6" y="2"/>
                    </a:lnTo>
                    <a:close/>
                  </a:path>
                </a:pathLst>
              </a:custGeom>
              <a:gradFill>
                <a:gsLst>
                  <a:gs pos="0">
                    <a:srgbClr val="668F1B">
                      <a:alpha val="44705"/>
                    </a:srgbClr>
                  </a:gs>
                  <a:gs pos="100000">
                    <a:srgbClr val="CAE00E">
                      <a:alpha val="54901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MingLiu"/>
                  <a:ea typeface="MingLiu"/>
                  <a:cs typeface="MingLiu"/>
                  <a:sym typeface="MingLiu"/>
                </a:endParaRPr>
              </a:p>
            </p:txBody>
          </p:sp>
          <p:sp>
            <p:nvSpPr>
              <p:cNvPr id="14" name="Google Shape;14;p27"/>
              <p:cNvSpPr/>
              <p:nvPr/>
            </p:nvSpPr>
            <p:spPr>
              <a:xfrm>
                <a:off x="5842000" y="-7144"/>
                <a:ext cx="6350000" cy="638175"/>
              </a:xfrm>
              <a:custGeom>
                <a:avLst/>
                <a:gdLst/>
                <a:ahLst/>
                <a:cxnLst/>
                <a:rect l="l" t="t" r="r" b="b"/>
                <a:pathLst>
                  <a:path w="3000" h="595" extrusionOk="0">
                    <a:moveTo>
                      <a:pt x="0" y="0"/>
                    </a:moveTo>
                    <a:cubicBezTo>
                      <a:pt x="174" y="102"/>
                      <a:pt x="1168" y="533"/>
                      <a:pt x="1668" y="564"/>
                    </a:cubicBezTo>
                    <a:cubicBezTo>
                      <a:pt x="2168" y="595"/>
                      <a:pt x="2778" y="279"/>
                      <a:pt x="3000" y="186"/>
                    </a:cubicBezTo>
                    <a:lnTo>
                      <a:pt x="3000" y="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99A719">
                      <a:alpha val="29803"/>
                    </a:srgbClr>
                  </a:gs>
                  <a:gs pos="80000">
                    <a:srgbClr val="80B814">
                      <a:alpha val="44705"/>
                    </a:srgbClr>
                  </a:gs>
                  <a:gs pos="100000">
                    <a:srgbClr val="80B814">
                      <a:alpha val="44705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MingLiu"/>
                  <a:ea typeface="MingLiu"/>
                  <a:cs typeface="MingLiu"/>
                  <a:sym typeface="MingLiu"/>
                </a:endParaRPr>
              </a:p>
            </p:txBody>
          </p:sp>
          <p:grpSp>
            <p:nvGrpSpPr>
              <p:cNvPr id="15" name="Google Shape;15;p27"/>
              <p:cNvGrpSpPr/>
              <p:nvPr/>
            </p:nvGrpSpPr>
            <p:grpSpPr>
              <a:xfrm>
                <a:off x="-39059" y="-16113"/>
                <a:ext cx="12264340" cy="1086266"/>
                <a:chOff x="-29322" y="-1971"/>
                <a:chExt cx="9198255" cy="1086266"/>
              </a:xfrm>
            </p:grpSpPr>
            <p:sp>
              <p:nvSpPr>
                <p:cNvPr id="16" name="Google Shape;16;p27"/>
                <p:cNvSpPr/>
                <p:nvPr/>
              </p:nvSpPr>
              <p:spPr>
                <a:xfrm rot="-164308">
                  <a:off x="-19045" y="216550"/>
                  <a:ext cx="9163050" cy="6492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2" h="1055" extrusionOk="0">
                      <a:moveTo>
                        <a:pt x="0" y="966"/>
                      </a:moveTo>
                      <a:cubicBezTo>
                        <a:pt x="282" y="738"/>
                        <a:pt x="923" y="275"/>
                        <a:pt x="1608" y="282"/>
                      </a:cubicBezTo>
                      <a:cubicBezTo>
                        <a:pt x="2293" y="289"/>
                        <a:pt x="3416" y="1055"/>
                        <a:pt x="4110" y="1008"/>
                      </a:cubicBezTo>
                      <a:cubicBezTo>
                        <a:pt x="4804" y="961"/>
                        <a:pt x="5426" y="210"/>
                        <a:pt x="5772" y="0"/>
                      </a:cubicBezTo>
                    </a:path>
                  </a:pathLst>
                </a:custGeom>
                <a:noFill/>
                <a:ln w="10775" cap="flat" cmpd="sng">
                  <a:solidFill>
                    <a:srgbClr val="A8B53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MingLiu"/>
                    <a:ea typeface="MingLiu"/>
                    <a:cs typeface="MingLiu"/>
                    <a:sym typeface="MingLiu"/>
                  </a:endParaRPr>
                </a:p>
              </p:txBody>
            </p:sp>
            <p:sp>
              <p:nvSpPr>
                <p:cNvPr id="17" name="Google Shape;17;p27"/>
                <p:cNvSpPr/>
                <p:nvPr/>
              </p:nvSpPr>
              <p:spPr>
                <a:xfrm rot="-164308">
                  <a:off x="-14309" y="290003"/>
                  <a:ext cx="9175812" cy="5303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6" h="854" extrusionOk="0">
                      <a:moveTo>
                        <a:pt x="0" y="732"/>
                      </a:moveTo>
                      <a:cubicBezTo>
                        <a:pt x="273" y="647"/>
                        <a:pt x="951" y="214"/>
                        <a:pt x="1638" y="228"/>
                      </a:cubicBezTo>
                      <a:cubicBezTo>
                        <a:pt x="2325" y="242"/>
                        <a:pt x="3434" y="854"/>
                        <a:pt x="4122" y="816"/>
                      </a:cubicBezTo>
                      <a:cubicBezTo>
                        <a:pt x="4810" y="778"/>
                        <a:pt x="5424" y="170"/>
                        <a:pt x="5766" y="0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MingLiu"/>
                    <a:ea typeface="MingLiu"/>
                    <a:cs typeface="MingLiu"/>
                    <a:sym typeface="MingLiu"/>
                  </a:endParaRPr>
                </a:p>
              </p:txBody>
            </p:sp>
          </p:grpSp>
        </p:grpSp>
      </p:grpSp>
      <p:sp>
        <p:nvSpPr>
          <p:cNvPr id="18" name="Google Shape;18;p27"/>
          <p:cNvSpPr txBox="1"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Microsoft JhengHei"/>
              <a:buNone/>
              <a:defRPr sz="5000" b="0" i="0" u="none" strike="noStrike" cap="none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27"/>
          <p:cNvSpPr txBox="1"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5445" algn="l" rtl="0">
              <a:spcBef>
                <a:spcPts val="520"/>
              </a:spcBef>
              <a:spcAft>
                <a:spcPts val="0"/>
              </a:spcAft>
              <a:buClr>
                <a:srgbClr val="626A19"/>
              </a:buClr>
              <a:buSzPts val="2470"/>
              <a:buFont typeface="Noto Sans Symbols"/>
              <a:buChar char="⚫"/>
              <a:defRPr sz="2600" b="0" i="0" u="none" strike="noStrike" cap="none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1pPr>
            <a:lvl2pPr marL="914400" marR="0" lvl="1" indent="-358140" algn="l" rtl="0">
              <a:spcBef>
                <a:spcPts val="480"/>
              </a:spcBef>
              <a:spcAft>
                <a:spcPts val="0"/>
              </a:spcAft>
              <a:buClr>
                <a:srgbClr val="2A4F1C"/>
              </a:buClr>
              <a:buSzPts val="204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2pPr>
            <a:lvl3pPr marL="1371600" marR="0" lvl="2" indent="-321944" algn="l" rtl="0">
              <a:spcBef>
                <a:spcPts val="420"/>
              </a:spcBef>
              <a:spcAft>
                <a:spcPts val="0"/>
              </a:spcAft>
              <a:buClr>
                <a:srgbClr val="455C19"/>
              </a:buClr>
              <a:buSzPts val="147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3pPr>
            <a:lvl4pPr marL="1828800" marR="0" lvl="3" indent="-311150" algn="l" rtl="0">
              <a:spcBef>
                <a:spcPts val="400"/>
              </a:spcBef>
              <a:spcAft>
                <a:spcPts val="0"/>
              </a:spcAft>
              <a:buClr>
                <a:srgbClr val="626A19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rgbClr val="017058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rgbClr val="215D65"/>
              </a:buClr>
              <a:buSzPts val="144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rgbClr val="066684"/>
              </a:buClr>
              <a:buSzPts val="128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alatino Linotype"/>
              <a:buChar char="•"/>
              <a:defRPr sz="16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latino Linotype"/>
              <a:buNone/>
              <a:defRPr sz="1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20" name="Google Shape;20;p2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21" name="Google Shape;21;p27"/>
          <p:cNvSpPr txBox="1">
            <a:spLocks noGrp="1"/>
          </p:cNvSpPr>
          <p:nvPr>
            <p:ph type="ft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22" name="Google Shape;22;p27"/>
          <p:cNvSpPr txBox="1">
            <a:spLocks noGrp="1"/>
          </p:cNvSpPr>
          <p:nvPr>
            <p:ph type="sldNum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MingLiu"/>
                <a:ea typeface="MingLiu"/>
                <a:cs typeface="MingLiu"/>
                <a:sym typeface="MingLiu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群組 24"/>
          <p:cNvGrpSpPr/>
          <p:nvPr/>
        </p:nvGrpSpPr>
        <p:grpSpPr>
          <a:xfrm>
            <a:off x="-29028" y="-7144"/>
            <a:ext cx="12240731" cy="6879658"/>
            <a:chOff x="0" y="-21658"/>
            <a:chExt cx="12240731" cy="6879658"/>
          </a:xfrm>
        </p:grpSpPr>
        <p:sp>
          <p:nvSpPr>
            <p:cNvPr id="26" name="矩形 25"/>
            <p:cNvSpPr/>
            <p:nvPr/>
          </p:nvSpPr>
          <p:spPr>
            <a:xfrm>
              <a:off x="31633" y="0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endParaRPr>
            </a:p>
          </p:txBody>
        </p:sp>
        <p:grpSp>
          <p:nvGrpSpPr>
            <p:cNvPr id="27" name="群組 26"/>
            <p:cNvGrpSpPr/>
            <p:nvPr/>
          </p:nvGrpSpPr>
          <p:grpSpPr>
            <a:xfrm>
              <a:off x="0" y="-21658"/>
              <a:ext cx="12240731" cy="1041400"/>
              <a:chOff x="-25356" y="-7144"/>
              <a:chExt cx="12240731" cy="1041400"/>
            </a:xfrm>
          </p:grpSpPr>
          <p:sp>
            <p:nvSpPr>
              <p:cNvPr id="28" name="手繪多邊形 27"/>
              <p:cNvSpPr>
                <a:spLocks/>
              </p:cNvSpPr>
              <p:nvPr/>
            </p:nvSpPr>
            <p:spPr bwMode="auto">
              <a:xfrm>
                <a:off x="-12700" y="-7144"/>
                <a:ext cx="12217400" cy="1041400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6" y="2"/>
                  </a:cxn>
                  <a:cxn ang="0">
                    <a:pos x="2542" y="0"/>
                  </a:cxn>
                  <a:cxn ang="0">
                    <a:pos x="4374" y="367"/>
                  </a:cxn>
                  <a:cxn ang="0">
                    <a:pos x="5766" y="55"/>
                  </a:cxn>
                  <a:cxn ang="0">
                    <a:pos x="5772" y="213"/>
                  </a:cxn>
                  <a:cxn ang="0">
                    <a:pos x="4302" y="439"/>
                  </a:cxn>
                  <a:cxn ang="0">
                    <a:pos x="1488" y="201"/>
                  </a:cxn>
                  <a:cxn ang="0">
                    <a:pos x="0" y="656"/>
                  </a:cxn>
                  <a:cxn ang="0">
                    <a:pos x="6" y="2"/>
                  </a:cxn>
                </a:cxnLst>
                <a:rect l="0" t="0" r="0" b="0"/>
                <a:pathLst>
                  <a:path w="5772" h="656">
                    <a:moveTo>
                      <a:pt x="6" y="2"/>
                    </a:moveTo>
                    <a:lnTo>
                      <a:pt x="2542" y="0"/>
                    </a:lnTo>
                    <a:cubicBezTo>
                      <a:pt x="2746" y="101"/>
                      <a:pt x="3828" y="367"/>
                      <a:pt x="4374" y="367"/>
                    </a:cubicBezTo>
                    <a:cubicBezTo>
                      <a:pt x="4920" y="367"/>
                      <a:pt x="5526" y="152"/>
                      <a:pt x="5766" y="55"/>
                    </a:cubicBezTo>
                    <a:lnTo>
                      <a:pt x="5772" y="213"/>
                    </a:lnTo>
                    <a:cubicBezTo>
                      <a:pt x="5670" y="257"/>
                      <a:pt x="5016" y="441"/>
                      <a:pt x="4302" y="439"/>
                    </a:cubicBezTo>
                    <a:cubicBezTo>
                      <a:pt x="3588" y="437"/>
                      <a:pt x="2205" y="165"/>
                      <a:pt x="1488" y="201"/>
                    </a:cubicBezTo>
                    <a:cubicBezTo>
                      <a:pt x="750" y="209"/>
                      <a:pt x="270" y="482"/>
                      <a:pt x="0" y="656"/>
                    </a:cubicBezTo>
                    <a:lnTo>
                      <a:pt x="6" y="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shade val="50000"/>
                      <a:alpha val="45000"/>
                      <a:satMod val="120000"/>
                    </a:schemeClr>
                  </a:gs>
                  <a:gs pos="100000">
                    <a:schemeClr val="accent3">
                      <a:shade val="80000"/>
                      <a:alpha val="55000"/>
                      <a:satMod val="155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rtlCol="0" anchor="t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細明體" panose="02020509000000000000" pitchFamily="49" charset="-120"/>
                  <a:ea typeface="細明體" panose="02020509000000000000" pitchFamily="49" charset="-120"/>
                  <a:cs typeface="+mn-cs"/>
                </a:endParaRPr>
              </a:p>
            </p:txBody>
          </p:sp>
          <p:sp>
            <p:nvSpPr>
              <p:cNvPr id="29" name="手繪多邊形 28"/>
              <p:cNvSpPr>
                <a:spLocks/>
              </p:cNvSpPr>
              <p:nvPr/>
            </p:nvSpPr>
            <p:spPr bwMode="auto">
              <a:xfrm>
                <a:off x="5842000" y="-7144"/>
                <a:ext cx="6350000" cy="638175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1668" y="564"/>
                  </a:cxn>
                  <a:cxn ang="0">
                    <a:pos x="3000" y="186"/>
                  </a:cxn>
                  <a:cxn ang="0">
                    <a:pos x="3000" y="6"/>
                  </a:cxn>
                  <a:cxn ang="0">
                    <a:pos x="0" y="0"/>
                  </a:cxn>
                </a:cxnLst>
                <a:rect l="0" t="0" r="0" b="0"/>
                <a:pathLst>
                  <a:path w="3000" h="595">
                    <a:moveTo>
                      <a:pt x="0" y="0"/>
                    </a:moveTo>
                    <a:cubicBezTo>
                      <a:pt x="174" y="102"/>
                      <a:pt x="1168" y="533"/>
                      <a:pt x="1668" y="564"/>
                    </a:cubicBezTo>
                    <a:cubicBezTo>
                      <a:pt x="2168" y="595"/>
                      <a:pt x="2778" y="279"/>
                      <a:pt x="3000" y="186"/>
                    </a:cubicBezTo>
                    <a:lnTo>
                      <a:pt x="3000" y="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>
                      <a:shade val="50000"/>
                      <a:alpha val="30000"/>
                      <a:satMod val="130000"/>
                    </a:schemeClr>
                  </a:gs>
                  <a:gs pos="80000">
                    <a:schemeClr val="accent2">
                      <a:shade val="75000"/>
                      <a:alpha val="45000"/>
                      <a:satMod val="140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rtlCol="0" anchor="t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細明體" panose="02020509000000000000" pitchFamily="49" charset="-120"/>
                  <a:ea typeface="細明體" panose="02020509000000000000" pitchFamily="49" charset="-120"/>
                  <a:cs typeface="+mn-cs"/>
                </a:endParaRPr>
              </a:p>
            </p:txBody>
          </p:sp>
          <p:grpSp>
            <p:nvGrpSpPr>
              <p:cNvPr id="31" name="群組 30"/>
              <p:cNvGrpSpPr/>
              <p:nvPr/>
            </p:nvGrpSpPr>
            <p:grpSpPr>
              <a:xfrm>
                <a:off x="-25356" y="202408"/>
                <a:ext cx="12240731" cy="649224"/>
                <a:chOff x="-19045" y="216550"/>
                <a:chExt cx="9180548" cy="649224"/>
              </a:xfrm>
            </p:grpSpPr>
            <p:sp>
              <p:nvSpPr>
                <p:cNvPr id="32" name="手繪多邊形 31"/>
                <p:cNvSpPr>
                  <a:spLocks/>
                </p:cNvSpPr>
                <p:nvPr/>
              </p:nvSpPr>
              <p:spPr bwMode="auto">
                <a:xfrm rot="21435692">
                  <a:off x="-19045" y="216550"/>
                  <a:ext cx="9163050" cy="649224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966"/>
                    </a:cxn>
                    <a:cxn ang="0">
                      <a:pos x="1608" y="282"/>
                    </a:cxn>
                    <a:cxn ang="0">
                      <a:pos x="4110" y="1008"/>
                    </a:cxn>
                    <a:cxn ang="0">
                      <a:pos x="5772" y="0"/>
                    </a:cxn>
                  </a:cxnLst>
                  <a:rect l="0" t="0" r="0" b="0"/>
                  <a:pathLst>
                    <a:path w="5772" h="1055">
                      <a:moveTo>
                        <a:pt x="0" y="966"/>
                      </a:moveTo>
                      <a:cubicBezTo>
                        <a:pt x="282" y="738"/>
                        <a:pt x="923" y="275"/>
                        <a:pt x="1608" y="282"/>
                      </a:cubicBezTo>
                      <a:cubicBezTo>
                        <a:pt x="2293" y="289"/>
                        <a:pt x="3416" y="1055"/>
                        <a:pt x="4110" y="1008"/>
                      </a:cubicBezTo>
                      <a:cubicBezTo>
                        <a:pt x="4804" y="961"/>
                        <a:pt x="5426" y="210"/>
                        <a:pt x="5772" y="0"/>
                      </a:cubicBezTo>
                    </a:path>
                  </a:pathLst>
                </a:custGeom>
                <a:noFill/>
                <a:ln w="10795" cap="flat" cmpd="sng" algn="ctr">
                  <a:gradFill>
                    <a:gsLst>
                      <a:gs pos="74000">
                        <a:schemeClr val="accent3">
                          <a:shade val="75000"/>
                        </a:schemeClr>
                      </a:gs>
                      <a:gs pos="86000">
                        <a:schemeClr val="tx1">
                          <a:alpha val="29000"/>
                        </a:schemeClr>
                      </a:gs>
                      <a:gs pos="16000">
                        <a:schemeClr val="accent2">
                          <a:shade val="75000"/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細明體" panose="02020509000000000000" pitchFamily="49" charset="-120"/>
                    <a:ea typeface="細明體" panose="02020509000000000000" pitchFamily="49" charset="-120"/>
                    <a:cs typeface="+mn-cs"/>
                  </a:endParaRPr>
                </a:p>
              </p:txBody>
            </p:sp>
            <p:sp>
              <p:nvSpPr>
                <p:cNvPr id="33" name="手繪多邊形​​ 32"/>
                <p:cNvSpPr>
                  <a:spLocks/>
                </p:cNvSpPr>
                <p:nvPr/>
              </p:nvSpPr>
              <p:spPr bwMode="auto">
                <a:xfrm rot="21435692">
                  <a:off x="-14309" y="290003"/>
                  <a:ext cx="9175812" cy="530352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732"/>
                    </a:cxn>
                    <a:cxn ang="0">
                      <a:pos x="1638" y="228"/>
                    </a:cxn>
                    <a:cxn ang="0">
                      <a:pos x="4122" y="816"/>
                    </a:cxn>
                    <a:cxn ang="0">
                      <a:pos x="5766" y="0"/>
                    </a:cxn>
                  </a:cxnLst>
                  <a:rect l="0" t="0" r="0" b="0"/>
                  <a:pathLst>
                    <a:path w="5766" h="854">
                      <a:moveTo>
                        <a:pt x="0" y="732"/>
                      </a:moveTo>
                      <a:cubicBezTo>
                        <a:pt x="273" y="647"/>
                        <a:pt x="951" y="214"/>
                        <a:pt x="1638" y="228"/>
                      </a:cubicBezTo>
                      <a:cubicBezTo>
                        <a:pt x="2325" y="242"/>
                        <a:pt x="3434" y="854"/>
                        <a:pt x="4122" y="816"/>
                      </a:cubicBezTo>
                      <a:cubicBezTo>
                        <a:pt x="4810" y="778"/>
                        <a:pt x="5424" y="170"/>
                        <a:pt x="5766" y="0"/>
                      </a:cubicBezTo>
                    </a:path>
                  </a:pathLst>
                </a:custGeom>
                <a:noFill/>
                <a:ln w="9525" cap="flat" cmpd="sng" algn="ctr">
                  <a:gradFill>
                    <a:gsLst>
                      <a:gs pos="74000">
                        <a:schemeClr val="accent4"/>
                      </a:gs>
                      <a:gs pos="44000">
                        <a:schemeClr val="accent1"/>
                      </a:gs>
                      <a:gs pos="33000">
                        <a:schemeClr val="accent2"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細明體" panose="02020509000000000000" pitchFamily="49" charset="-120"/>
                    <a:ea typeface="細明體" panose="02020509000000000000" pitchFamily="49" charset="-120"/>
                    <a:cs typeface="+mn-cs"/>
                  </a:endParaRPr>
                </a:p>
              </p:txBody>
            </p:sp>
          </p:grpSp>
        </p:grpSp>
      </p:grpSp>
      <p:sp>
        <p:nvSpPr>
          <p:cNvPr id="9" name="標題預留位置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  <a:endParaRPr kumimoji="0" lang="zh-TW" altLang="en-US" noProof="0" dirty="0"/>
          </a:p>
        </p:txBody>
      </p:sp>
      <p:sp>
        <p:nvSpPr>
          <p:cNvPr id="30" name="文字預留位置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rtl="0" eaLnBrk="1" latinLnBrk="0" hangingPunct="1"/>
            <a:r>
              <a:rPr lang="zh-TW" altLang="en-US" noProof="0" dirty="0"/>
              <a:t>按一下以編輯母片文字樣式</a:t>
            </a:r>
          </a:p>
          <a:p>
            <a:pPr lvl="1" rtl="0" eaLnBrk="1" latinLnBrk="0" hangingPunct="1"/>
            <a:r>
              <a:rPr lang="zh-TW" altLang="en-US" noProof="0" dirty="0"/>
              <a:t>第二層</a:t>
            </a:r>
          </a:p>
          <a:p>
            <a:pPr lvl="2" rtl="0" eaLnBrk="1" latinLnBrk="0" hangingPunct="1"/>
            <a:r>
              <a:rPr lang="zh-TW" altLang="en-US" noProof="0" dirty="0"/>
              <a:t>第三層</a:t>
            </a:r>
          </a:p>
          <a:p>
            <a:pPr lvl="3" rtl="0" eaLnBrk="1" latinLnBrk="0" hangingPunct="1"/>
            <a:r>
              <a:rPr lang="zh-TW" altLang="en-US" noProof="0" dirty="0"/>
              <a:t>第四層</a:t>
            </a:r>
          </a:p>
          <a:p>
            <a:pPr lvl="4" rtl="0" eaLnBrk="1" latinLnBrk="0" hangingPunct="1"/>
            <a:r>
              <a:rPr lang="zh-TW" altLang="en-US" noProof="0" dirty="0"/>
              <a:t>第五層</a:t>
            </a:r>
          </a:p>
        </p:txBody>
      </p:sp>
      <p:sp>
        <p:nvSpPr>
          <p:cNvPr id="10" name="日期預留位置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22" name="頁尾預留位置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  <p:sp>
        <p:nvSpPr>
          <p:cNvPr id="18" name="投影片編號預留位置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latinLnBrk="0" hangingPunct="1">
              <a:defRPr kumimoji="0" sz="110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1CF334-2D5C-4859-84A6-CA7E6E43FAEB}" type="slidenum">
              <a:rPr kumimoji="0" lang="en-US" altLang="zh-TW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6274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>
            <a:lumMod val="50000"/>
          </a:schemeClr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>
            <a:lumMod val="75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>
            <a:lumMod val="50000"/>
          </a:schemeClr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>
            <a:lumMod val="75000"/>
          </a:schemeClr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0" algn="l" rtl="0" eaLnBrk="1" latinLnBrk="0" hangingPunct="1">
        <a:spcBef>
          <a:spcPct val="20000"/>
        </a:spcBef>
        <a:buClr>
          <a:schemeClr val="tx2"/>
        </a:buClr>
        <a:buFontTx/>
        <a:buNone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群組 24"/>
          <p:cNvGrpSpPr/>
          <p:nvPr/>
        </p:nvGrpSpPr>
        <p:grpSpPr>
          <a:xfrm>
            <a:off x="-29028" y="-7144"/>
            <a:ext cx="12240731" cy="6879658"/>
            <a:chOff x="0" y="-21658"/>
            <a:chExt cx="12240731" cy="6879658"/>
          </a:xfrm>
        </p:grpSpPr>
        <p:sp>
          <p:nvSpPr>
            <p:cNvPr id="26" name="矩形 25"/>
            <p:cNvSpPr/>
            <p:nvPr/>
          </p:nvSpPr>
          <p:spPr>
            <a:xfrm>
              <a:off x="31633" y="0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zh-TW" altLang="en-US" sz="1800" kern="1200" dirty="0">
                <a:solidFill>
                  <a:prstClr val="white"/>
                </a:solidFill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grpSp>
          <p:nvGrpSpPr>
            <p:cNvPr id="27" name="群組 26"/>
            <p:cNvGrpSpPr/>
            <p:nvPr/>
          </p:nvGrpSpPr>
          <p:grpSpPr>
            <a:xfrm>
              <a:off x="0" y="-21658"/>
              <a:ext cx="12240731" cy="1041400"/>
              <a:chOff x="-25356" y="-7144"/>
              <a:chExt cx="12240731" cy="1041400"/>
            </a:xfrm>
          </p:grpSpPr>
          <p:sp>
            <p:nvSpPr>
              <p:cNvPr id="28" name="手繪多邊形 27"/>
              <p:cNvSpPr>
                <a:spLocks/>
              </p:cNvSpPr>
              <p:nvPr/>
            </p:nvSpPr>
            <p:spPr bwMode="auto">
              <a:xfrm>
                <a:off x="-12700" y="-7144"/>
                <a:ext cx="12217400" cy="1041400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6" y="2"/>
                  </a:cxn>
                  <a:cxn ang="0">
                    <a:pos x="2542" y="0"/>
                  </a:cxn>
                  <a:cxn ang="0">
                    <a:pos x="4374" y="367"/>
                  </a:cxn>
                  <a:cxn ang="0">
                    <a:pos x="5766" y="55"/>
                  </a:cxn>
                  <a:cxn ang="0">
                    <a:pos x="5772" y="213"/>
                  </a:cxn>
                  <a:cxn ang="0">
                    <a:pos x="4302" y="439"/>
                  </a:cxn>
                  <a:cxn ang="0">
                    <a:pos x="1488" y="201"/>
                  </a:cxn>
                  <a:cxn ang="0">
                    <a:pos x="0" y="656"/>
                  </a:cxn>
                  <a:cxn ang="0">
                    <a:pos x="6" y="2"/>
                  </a:cxn>
                </a:cxnLst>
                <a:rect l="0" t="0" r="0" b="0"/>
                <a:pathLst>
                  <a:path w="5772" h="656">
                    <a:moveTo>
                      <a:pt x="6" y="2"/>
                    </a:moveTo>
                    <a:lnTo>
                      <a:pt x="2542" y="0"/>
                    </a:lnTo>
                    <a:cubicBezTo>
                      <a:pt x="2746" y="101"/>
                      <a:pt x="3828" y="367"/>
                      <a:pt x="4374" y="367"/>
                    </a:cubicBezTo>
                    <a:cubicBezTo>
                      <a:pt x="4920" y="367"/>
                      <a:pt x="5526" y="152"/>
                      <a:pt x="5766" y="55"/>
                    </a:cubicBezTo>
                    <a:lnTo>
                      <a:pt x="5772" y="213"/>
                    </a:lnTo>
                    <a:cubicBezTo>
                      <a:pt x="5670" y="257"/>
                      <a:pt x="5016" y="441"/>
                      <a:pt x="4302" y="439"/>
                    </a:cubicBezTo>
                    <a:cubicBezTo>
                      <a:pt x="3588" y="437"/>
                      <a:pt x="2205" y="165"/>
                      <a:pt x="1488" y="201"/>
                    </a:cubicBezTo>
                    <a:cubicBezTo>
                      <a:pt x="750" y="209"/>
                      <a:pt x="270" y="482"/>
                      <a:pt x="0" y="656"/>
                    </a:cubicBezTo>
                    <a:lnTo>
                      <a:pt x="6" y="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shade val="50000"/>
                      <a:alpha val="45000"/>
                      <a:satMod val="120000"/>
                    </a:schemeClr>
                  </a:gs>
                  <a:gs pos="100000">
                    <a:schemeClr val="accent3">
                      <a:shade val="80000"/>
                      <a:alpha val="55000"/>
                      <a:satMod val="155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rtlCol="0" anchor="t" compatLnSpc="1"/>
              <a:lstStyle/>
              <a:p>
                <a:pPr>
                  <a:buClrTx/>
                  <a:buFontTx/>
                  <a:buNone/>
                </a:pPr>
                <a:endParaRPr lang="zh-TW" altLang="en-US" sz="1800" kern="1200" dirty="0">
                  <a:solidFill>
                    <a:prstClr val="black"/>
                  </a:solidFill>
                  <a:latin typeface="細明體" panose="02020509000000000000" pitchFamily="49" charset="-120"/>
                  <a:ea typeface="細明體" panose="02020509000000000000" pitchFamily="49" charset="-120"/>
                  <a:cs typeface="+mn-cs"/>
                </a:endParaRPr>
              </a:p>
            </p:txBody>
          </p:sp>
          <p:sp>
            <p:nvSpPr>
              <p:cNvPr id="29" name="手繪多邊形 28"/>
              <p:cNvSpPr>
                <a:spLocks/>
              </p:cNvSpPr>
              <p:nvPr/>
            </p:nvSpPr>
            <p:spPr bwMode="auto">
              <a:xfrm>
                <a:off x="5842000" y="-7144"/>
                <a:ext cx="6350000" cy="638175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1668" y="564"/>
                  </a:cxn>
                  <a:cxn ang="0">
                    <a:pos x="3000" y="186"/>
                  </a:cxn>
                  <a:cxn ang="0">
                    <a:pos x="3000" y="6"/>
                  </a:cxn>
                  <a:cxn ang="0">
                    <a:pos x="0" y="0"/>
                  </a:cxn>
                </a:cxnLst>
                <a:rect l="0" t="0" r="0" b="0"/>
                <a:pathLst>
                  <a:path w="3000" h="595">
                    <a:moveTo>
                      <a:pt x="0" y="0"/>
                    </a:moveTo>
                    <a:cubicBezTo>
                      <a:pt x="174" y="102"/>
                      <a:pt x="1168" y="533"/>
                      <a:pt x="1668" y="564"/>
                    </a:cubicBezTo>
                    <a:cubicBezTo>
                      <a:pt x="2168" y="595"/>
                      <a:pt x="2778" y="279"/>
                      <a:pt x="3000" y="186"/>
                    </a:cubicBezTo>
                    <a:lnTo>
                      <a:pt x="3000" y="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>
                      <a:shade val="50000"/>
                      <a:alpha val="30000"/>
                      <a:satMod val="130000"/>
                    </a:schemeClr>
                  </a:gs>
                  <a:gs pos="80000">
                    <a:schemeClr val="accent2">
                      <a:shade val="75000"/>
                      <a:alpha val="45000"/>
                      <a:satMod val="140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rtlCol="0" anchor="t" compatLnSpc="1"/>
              <a:lstStyle/>
              <a:p>
                <a:pPr>
                  <a:buClrTx/>
                  <a:buFontTx/>
                  <a:buNone/>
                </a:pPr>
                <a:endParaRPr lang="zh-TW" altLang="en-US" sz="1800" kern="1200" dirty="0">
                  <a:solidFill>
                    <a:prstClr val="black"/>
                  </a:solidFill>
                  <a:latin typeface="細明體" panose="02020509000000000000" pitchFamily="49" charset="-120"/>
                  <a:ea typeface="細明體" panose="02020509000000000000" pitchFamily="49" charset="-120"/>
                  <a:cs typeface="+mn-cs"/>
                </a:endParaRPr>
              </a:p>
            </p:txBody>
          </p:sp>
          <p:grpSp>
            <p:nvGrpSpPr>
              <p:cNvPr id="31" name="群組 30"/>
              <p:cNvGrpSpPr/>
              <p:nvPr/>
            </p:nvGrpSpPr>
            <p:grpSpPr>
              <a:xfrm>
                <a:off x="-25356" y="202408"/>
                <a:ext cx="12240731" cy="649224"/>
                <a:chOff x="-19045" y="216550"/>
                <a:chExt cx="9180548" cy="649224"/>
              </a:xfrm>
            </p:grpSpPr>
            <p:sp>
              <p:nvSpPr>
                <p:cNvPr id="32" name="手繪多邊形 31"/>
                <p:cNvSpPr>
                  <a:spLocks/>
                </p:cNvSpPr>
                <p:nvPr/>
              </p:nvSpPr>
              <p:spPr bwMode="auto">
                <a:xfrm rot="21435692">
                  <a:off x="-19045" y="216550"/>
                  <a:ext cx="9163050" cy="649224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966"/>
                    </a:cxn>
                    <a:cxn ang="0">
                      <a:pos x="1608" y="282"/>
                    </a:cxn>
                    <a:cxn ang="0">
                      <a:pos x="4110" y="1008"/>
                    </a:cxn>
                    <a:cxn ang="0">
                      <a:pos x="5772" y="0"/>
                    </a:cxn>
                  </a:cxnLst>
                  <a:rect l="0" t="0" r="0" b="0"/>
                  <a:pathLst>
                    <a:path w="5772" h="1055">
                      <a:moveTo>
                        <a:pt x="0" y="966"/>
                      </a:moveTo>
                      <a:cubicBezTo>
                        <a:pt x="282" y="738"/>
                        <a:pt x="923" y="275"/>
                        <a:pt x="1608" y="282"/>
                      </a:cubicBezTo>
                      <a:cubicBezTo>
                        <a:pt x="2293" y="289"/>
                        <a:pt x="3416" y="1055"/>
                        <a:pt x="4110" y="1008"/>
                      </a:cubicBezTo>
                      <a:cubicBezTo>
                        <a:pt x="4804" y="961"/>
                        <a:pt x="5426" y="210"/>
                        <a:pt x="5772" y="0"/>
                      </a:cubicBezTo>
                    </a:path>
                  </a:pathLst>
                </a:custGeom>
                <a:noFill/>
                <a:ln w="10795" cap="flat" cmpd="sng" algn="ctr">
                  <a:gradFill>
                    <a:gsLst>
                      <a:gs pos="74000">
                        <a:schemeClr val="accent3">
                          <a:shade val="75000"/>
                        </a:schemeClr>
                      </a:gs>
                      <a:gs pos="86000">
                        <a:schemeClr val="tx1">
                          <a:alpha val="29000"/>
                        </a:schemeClr>
                      </a:gs>
                      <a:gs pos="16000">
                        <a:schemeClr val="accent2">
                          <a:shade val="75000"/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>
                    <a:buClrTx/>
                    <a:buFontTx/>
                    <a:buNone/>
                  </a:pPr>
                  <a:endParaRPr lang="zh-TW" altLang="en-US" sz="1800" kern="1200" dirty="0">
                    <a:solidFill>
                      <a:prstClr val="black"/>
                    </a:solidFill>
                    <a:latin typeface="細明體" panose="02020509000000000000" pitchFamily="49" charset="-120"/>
                    <a:ea typeface="細明體" panose="02020509000000000000" pitchFamily="49" charset="-120"/>
                  </a:endParaRPr>
                </a:p>
              </p:txBody>
            </p:sp>
            <p:sp>
              <p:nvSpPr>
                <p:cNvPr id="33" name="手繪多邊形​​ 32"/>
                <p:cNvSpPr>
                  <a:spLocks/>
                </p:cNvSpPr>
                <p:nvPr/>
              </p:nvSpPr>
              <p:spPr bwMode="auto">
                <a:xfrm rot="21435692">
                  <a:off x="-14309" y="290003"/>
                  <a:ext cx="9175812" cy="530352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732"/>
                    </a:cxn>
                    <a:cxn ang="0">
                      <a:pos x="1638" y="228"/>
                    </a:cxn>
                    <a:cxn ang="0">
                      <a:pos x="4122" y="816"/>
                    </a:cxn>
                    <a:cxn ang="0">
                      <a:pos x="5766" y="0"/>
                    </a:cxn>
                  </a:cxnLst>
                  <a:rect l="0" t="0" r="0" b="0"/>
                  <a:pathLst>
                    <a:path w="5766" h="854">
                      <a:moveTo>
                        <a:pt x="0" y="732"/>
                      </a:moveTo>
                      <a:cubicBezTo>
                        <a:pt x="273" y="647"/>
                        <a:pt x="951" y="214"/>
                        <a:pt x="1638" y="228"/>
                      </a:cubicBezTo>
                      <a:cubicBezTo>
                        <a:pt x="2325" y="242"/>
                        <a:pt x="3434" y="854"/>
                        <a:pt x="4122" y="816"/>
                      </a:cubicBezTo>
                      <a:cubicBezTo>
                        <a:pt x="4810" y="778"/>
                        <a:pt x="5424" y="170"/>
                        <a:pt x="5766" y="0"/>
                      </a:cubicBezTo>
                    </a:path>
                  </a:pathLst>
                </a:custGeom>
                <a:noFill/>
                <a:ln w="9525" cap="flat" cmpd="sng" algn="ctr">
                  <a:gradFill>
                    <a:gsLst>
                      <a:gs pos="74000">
                        <a:schemeClr val="accent4"/>
                      </a:gs>
                      <a:gs pos="44000">
                        <a:schemeClr val="accent1"/>
                      </a:gs>
                      <a:gs pos="33000">
                        <a:schemeClr val="accent2"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>
                    <a:buClrTx/>
                    <a:buFontTx/>
                    <a:buNone/>
                  </a:pPr>
                  <a:endParaRPr lang="zh-TW" altLang="en-US" sz="1800" kern="1200" dirty="0">
                    <a:solidFill>
                      <a:prstClr val="black"/>
                    </a:solidFill>
                    <a:latin typeface="細明體" panose="02020509000000000000" pitchFamily="49" charset="-120"/>
                    <a:ea typeface="細明體" panose="02020509000000000000" pitchFamily="49" charset="-120"/>
                  </a:endParaRPr>
                </a:p>
              </p:txBody>
            </p:sp>
          </p:grpSp>
        </p:grpSp>
      </p:grpSp>
      <p:sp>
        <p:nvSpPr>
          <p:cNvPr id="9" name="標題預留位置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  <a:endParaRPr kumimoji="0" lang="zh-TW" altLang="en-US" noProof="0" dirty="0"/>
          </a:p>
        </p:txBody>
      </p:sp>
      <p:sp>
        <p:nvSpPr>
          <p:cNvPr id="30" name="文字預留位置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rtl="0" eaLnBrk="1" latinLnBrk="0" hangingPunct="1"/>
            <a:r>
              <a:rPr lang="zh-TW" altLang="en-US" noProof="0" dirty="0"/>
              <a:t>按一下以編輯母片文字樣式</a:t>
            </a:r>
          </a:p>
          <a:p>
            <a:pPr lvl="1" rtl="0" eaLnBrk="1" latinLnBrk="0" hangingPunct="1"/>
            <a:r>
              <a:rPr lang="zh-TW" altLang="en-US" noProof="0" dirty="0"/>
              <a:t>第二層</a:t>
            </a:r>
          </a:p>
          <a:p>
            <a:pPr lvl="2" rtl="0" eaLnBrk="1" latinLnBrk="0" hangingPunct="1"/>
            <a:r>
              <a:rPr lang="zh-TW" altLang="en-US" noProof="0" dirty="0"/>
              <a:t>第三層</a:t>
            </a:r>
          </a:p>
          <a:p>
            <a:pPr lvl="3" rtl="0" eaLnBrk="1" latinLnBrk="0" hangingPunct="1"/>
            <a:r>
              <a:rPr lang="zh-TW" altLang="en-US" noProof="0" dirty="0"/>
              <a:t>第四層</a:t>
            </a:r>
          </a:p>
          <a:p>
            <a:pPr lvl="4" rtl="0" eaLnBrk="1" latinLnBrk="0" hangingPunct="1"/>
            <a:r>
              <a:rPr lang="zh-TW" altLang="en-US" noProof="0" dirty="0"/>
              <a:t>第五層</a:t>
            </a:r>
          </a:p>
        </p:txBody>
      </p:sp>
      <p:sp>
        <p:nvSpPr>
          <p:cNvPr id="10" name="日期預留位置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>
              <a:buClrTx/>
              <a:buFontTx/>
              <a:buNone/>
            </a:pPr>
            <a:fld id="{DED0ABCE-815C-4D8A-A86C-338FA6D1E676}" type="datetime2">
              <a:rPr lang="zh-TW" altLang="en-US" kern="1200" smtClean="0">
                <a:solidFill>
                  <a:prstClr val="black"/>
                </a:solidFill>
              </a:rPr>
              <a:pPr>
                <a:buClrTx/>
                <a:buFontTx/>
                <a:buNone/>
              </a:pPr>
              <a:t>2023年2月8日 Wednesday</a:t>
            </a:fld>
            <a:endParaRPr lang="zh-TW" altLang="en-US" kern="1200" dirty="0">
              <a:solidFill>
                <a:prstClr val="black"/>
              </a:solidFill>
            </a:endParaRPr>
          </a:p>
        </p:txBody>
      </p:sp>
      <p:sp>
        <p:nvSpPr>
          <p:cNvPr id="22" name="頁尾預留位置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>
              <a:buClrTx/>
              <a:buFontTx/>
              <a:buNone/>
            </a:pPr>
            <a:r>
              <a:rPr lang="zh-TW" altLang="en-US" kern="1200" dirty="0">
                <a:solidFill>
                  <a:prstClr val="black"/>
                </a:solidFill>
              </a:rPr>
              <a:t>新增頁尾</a:t>
            </a:r>
          </a:p>
        </p:txBody>
      </p:sp>
      <p:sp>
        <p:nvSpPr>
          <p:cNvPr id="18" name="投影片編號預留位置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latinLnBrk="0" hangingPunct="1">
              <a:defRPr kumimoji="0" sz="110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>
              <a:buClrTx/>
              <a:buFontTx/>
              <a:buNone/>
            </a:pPr>
            <a:fld id="{401CF334-2D5C-4859-84A6-CA7E6E43FAEB}" type="slidenum">
              <a:rPr lang="en-US" altLang="zh-TW" kern="1200" smtClean="0">
                <a:solidFill>
                  <a:prstClr val="black"/>
                </a:solidFill>
              </a:rPr>
              <a:pPr>
                <a:buClrTx/>
                <a:buFontTx/>
                <a:buNone/>
              </a:pPr>
              <a:t>‹#›</a:t>
            </a:fld>
            <a:endParaRPr lang="zh-TW" altLang="en-US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402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>
            <a:lumMod val="50000"/>
          </a:schemeClr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>
            <a:lumMod val="75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>
            <a:lumMod val="50000"/>
          </a:schemeClr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>
            <a:lumMod val="75000"/>
          </a:schemeClr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0" algn="l" rtl="0" eaLnBrk="1" latinLnBrk="0" hangingPunct="1">
        <a:spcBef>
          <a:spcPct val="20000"/>
        </a:spcBef>
        <a:buClr>
          <a:schemeClr val="tx2"/>
        </a:buClr>
        <a:buFontTx/>
        <a:buNone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"/>
          <p:cNvSpPr txBox="1">
            <a:spLocks noGrp="1"/>
          </p:cNvSpPr>
          <p:nvPr>
            <p:ph type="ctrTitle"/>
          </p:nvPr>
        </p:nvSpPr>
        <p:spPr>
          <a:xfrm>
            <a:off x="551541" y="899884"/>
            <a:ext cx="11038985" cy="689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rmAutofit/>
          </a:bodyPr>
          <a:lstStyle/>
          <a:p>
            <a:pPr lvl="0" algn="l">
              <a:buSzPts val="4000"/>
            </a:pPr>
            <a: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  <a:sym typeface="新細明體" panose="02020500000000000000" pitchFamily="18" charset="-120"/>
              </a:rPr>
              <a:t>112</a:t>
            </a:r>
            <a:r>
              <a:rPr lang="zh-TW" alt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新細明體" panose="02020500000000000000" pitchFamily="18" charset="-120"/>
              </a:rPr>
              <a:t>年第</a:t>
            </a:r>
            <a: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  <a:sym typeface="新細明體" panose="02020500000000000000" pitchFamily="18" charset="-120"/>
              </a:rPr>
              <a:t>2</a:t>
            </a:r>
            <a:r>
              <a:rPr lang="zh-TW" altLang="en-US" sz="4000">
                <a:latin typeface="Times New Roman" panose="02020603050405020304" pitchFamily="18" charset="0"/>
                <a:cs typeface="Times New Roman" panose="02020603050405020304" pitchFamily="18" charset="0"/>
                <a:sym typeface="新細明體" panose="02020500000000000000" pitchFamily="18" charset="-120"/>
              </a:rPr>
              <a:t>梯次</a:t>
            </a:r>
            <a:r>
              <a:rPr lang="zh-TW" alt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新細明體" panose="02020500000000000000" pitchFamily="18" charset="-120"/>
              </a:rPr>
              <a:t>科研創業計畫個案構想書</a:t>
            </a:r>
            <a: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  <a:sym typeface="新細明體" panose="02020500000000000000" pitchFamily="18" charset="-120"/>
              </a:rPr>
              <a:t>(</a:t>
            </a:r>
            <a:r>
              <a:rPr lang="zh-TW" alt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新細明體" panose="02020500000000000000" pitchFamily="18" charset="-120"/>
              </a:rPr>
              <a:t>拔尖案</a:t>
            </a:r>
            <a: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  <a:sym typeface="新細明體" panose="02020500000000000000" pitchFamily="18" charset="-120"/>
              </a:rPr>
              <a:t>)</a:t>
            </a:r>
            <a:endParaRPr sz="40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  <a:sym typeface="Times New Roman"/>
            </a:endParaRPr>
          </a:p>
        </p:txBody>
      </p:sp>
      <p:sp>
        <p:nvSpPr>
          <p:cNvPr id="107" name="Google Shape;107;p1"/>
          <p:cNvSpPr txBox="1">
            <a:spLocks noGrp="1"/>
          </p:cNvSpPr>
          <p:nvPr>
            <p:ph type="subTitle" idx="1"/>
          </p:nvPr>
        </p:nvSpPr>
        <p:spPr>
          <a:xfrm>
            <a:off x="5602514" y="4592879"/>
            <a:ext cx="5988012" cy="1416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185"/>
              <a:buNone/>
            </a:pPr>
            <a:r>
              <a:rPr lang="zh-TW" sz="2300" b="1" dirty="0">
                <a:solidFill>
                  <a:schemeClr val="dk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MingLiu"/>
                <a:sym typeface="PMingLiu"/>
              </a:rPr>
              <a:t>申請機構：國立○○大學</a:t>
            </a:r>
            <a:endParaRPr sz="2300" b="1" dirty="0">
              <a:solidFill>
                <a:schemeClr val="dk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PMingLiu"/>
              <a:sym typeface="PMingLi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185"/>
              <a:buNone/>
            </a:pPr>
            <a:r>
              <a:rPr lang="zh-TW" sz="2300" b="1" dirty="0">
                <a:solidFill>
                  <a:schemeClr val="dk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MingLiu"/>
                <a:sym typeface="PMingLiu"/>
              </a:rPr>
              <a:t>個案計畫主持人：○○○教授/○○○○系</a:t>
            </a:r>
            <a:endParaRPr sz="23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185"/>
              <a:buNone/>
            </a:pPr>
            <a:r>
              <a:rPr lang="zh-TW" sz="2300" b="1" dirty="0">
                <a:solidFill>
                  <a:schemeClr val="dk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MingLiu"/>
                <a:sym typeface="PMingLiu"/>
              </a:rPr>
              <a:t>        共同主持人：○○○教授/○○○○系</a:t>
            </a:r>
            <a:endParaRPr sz="23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185"/>
              <a:buNone/>
            </a:pPr>
            <a:endParaRPr sz="2300" b="1" dirty="0">
              <a:solidFill>
                <a:schemeClr val="dk2"/>
              </a:solidFill>
              <a:latin typeface="PMingLiu"/>
              <a:ea typeface="PMingLiu"/>
              <a:cs typeface="PMingLiu"/>
              <a:sym typeface="PMingLiu"/>
            </a:endParaRPr>
          </a:p>
        </p:txBody>
      </p:sp>
      <p:sp>
        <p:nvSpPr>
          <p:cNvPr id="108" name="Google Shape;108;p1"/>
          <p:cNvSpPr txBox="1"/>
          <p:nvPr/>
        </p:nvSpPr>
        <p:spPr>
          <a:xfrm>
            <a:off x="555605" y="2328650"/>
            <a:ext cx="10468864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PMingLiu"/>
              <a:buNone/>
            </a:pPr>
            <a:r>
              <a:rPr lang="zh-TW" sz="5000" b="1" i="0" u="none" strike="noStrike" cap="none" dirty="0">
                <a:solidFill>
                  <a:schemeClr val="dk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MingLiu"/>
                <a:sym typeface="PMingLiu"/>
              </a:rPr>
              <a:t>○○○○○○○○○○○○○○</a:t>
            </a:r>
            <a:endParaRPr sz="5000" b="1" i="0" u="none" strike="noStrike" cap="none" dirty="0">
              <a:solidFill>
                <a:schemeClr val="dk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PMingLiu"/>
              <a:sym typeface="PMingLiu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PMingLiu"/>
              <a:buNone/>
            </a:pPr>
            <a:r>
              <a:rPr lang="zh-TW" sz="5000" b="1" i="0" u="none" strike="noStrike" cap="none" dirty="0">
                <a:solidFill>
                  <a:schemeClr val="dk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MingLiu"/>
                <a:sym typeface="PMingLiu"/>
              </a:rPr>
              <a:t>○○個案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9" name="Google Shape;109;p1"/>
          <p:cNvSpPr txBox="1"/>
          <p:nvPr/>
        </p:nvSpPr>
        <p:spPr>
          <a:xfrm>
            <a:off x="8864165" y="6277428"/>
            <a:ext cx="2340863" cy="580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R="45720" lvl="0">
              <a:buClr>
                <a:srgbClr val="626A19"/>
              </a:buClr>
              <a:buSzPts val="2375"/>
            </a:pPr>
            <a:r>
              <a:rPr lang="zh-TW" sz="2500" b="1" i="0" u="none" strike="noStrike" cap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zh-TW" sz="2500" dirty="0">
                <a:solidFill>
                  <a:schemeClr val="dk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11</a:t>
            </a:r>
            <a:r>
              <a:rPr lang="en-US" altLang="zh-TW" sz="2500" dirty="0">
                <a:solidFill>
                  <a:schemeClr val="dk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2</a:t>
            </a:r>
            <a:r>
              <a:rPr lang="zh-TW" sz="2500" dirty="0">
                <a:solidFill>
                  <a:schemeClr val="dk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年</a:t>
            </a:r>
            <a:r>
              <a:rPr lang="zh-TW" altLang="en-US" sz="2500" dirty="0">
                <a:solidFill>
                  <a:schemeClr val="dk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新細明體" panose="02020500000000000000" pitchFamily="18" charset="-120"/>
              </a:rPr>
              <a:t>○</a:t>
            </a:r>
            <a:r>
              <a:rPr lang="zh-TW" sz="2500" dirty="0">
                <a:solidFill>
                  <a:schemeClr val="dk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月</a:t>
            </a:r>
            <a:r>
              <a:rPr lang="zh-TW" altLang="en-US" sz="2500" dirty="0">
                <a:solidFill>
                  <a:schemeClr val="dk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新細明體" panose="02020500000000000000" pitchFamily="18" charset="-120"/>
              </a:rPr>
              <a:t>○</a:t>
            </a:r>
            <a:r>
              <a:rPr lang="zh-TW" sz="2500" dirty="0">
                <a:solidFill>
                  <a:schemeClr val="dk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  <a:sym typeface="Times New Roman"/>
              </a:rPr>
              <a:t>日</a:t>
            </a:r>
            <a:endParaRPr sz="2500" dirty="0">
              <a:solidFill>
                <a:schemeClr val="dk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endParaRPr>
          </a:p>
        </p:txBody>
      </p:sp>
      <p:sp>
        <p:nvSpPr>
          <p:cNvPr id="110" name="Google Shape;110;p1"/>
          <p:cNvSpPr txBox="1"/>
          <p:nvPr/>
        </p:nvSpPr>
        <p:spPr>
          <a:xfrm>
            <a:off x="3922657" y="6367679"/>
            <a:ext cx="4296751" cy="400069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zh-TW" sz="2000" b="0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</a:t>
            </a:r>
            <a:r>
              <a:rPr lang="zh-TW" altLang="zh-TW" sz="20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構想</a:t>
            </a:r>
            <a:r>
              <a:rPr lang="zh-TW" altLang="en-US" sz="20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項目說明</a:t>
            </a:r>
            <a:r>
              <a:rPr lang="zh-TW" altLang="zh-TW" sz="20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請勿超過20頁</a:t>
            </a:r>
            <a:r>
              <a:rPr lang="zh-TW" sz="2000" b="0" i="0" u="none" strike="noStrike" cap="none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rPr>
              <a:t>)</a:t>
            </a:r>
            <a:endParaRPr sz="2000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  <a:sym typeface="Microsoft JhengHei"/>
            </a:endParaRPr>
          </a:p>
        </p:txBody>
      </p:sp>
      <p:sp>
        <p:nvSpPr>
          <p:cNvPr id="111" name="Google Shape;111;p1"/>
          <p:cNvSpPr txBox="1"/>
          <p:nvPr/>
        </p:nvSpPr>
        <p:spPr>
          <a:xfrm>
            <a:off x="25400" y="4997912"/>
            <a:ext cx="4965700" cy="1200288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本計畫是否同時有其他單位提供補助項目</a:t>
            </a:r>
            <a:b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□否；□是，請於「個案經費表」揭露說明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是否曾執行與本計畫相關各部會研究計畫</a:t>
            </a:r>
            <a:b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□否；□是，請填寫「相關計畫補助狀況」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2"/>
          <p:cNvSpPr>
            <a:spLocks noGrp="1"/>
          </p:cNvSpPr>
          <p:nvPr>
            <p:ph type="title"/>
          </p:nvPr>
        </p:nvSpPr>
        <p:spPr>
          <a:xfrm>
            <a:off x="609600" y="311200"/>
            <a:ext cx="10972800" cy="736327"/>
          </a:xfrm>
        </p:spPr>
        <p:txBody>
          <a:bodyPr rtlCol="0">
            <a:normAutofit/>
          </a:bodyPr>
          <a:lstStyle/>
          <a:p>
            <a:r>
              <a:rPr lang="zh-TW" altLang="en-US" sz="4000" b="1" dirty="0"/>
              <a:t>二、本計畫</a:t>
            </a:r>
            <a:r>
              <a:rPr lang="zh-TW" altLang="zh-TW" sz="4000" b="1" dirty="0"/>
              <a:t>「</a:t>
            </a:r>
            <a:r>
              <a:rPr lang="zh-TW" altLang="en-US" sz="4000" b="1" dirty="0"/>
              <a:t>智財調查</a:t>
            </a:r>
            <a:r>
              <a:rPr lang="zh-TW" altLang="zh-TW" sz="4000" b="1" dirty="0"/>
              <a:t>」</a:t>
            </a:r>
            <a:endParaRPr lang="zh-TW" altLang="en-US" sz="4000" b="1" dirty="0">
              <a:sym typeface="新細明體" panose="02020500000000000000" pitchFamily="18" charset="-120"/>
            </a:endParaRPr>
          </a:p>
        </p:txBody>
      </p:sp>
      <p:sp>
        <p:nvSpPr>
          <p:cNvPr id="6" name="內容預留位置 1">
            <a:extLst>
              <a:ext uri="{FF2B5EF4-FFF2-40B4-BE49-F238E27FC236}">
                <a16:creationId xmlns:a16="http://schemas.microsoft.com/office/drawing/2014/main" id="{1276A713-25C6-4395-9D98-976731D647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744" y="1054086"/>
            <a:ext cx="11182350" cy="607985"/>
          </a:xfrm>
        </p:spPr>
        <p:txBody>
          <a:bodyPr rtlCol="0"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TW" altLang="zh-TW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過</a:t>
            </a:r>
            <a:r>
              <a:rPr lang="zh-TW" altLang="en-US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往相關</a:t>
            </a:r>
            <a:r>
              <a:rPr lang="zh-TW" altLang="zh-TW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計畫補助狀況</a:t>
            </a:r>
            <a:endParaRPr lang="en-US" altLang="zh-TW" sz="24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4A89B00-090D-4CB2-8380-ED6055C0C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altLang="zh-TW" smtClean="0">
                <a:solidFill>
                  <a:prstClr val="black"/>
                </a:solidFill>
              </a:rPr>
              <a:pPr/>
              <a:t>10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graphicFrame>
        <p:nvGraphicFramePr>
          <p:cNvPr id="9" name="表格 3">
            <a:extLst>
              <a:ext uri="{FF2B5EF4-FFF2-40B4-BE49-F238E27FC236}">
                <a16:creationId xmlns:a16="http://schemas.microsoft.com/office/drawing/2014/main" id="{E8A2F988-6BE9-4A47-9703-00B5C9B35D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9501719"/>
              </p:ext>
            </p:extLst>
          </p:nvPr>
        </p:nvGraphicFramePr>
        <p:xfrm>
          <a:off x="189571" y="2294212"/>
          <a:ext cx="11816039" cy="3884067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3531372">
                  <a:extLst>
                    <a:ext uri="{9D8B030D-6E8A-4147-A177-3AD203B41FA5}">
                      <a16:colId xmlns:a16="http://schemas.microsoft.com/office/drawing/2014/main" val="1315090106"/>
                    </a:ext>
                  </a:extLst>
                </a:gridCol>
                <a:gridCol w="1178216">
                  <a:extLst>
                    <a:ext uri="{9D8B030D-6E8A-4147-A177-3AD203B41FA5}">
                      <a16:colId xmlns:a16="http://schemas.microsoft.com/office/drawing/2014/main" val="1938940150"/>
                    </a:ext>
                  </a:extLst>
                </a:gridCol>
                <a:gridCol w="1389016">
                  <a:extLst>
                    <a:ext uri="{9D8B030D-6E8A-4147-A177-3AD203B41FA5}">
                      <a16:colId xmlns:a16="http://schemas.microsoft.com/office/drawing/2014/main" val="336208387"/>
                    </a:ext>
                  </a:extLst>
                </a:gridCol>
                <a:gridCol w="1143487">
                  <a:extLst>
                    <a:ext uri="{9D8B030D-6E8A-4147-A177-3AD203B41FA5}">
                      <a16:colId xmlns:a16="http://schemas.microsoft.com/office/drawing/2014/main" val="2216155438"/>
                    </a:ext>
                  </a:extLst>
                </a:gridCol>
                <a:gridCol w="1143487">
                  <a:extLst>
                    <a:ext uri="{9D8B030D-6E8A-4147-A177-3AD203B41FA5}">
                      <a16:colId xmlns:a16="http://schemas.microsoft.com/office/drawing/2014/main" val="2482727949"/>
                    </a:ext>
                  </a:extLst>
                </a:gridCol>
                <a:gridCol w="1143487">
                  <a:extLst>
                    <a:ext uri="{9D8B030D-6E8A-4147-A177-3AD203B41FA5}">
                      <a16:colId xmlns:a16="http://schemas.microsoft.com/office/drawing/2014/main" val="524465944"/>
                    </a:ext>
                  </a:extLst>
                </a:gridCol>
                <a:gridCol w="1143487">
                  <a:extLst>
                    <a:ext uri="{9D8B030D-6E8A-4147-A177-3AD203B41FA5}">
                      <a16:colId xmlns:a16="http://schemas.microsoft.com/office/drawing/2014/main" val="2730413384"/>
                    </a:ext>
                  </a:extLst>
                </a:gridCol>
                <a:gridCol w="1143487">
                  <a:extLst>
                    <a:ext uri="{9D8B030D-6E8A-4147-A177-3AD203B41FA5}">
                      <a16:colId xmlns:a16="http://schemas.microsoft.com/office/drawing/2014/main" val="3921663332"/>
                    </a:ext>
                  </a:extLst>
                </a:gridCol>
              </a:tblGrid>
              <a:tr h="1121667">
                <a:tc>
                  <a:txBody>
                    <a:bodyPr/>
                    <a:lstStyle/>
                    <a:p>
                      <a:pPr marL="142244" marR="13331" lvl="0" algn="l" rtl="0" hangingPunct="1">
                        <a:lnSpc>
                          <a:spcPct val="100000"/>
                        </a:lnSpc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zh-TW" sz="1800" b="1" kern="1200" dirty="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  <a:cs typeface="Times New Roman" pitchFamily="18"/>
                        </a:rPr>
                        <a:t>計畫名稱</a:t>
                      </a:r>
                    </a:p>
                    <a:p>
                      <a:pPr marL="142244" marR="13331" lvl="0" algn="l" rtl="0" hangingPunct="1">
                        <a:lnSpc>
                          <a:spcPct val="100000"/>
                        </a:lnSpc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zh-TW" sz="1800" b="1" kern="1200" dirty="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  <a:cs typeface="Times New Roman" pitchFamily="18"/>
                        </a:rPr>
                        <a:t>（本部補助者請註明編號）</a:t>
                      </a: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marL="142244" marR="13331" lvl="0" algn="l" rtl="0" hangingPunct="1">
                        <a:lnSpc>
                          <a:spcPct val="100000"/>
                        </a:lnSpc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zh-TW" sz="1800" b="1" kern="1200" dirty="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  <a:cs typeface="Times New Roman" pitchFamily="18"/>
                        </a:rPr>
                        <a:t>計畫內擔</a:t>
                      </a:r>
                    </a:p>
                    <a:p>
                      <a:pPr marL="142244" marR="13331" lvl="0" algn="l" rtl="0" hangingPunct="1">
                        <a:lnSpc>
                          <a:spcPct val="100000"/>
                        </a:lnSpc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zh-TW" sz="1800" b="1" kern="1200" dirty="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  <a:cs typeface="Times New Roman" pitchFamily="18"/>
                        </a:rPr>
                        <a:t>任之工作</a:t>
                      </a: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marL="142244" marR="13331" lvl="0" algn="l" rtl="0" hangingPunct="1">
                        <a:lnSpc>
                          <a:spcPct val="100000"/>
                        </a:lnSpc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zh-TW" sz="1800" b="1" kern="1200" dirty="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  <a:cs typeface="Times New Roman" pitchFamily="18"/>
                        </a:rPr>
                        <a:t>起迄年月</a:t>
                      </a: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marL="142244" marR="13331" lvl="0" algn="l" rtl="0" hangingPunct="1">
                        <a:lnSpc>
                          <a:spcPct val="100000"/>
                        </a:lnSpc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zh-TW" sz="1800" b="1" kern="1200" dirty="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  <a:cs typeface="Times New Roman" pitchFamily="18"/>
                        </a:rPr>
                        <a:t>補助或</a:t>
                      </a:r>
                      <a:endParaRPr lang="en-US" altLang="zh-TW" sz="1800" b="1" kern="1200" dirty="0">
                        <a:solidFill>
                          <a:srgbClr val="455F51"/>
                        </a:solidFill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  <a:p>
                      <a:pPr marL="142244" marR="13331" lvl="0" algn="l" rtl="0" hangingPunct="1">
                        <a:lnSpc>
                          <a:spcPct val="100000"/>
                        </a:lnSpc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zh-TW" sz="1800" b="1" kern="1200" dirty="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  <a:cs typeface="Times New Roman" pitchFamily="18"/>
                        </a:rPr>
                        <a:t>委託機構</a:t>
                      </a: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marL="142244" marR="13331" lvl="0" algn="l" rtl="0" hangingPunct="1">
                        <a:lnSpc>
                          <a:spcPct val="100000"/>
                        </a:lnSpc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zh-TW" sz="1800" b="1" kern="1200" dirty="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  <a:cs typeface="Times New Roman" pitchFamily="18"/>
                        </a:rPr>
                        <a:t>執行情形</a:t>
                      </a: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marL="142244" marR="13331" lvl="0" algn="l" rtl="0" hangingPunct="1">
                        <a:lnSpc>
                          <a:spcPct val="100000"/>
                        </a:lnSpc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zh-TW" sz="1600" b="1" kern="1200" dirty="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  <a:cs typeface="Times New Roman" pitchFamily="18"/>
                        </a:rPr>
                        <a:t>預期</a:t>
                      </a:r>
                      <a:r>
                        <a:rPr lang="en-US" sz="1600" b="1" kern="1200" dirty="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  <a:cs typeface="Times New Roman" pitchFamily="18"/>
                        </a:rPr>
                        <a:t>KPI</a:t>
                      </a:r>
                      <a:r>
                        <a:rPr lang="zh-TW" sz="1600" b="1" kern="1200" dirty="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  <a:cs typeface="Times New Roman" pitchFamily="18"/>
                        </a:rPr>
                        <a:t>設定</a:t>
                      </a:r>
                      <a:endParaRPr lang="en-US" sz="1600" b="1" kern="1200" dirty="0">
                        <a:solidFill>
                          <a:srgbClr val="455F51"/>
                        </a:solidFill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  <a:p>
                      <a:pPr marL="142244" marR="13331" lvl="0" algn="l" rtl="0" hangingPunct="1">
                        <a:lnSpc>
                          <a:spcPct val="100000"/>
                        </a:lnSpc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  <a:cs typeface="Times New Roman" pitchFamily="18"/>
                        </a:rPr>
                        <a:t>(</a:t>
                      </a:r>
                      <a:r>
                        <a:rPr lang="zh-TW" sz="1600" b="1" kern="1200" dirty="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  <a:cs typeface="Times New Roman" pitchFamily="18"/>
                        </a:rPr>
                        <a:t>若無則填寫無</a:t>
                      </a:r>
                      <a:r>
                        <a:rPr lang="en-US" sz="1600" b="1" kern="1200" dirty="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  <a:cs typeface="Times New Roman" pitchFamily="18"/>
                        </a:rPr>
                        <a:t>)</a:t>
                      </a:r>
                      <a:endParaRPr lang="zh-TW" sz="1600" b="1" kern="1200" dirty="0">
                        <a:solidFill>
                          <a:srgbClr val="455F51"/>
                        </a:solidFill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marL="142244" marR="13331" lvl="0" algn="l" rtl="0" hangingPunct="1">
                        <a:lnSpc>
                          <a:spcPct val="100000"/>
                        </a:lnSpc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zh-TW" sz="1800" b="1" kern="1200" dirty="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  <a:cs typeface="Times New Roman" pitchFamily="18"/>
                        </a:rPr>
                        <a:t>實際</a:t>
                      </a:r>
                      <a:r>
                        <a:rPr lang="en-US" sz="1800" b="1" kern="1200" dirty="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  <a:cs typeface="Times New Roman" pitchFamily="18"/>
                        </a:rPr>
                        <a:t>KPI</a:t>
                      </a:r>
                    </a:p>
                    <a:p>
                      <a:pPr marL="142244" marR="13331" lvl="0" algn="l" rtl="0" hangingPunct="1">
                        <a:lnSpc>
                          <a:spcPct val="100000"/>
                        </a:lnSpc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zh-TW" sz="1800" b="1" kern="1200" dirty="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  <a:cs typeface="Times New Roman" pitchFamily="18"/>
                        </a:rPr>
                        <a:t>達成情形</a:t>
                      </a: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marL="142244" marR="13331" lvl="0" algn="l" rtl="0" hangingPunct="1">
                        <a:lnSpc>
                          <a:spcPct val="100000"/>
                        </a:lnSpc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zh-TW" sz="1800" b="1" kern="1200" dirty="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  <a:cs typeface="Times New Roman" pitchFamily="18"/>
                        </a:rPr>
                        <a:t>核定經費</a:t>
                      </a:r>
                    </a:p>
                    <a:p>
                      <a:pPr marL="142244" marR="13331" lvl="0" algn="l" rtl="0" hangingPunct="1">
                        <a:lnSpc>
                          <a:spcPct val="100000"/>
                        </a:lnSpc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zh-TW" sz="1800" b="1" kern="1200" dirty="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  <a:cs typeface="Times New Roman" pitchFamily="18"/>
                        </a:rPr>
                        <a:t>總額</a:t>
                      </a:r>
                    </a:p>
                  </a:txBody>
                  <a:tcPr marL="9875" marR="9875" marT="0" marB="0" anchor="ctr"/>
                </a:tc>
                <a:extLst>
                  <a:ext uri="{0D108BD9-81ED-4DB2-BD59-A6C34878D82A}">
                    <a16:rowId xmlns:a16="http://schemas.microsoft.com/office/drawing/2014/main" val="612469244"/>
                  </a:ext>
                </a:extLst>
              </a:tr>
              <a:tr h="460400">
                <a:tc>
                  <a:txBody>
                    <a:bodyPr/>
                    <a:lstStyle/>
                    <a:p>
                      <a:pPr lvl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</a:rPr>
                        <a:t>  </a:t>
                      </a:r>
                      <a:r>
                        <a:rPr lang="zh-TW" sz="1500" kern="120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</a:rPr>
                        <a:t>○○○○○○○○○個案</a:t>
                      </a:r>
                      <a:endParaRPr lang="en-US" sz="1500" kern="1200">
                        <a:solidFill>
                          <a:srgbClr val="455F5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  <a:p>
                      <a:pPr lvl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</a:rPr>
                        <a:t> (106-</a:t>
                      </a:r>
                      <a:r>
                        <a:rPr lang="zh-TW" sz="1500" kern="120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</a:rPr>
                        <a:t>○○○</a:t>
                      </a:r>
                      <a:r>
                        <a:rPr lang="en-US" sz="1500" kern="120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</a:rPr>
                        <a:t>-</a:t>
                      </a:r>
                      <a:r>
                        <a:rPr lang="zh-TW" sz="1500" kern="120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</a:rPr>
                        <a:t>○</a:t>
                      </a:r>
                      <a:r>
                        <a:rPr lang="en-US" sz="1500" kern="120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</a:rPr>
                        <a:t>-</a:t>
                      </a:r>
                      <a:r>
                        <a:rPr lang="zh-TW" sz="1500" kern="120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</a:rPr>
                        <a:t>○○○</a:t>
                      </a:r>
                      <a:r>
                        <a:rPr lang="en-US" sz="1500" kern="120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</a:rPr>
                        <a:t>-</a:t>
                      </a:r>
                      <a:r>
                        <a:rPr lang="zh-TW" sz="1500" kern="120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</a:rPr>
                        <a:t>○○○</a:t>
                      </a:r>
                      <a:r>
                        <a:rPr lang="en-US" sz="1500" kern="120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</a:rPr>
                        <a:t>-)</a:t>
                      </a: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zh-TW" sz="1500" kern="120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</a:rPr>
                        <a:t>主持人</a:t>
                      </a: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marL="0" lvl="0" algn="ctr" rtl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500" kern="120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</a:rPr>
                        <a:t>○</a:t>
                      </a:r>
                      <a:r>
                        <a:rPr lang="en-US" sz="1500" kern="120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</a:rPr>
                        <a:t>/</a:t>
                      </a:r>
                      <a:r>
                        <a:rPr lang="zh-TW" sz="1500" kern="120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</a:rPr>
                        <a:t>○</a:t>
                      </a:r>
                      <a:r>
                        <a:rPr lang="en-US" sz="1500" kern="120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</a:rPr>
                        <a:t>/</a:t>
                      </a:r>
                      <a:r>
                        <a:rPr lang="zh-TW" sz="1500" kern="120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</a:rPr>
                        <a:t>○</a:t>
                      </a:r>
                      <a:r>
                        <a:rPr lang="en-US" sz="1500" kern="120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</a:rPr>
                        <a:t>-</a:t>
                      </a:r>
                      <a:r>
                        <a:rPr lang="zh-TW" sz="1500" kern="120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</a:rPr>
                        <a:t>○</a:t>
                      </a:r>
                      <a:r>
                        <a:rPr lang="en-US" sz="1500" kern="120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</a:rPr>
                        <a:t>/</a:t>
                      </a:r>
                      <a:r>
                        <a:rPr lang="zh-TW" sz="1500" kern="120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</a:rPr>
                        <a:t>○</a:t>
                      </a:r>
                      <a:r>
                        <a:rPr lang="en-US" sz="1500" kern="120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</a:rPr>
                        <a:t>/</a:t>
                      </a:r>
                      <a:r>
                        <a:rPr lang="zh-TW" sz="1500" kern="120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</a:rPr>
                        <a:t>○</a:t>
                      </a: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marL="0" lvl="0" algn="ctr" rtl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500" kern="1200" dirty="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</a:rPr>
                        <a:t>國科會</a:t>
                      </a:r>
                      <a:endParaRPr lang="zh-TW" sz="1500" kern="1200" dirty="0">
                        <a:solidFill>
                          <a:srgbClr val="455F5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marL="0" lvl="0" algn="ctr" rtl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500" kern="120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</a:rPr>
                        <a:t>已結案</a:t>
                      </a:r>
                      <a:r>
                        <a:rPr lang="en-US" sz="1500" kern="120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</a:rPr>
                        <a:t>/</a:t>
                      </a:r>
                      <a:r>
                        <a:rPr lang="zh-TW" sz="1500" kern="120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</a:rPr>
                        <a:t>執行中</a:t>
                      </a: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en-US" sz="1500" kern="1200">
                        <a:solidFill>
                          <a:srgbClr val="455F5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en-US" sz="1500" kern="1200" dirty="0">
                        <a:solidFill>
                          <a:srgbClr val="455F5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500" kern="1200" dirty="0">
                          <a:solidFill>
                            <a:srgbClr val="455F51"/>
                          </a:solidFill>
                          <a:latin typeface="微軟正黑體" pitchFamily="34"/>
                          <a:ea typeface="微軟正黑體" pitchFamily="34"/>
                        </a:rPr>
                        <a:t>000,000</a:t>
                      </a:r>
                    </a:p>
                  </a:txBody>
                  <a:tcPr marL="9875" marR="9875" marT="0" marB="0" anchor="ctr"/>
                </a:tc>
                <a:extLst>
                  <a:ext uri="{0D108BD9-81ED-4DB2-BD59-A6C34878D82A}">
                    <a16:rowId xmlns:a16="http://schemas.microsoft.com/office/drawing/2014/main" val="656192252"/>
                  </a:ext>
                </a:extLst>
              </a:tr>
              <a:tr h="460400">
                <a:tc>
                  <a:txBody>
                    <a:bodyPr/>
                    <a:lstStyle/>
                    <a:p>
                      <a:pPr lvl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extLst>
                  <a:ext uri="{0D108BD9-81ED-4DB2-BD59-A6C34878D82A}">
                    <a16:rowId xmlns:a16="http://schemas.microsoft.com/office/drawing/2014/main" val="1090097286"/>
                  </a:ext>
                </a:extLst>
              </a:tr>
              <a:tr h="460400">
                <a:tc>
                  <a:txBody>
                    <a:bodyPr/>
                    <a:lstStyle/>
                    <a:p>
                      <a:pPr lvl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solidFill>
                          <a:srgbClr val="0000CC"/>
                        </a:solidFill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solidFill>
                          <a:srgbClr val="0000CC"/>
                        </a:solidFill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solidFill>
                          <a:srgbClr val="0000CC"/>
                        </a:solidFill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solidFill>
                          <a:srgbClr val="0000CC"/>
                        </a:solidFill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solidFill>
                          <a:srgbClr val="0000CC"/>
                        </a:solidFill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solidFill>
                          <a:srgbClr val="0000CC"/>
                        </a:solidFill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solidFill>
                          <a:srgbClr val="0000CC"/>
                        </a:solidFill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solidFill>
                          <a:srgbClr val="0000CC"/>
                        </a:solidFill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extLst>
                  <a:ext uri="{0D108BD9-81ED-4DB2-BD59-A6C34878D82A}">
                    <a16:rowId xmlns:a16="http://schemas.microsoft.com/office/drawing/2014/main" val="2692172702"/>
                  </a:ext>
                </a:extLst>
              </a:tr>
              <a:tr h="460400">
                <a:tc>
                  <a:txBody>
                    <a:bodyPr/>
                    <a:lstStyle/>
                    <a:p>
                      <a:pPr lvl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extLst>
                  <a:ext uri="{0D108BD9-81ED-4DB2-BD59-A6C34878D82A}">
                    <a16:rowId xmlns:a16="http://schemas.microsoft.com/office/drawing/2014/main" val="4113600021"/>
                  </a:ext>
                </a:extLst>
              </a:tr>
              <a:tr h="460400">
                <a:tc>
                  <a:txBody>
                    <a:bodyPr/>
                    <a:lstStyle/>
                    <a:p>
                      <a:pPr lvl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extLst>
                  <a:ext uri="{0D108BD9-81ED-4DB2-BD59-A6C34878D82A}">
                    <a16:rowId xmlns:a16="http://schemas.microsoft.com/office/drawing/2014/main" val="3334643790"/>
                  </a:ext>
                </a:extLst>
              </a:tr>
              <a:tr h="460400">
                <a:tc>
                  <a:txBody>
                    <a:bodyPr/>
                    <a:lstStyle/>
                    <a:p>
                      <a:pPr lvl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 dirty="0"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500" dirty="0"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9875" marR="9875" marT="0" marB="0" anchor="ctr"/>
                </a:tc>
                <a:extLst>
                  <a:ext uri="{0D108BD9-81ED-4DB2-BD59-A6C34878D82A}">
                    <a16:rowId xmlns:a16="http://schemas.microsoft.com/office/drawing/2014/main" val="3654357718"/>
                  </a:ext>
                </a:extLst>
              </a:tr>
            </a:tbl>
          </a:graphicData>
        </a:graphic>
      </p:graphicFrame>
      <p:sp>
        <p:nvSpPr>
          <p:cNvPr id="11" name="內容版面配置區 2">
            <a:extLst>
              <a:ext uri="{FF2B5EF4-FFF2-40B4-BE49-F238E27FC236}">
                <a16:creationId xmlns:a16="http://schemas.microsoft.com/office/drawing/2014/main" id="{5CC6F3A7-AC4E-4162-BEE7-2BE38B177FB0}"/>
              </a:ext>
            </a:extLst>
          </p:cNvPr>
          <p:cNvSpPr txBox="1">
            <a:spLocks/>
          </p:cNvSpPr>
          <p:nvPr/>
        </p:nvSpPr>
        <p:spPr>
          <a:xfrm>
            <a:off x="7803575" y="1194281"/>
            <a:ext cx="4202038" cy="42749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Font typeface="Arial" pitchFamily="34" charset="0"/>
              <a:buNone/>
            </a:pPr>
            <a:r>
              <a:rPr lang="zh-TW" altLang="en-US" sz="1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註 各學門自由型計畫無須填寫</a:t>
            </a:r>
            <a:r>
              <a:rPr lang="en-US" altLang="zh-TW" sz="1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KPI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FB2F7295-4AB9-4663-9983-261AAB4EF606}"/>
              </a:ext>
            </a:extLst>
          </p:cNvPr>
          <p:cNvSpPr txBox="1"/>
          <p:nvPr/>
        </p:nvSpPr>
        <p:spPr>
          <a:xfrm>
            <a:off x="443929" y="1669996"/>
            <a:ext cx="11278174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just">
              <a:buClrTx/>
              <a:buFontTx/>
              <a:buNone/>
            </a:pPr>
            <a:r>
              <a:rPr lang="zh-TW" altLang="en-US" sz="1800" kern="1200" dirty="0">
                <a:solidFill>
                  <a:prstClr val="black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請務必詳實填寫所有與本計畫相關之研究計畫</a:t>
            </a:r>
            <a:r>
              <a:rPr lang="en-US" altLang="zh-TW" sz="1800" kern="1200" dirty="0">
                <a:solidFill>
                  <a:prstClr val="black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(</a:t>
            </a:r>
            <a:r>
              <a:rPr lang="zh-TW" altLang="en-US" sz="1800" kern="1200" dirty="0">
                <a:solidFill>
                  <a:prstClr val="black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含國內外、大陸地區及港澳</a:t>
            </a:r>
            <a:r>
              <a:rPr lang="en-US" altLang="zh-TW" sz="1800" kern="1200" dirty="0">
                <a:solidFill>
                  <a:prstClr val="black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)</a:t>
            </a:r>
            <a:r>
              <a:rPr lang="zh-TW" altLang="en-US" sz="1800" kern="1200" dirty="0">
                <a:solidFill>
                  <a:prstClr val="black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，</a:t>
            </a:r>
            <a:r>
              <a:rPr lang="zh-TW" altLang="en-US" sz="18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不限於本會計畫</a:t>
            </a:r>
            <a:r>
              <a:rPr lang="zh-TW" altLang="en-US" sz="1800" kern="1200" dirty="0">
                <a:solidFill>
                  <a:prstClr val="black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。若涉及國外、大陸地區及港澳，請依各該主管機關相關法令規定辦理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0D4484F0-57BF-45CC-9E58-8209F1A6AC02}"/>
              </a:ext>
            </a:extLst>
          </p:cNvPr>
          <p:cNvSpPr txBox="1"/>
          <p:nvPr/>
        </p:nvSpPr>
        <p:spPr>
          <a:xfrm>
            <a:off x="583628" y="6293692"/>
            <a:ext cx="9436672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zh-TW" altLang="en-US" sz="1800" kern="1200" dirty="0">
                <a:solidFill>
                  <a:prstClr val="black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註：上表計畫補助狀況請務必同步於本會學術研發服務網更新，以利查對</a:t>
            </a:r>
          </a:p>
        </p:txBody>
      </p:sp>
    </p:spTree>
    <p:extLst>
      <p:ext uri="{BB962C8B-B14F-4D97-AF65-F5344CB8AC3E}">
        <p14:creationId xmlns:p14="http://schemas.microsoft.com/office/powerpoint/2010/main" val="395421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2"/>
          <p:cNvSpPr>
            <a:spLocks noGrp="1"/>
          </p:cNvSpPr>
          <p:nvPr>
            <p:ph type="title"/>
          </p:nvPr>
        </p:nvSpPr>
        <p:spPr>
          <a:xfrm>
            <a:off x="609600" y="523567"/>
            <a:ext cx="10972800" cy="758302"/>
          </a:xfrm>
        </p:spPr>
        <p:txBody>
          <a:bodyPr rtlCol="0">
            <a:normAutofit/>
          </a:bodyPr>
          <a:lstStyle/>
          <a:p>
            <a:r>
              <a:rPr lang="zh-TW" altLang="en-US" sz="40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二、本計畫</a:t>
            </a:r>
            <a:r>
              <a:rPr lang="zh-TW" altLang="zh-TW" sz="40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40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智財調查</a:t>
            </a:r>
            <a:r>
              <a:rPr lang="zh-TW" altLang="zh-TW" sz="40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en-US" altLang="zh-TW" sz="4000" b="1" dirty="0"/>
              <a:t>(</a:t>
            </a:r>
            <a:r>
              <a:rPr lang="zh-TW" altLang="en-US" sz="4000" b="1" dirty="0"/>
              <a:t>續</a:t>
            </a:r>
            <a:r>
              <a:rPr lang="en-US" altLang="zh-TW" sz="4000" b="1" dirty="0"/>
              <a:t>)</a:t>
            </a:r>
            <a:endParaRPr lang="zh-TW" altLang="en-US" sz="4000" b="1" dirty="0">
              <a:latin typeface="新細明體" panose="02020500000000000000" pitchFamily="18" charset="-120"/>
              <a:sym typeface="新細明體" panose="02020500000000000000" pitchFamily="18" charset="-120"/>
            </a:endParaRPr>
          </a:p>
        </p:txBody>
      </p:sp>
      <p:sp>
        <p:nvSpPr>
          <p:cNvPr id="6" name="內容預留位置 1">
            <a:extLst>
              <a:ext uri="{FF2B5EF4-FFF2-40B4-BE49-F238E27FC236}">
                <a16:creationId xmlns:a16="http://schemas.microsoft.com/office/drawing/2014/main" id="{1276A713-25C6-4395-9D98-976731D647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704" y="1437085"/>
            <a:ext cx="11182350" cy="672711"/>
          </a:xfrm>
        </p:spPr>
        <p:txBody>
          <a:bodyPr rtlCol="0">
            <a:normAutofit/>
          </a:bodyPr>
          <a:lstStyle/>
          <a:p>
            <a:pPr lvl="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TW" altLang="en-US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本計畫</a:t>
            </a:r>
            <a:r>
              <a:rPr lang="zh-TW" altLang="zh-TW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專利布局</a:t>
            </a:r>
            <a:r>
              <a:rPr lang="zh-TW" altLang="zh-TW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en-US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之說明</a:t>
            </a:r>
            <a:endParaRPr lang="en-US" altLang="zh-TW" sz="24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8E4D5A03-77DD-4855-89D1-3E40F9077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altLang="zh-TW" smtClean="0">
                <a:solidFill>
                  <a:prstClr val="black"/>
                </a:solidFill>
              </a:rPr>
              <a:pPr/>
              <a:t>11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B8154559-08F8-4E44-A714-4A6F7C4F6D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4728574"/>
              </p:ext>
            </p:extLst>
          </p:nvPr>
        </p:nvGraphicFramePr>
        <p:xfrm>
          <a:off x="504825" y="2379651"/>
          <a:ext cx="11161460" cy="18354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584613">
                  <a:extLst>
                    <a:ext uri="{9D8B030D-6E8A-4147-A177-3AD203B41FA5}">
                      <a16:colId xmlns:a16="http://schemas.microsoft.com/office/drawing/2014/main" val="4273416368"/>
                    </a:ext>
                  </a:extLst>
                </a:gridCol>
                <a:gridCol w="1133326">
                  <a:extLst>
                    <a:ext uri="{9D8B030D-6E8A-4147-A177-3AD203B41FA5}">
                      <a16:colId xmlns:a16="http://schemas.microsoft.com/office/drawing/2014/main" val="893858611"/>
                    </a:ext>
                  </a:extLst>
                </a:gridCol>
                <a:gridCol w="832619">
                  <a:extLst>
                    <a:ext uri="{9D8B030D-6E8A-4147-A177-3AD203B41FA5}">
                      <a16:colId xmlns:a16="http://schemas.microsoft.com/office/drawing/2014/main" val="818677561"/>
                    </a:ext>
                  </a:extLst>
                </a:gridCol>
                <a:gridCol w="1283620">
                  <a:extLst>
                    <a:ext uri="{9D8B030D-6E8A-4147-A177-3AD203B41FA5}">
                      <a16:colId xmlns:a16="http://schemas.microsoft.com/office/drawing/2014/main" val="1420051970"/>
                    </a:ext>
                  </a:extLst>
                </a:gridCol>
                <a:gridCol w="1066793">
                  <a:extLst>
                    <a:ext uri="{9D8B030D-6E8A-4147-A177-3AD203B41FA5}">
                      <a16:colId xmlns:a16="http://schemas.microsoft.com/office/drawing/2014/main" val="3903686632"/>
                    </a:ext>
                  </a:extLst>
                </a:gridCol>
                <a:gridCol w="511714">
                  <a:extLst>
                    <a:ext uri="{9D8B030D-6E8A-4147-A177-3AD203B41FA5}">
                      <a16:colId xmlns:a16="http://schemas.microsoft.com/office/drawing/2014/main" val="3483049512"/>
                    </a:ext>
                  </a:extLst>
                </a:gridCol>
                <a:gridCol w="954585">
                  <a:extLst>
                    <a:ext uri="{9D8B030D-6E8A-4147-A177-3AD203B41FA5}">
                      <a16:colId xmlns:a16="http://schemas.microsoft.com/office/drawing/2014/main" val="1288192880"/>
                    </a:ext>
                  </a:extLst>
                </a:gridCol>
                <a:gridCol w="1375873">
                  <a:extLst>
                    <a:ext uri="{9D8B030D-6E8A-4147-A177-3AD203B41FA5}">
                      <a16:colId xmlns:a16="http://schemas.microsoft.com/office/drawing/2014/main" val="3063491526"/>
                    </a:ext>
                  </a:extLst>
                </a:gridCol>
                <a:gridCol w="2162086">
                  <a:extLst>
                    <a:ext uri="{9D8B030D-6E8A-4147-A177-3AD203B41FA5}">
                      <a16:colId xmlns:a16="http://schemas.microsoft.com/office/drawing/2014/main" val="293545280"/>
                    </a:ext>
                  </a:extLst>
                </a:gridCol>
                <a:gridCol w="1256231">
                  <a:extLst>
                    <a:ext uri="{9D8B030D-6E8A-4147-A177-3AD203B41FA5}">
                      <a16:colId xmlns:a16="http://schemas.microsoft.com/office/drawing/2014/main" val="3763980850"/>
                    </a:ext>
                  </a:extLst>
                </a:gridCol>
              </a:tblGrid>
              <a:tr h="542243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zh-TW" altLang="zh-TW" sz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專利</a:t>
                      </a:r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類別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專利名稱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證書號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有效日期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申請人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申請國家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專利發明人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計畫補助經費來源</a:t>
                      </a:r>
                    </a:p>
                    <a:p>
                      <a:pPr marL="0" algn="ctr" rtl="0" eaLnBrk="1" latinLnBrk="0" hangingPunct="1"/>
                      <a:r>
                        <a:rPr kumimoji="0" lang="en-US" altLang="zh-TW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部會、計畫名稱及計畫編號</a:t>
                      </a:r>
                      <a:r>
                        <a:rPr kumimoji="0" lang="en-US" altLang="zh-TW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kumimoji="0" lang="zh-TW" altLang="en-US" sz="12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專利授權狀態</a:t>
                      </a:r>
                    </a:p>
                    <a:p>
                      <a:pPr marL="0" algn="ctr" rtl="0" eaLnBrk="1" latinLnBrk="0" hangingPunct="1"/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若已授權需說明專屬或非專屬授權、授權範圍、地區、金額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佔此計畫申請標的之技術佔比</a:t>
                      </a:r>
                      <a:r>
                        <a:rPr kumimoji="0" lang="en-US" altLang="zh-TW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(%)</a:t>
                      </a:r>
                    </a:p>
                  </a:txBody>
                  <a:tcPr marL="64281" marR="64281" marT="32140" marB="32140" anchor="ctr"/>
                </a:tc>
                <a:extLst>
                  <a:ext uri="{0D108BD9-81ED-4DB2-BD59-A6C34878D82A}">
                    <a16:rowId xmlns:a16="http://schemas.microsoft.com/office/drawing/2014/main" val="828998825"/>
                  </a:ext>
                </a:extLst>
              </a:tr>
              <a:tr h="213611">
                <a:tc>
                  <a:txBody>
                    <a:bodyPr/>
                    <a:lstStyle/>
                    <a:p>
                      <a:pPr algn="ctr"/>
                      <a:r>
                        <a:rPr kumimoji="0" lang="zh-TW" altLang="en-US" sz="1200" kern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發明專利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kern="1200" dirty="0" err="1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xxxxxxxxx</a:t>
                      </a:r>
                      <a:endParaRPr kumimoji="0" lang="zh-TW" altLang="en-US" sz="12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kern="1200" dirty="0" err="1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xxxxxxxxx</a:t>
                      </a:r>
                      <a:endParaRPr kumimoji="0" lang="zh-TW" altLang="en-US" sz="12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TW" altLang="en-US" sz="1200" kern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年月日</a:t>
                      </a:r>
                      <a:r>
                        <a:rPr kumimoji="0" lang="en-US" altLang="zh-TW" sz="1200" kern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~</a:t>
                      </a:r>
                      <a:r>
                        <a:rPr kumimoji="0" lang="zh-TW" altLang="en-US" sz="1200" kern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年月日</a:t>
                      </a:r>
                      <a:endParaRPr kumimoji="0" lang="en-US" altLang="zh-TW" sz="12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TW" sz="1200" kern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xx</a:t>
                      </a:r>
                      <a:r>
                        <a:rPr kumimoji="0" lang="zh-TW" altLang="en-US" sz="1200" kern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大學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TW" altLang="en-US" sz="1200" kern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台灣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TW" altLang="en-US" sz="1200" kern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王小明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algn="ctr"/>
                      <a:endParaRPr kumimoji="0" lang="zh-TW" altLang="en-US" sz="12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200" kern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尚未授權予任何人使用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2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06865012"/>
                  </a:ext>
                </a:extLst>
              </a:tr>
              <a:tr h="213611">
                <a:tc>
                  <a:txBody>
                    <a:bodyPr/>
                    <a:lstStyle/>
                    <a:p>
                      <a:pPr algn="ctr"/>
                      <a:endParaRPr kumimoji="0" lang="zh-TW" altLang="en-US" sz="15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5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0" lang="zh-TW" altLang="en-US" sz="15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algn="ctr"/>
                      <a:endParaRPr kumimoji="0" lang="zh-TW" altLang="en-US" sz="15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algn="ctr"/>
                      <a:endParaRPr kumimoji="0" lang="zh-TW" altLang="en-US" sz="15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algn="ctr"/>
                      <a:endParaRPr kumimoji="0" lang="zh-TW" altLang="en-US" sz="15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15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2911249"/>
                  </a:ext>
                </a:extLst>
              </a:tr>
              <a:tr h="213611"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3229327"/>
                  </a:ext>
                </a:extLst>
              </a:tr>
            </a:tbl>
          </a:graphicData>
        </a:graphic>
      </p:graphicFrame>
      <p:sp>
        <p:nvSpPr>
          <p:cNvPr id="9" name="文字方塊 8">
            <a:extLst>
              <a:ext uri="{FF2B5EF4-FFF2-40B4-BE49-F238E27FC236}">
                <a16:creationId xmlns:a16="http://schemas.microsoft.com/office/drawing/2014/main" id="{39DF444E-CDE2-4B60-BE9F-FCA494EAD13B}"/>
              </a:ext>
            </a:extLst>
          </p:cNvPr>
          <p:cNvSpPr txBox="1"/>
          <p:nvPr/>
        </p:nvSpPr>
        <p:spPr>
          <a:xfrm>
            <a:off x="9234140" y="1963495"/>
            <a:ext cx="2664519" cy="33855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zh-TW" altLang="en-US" sz="1600" b="1" kern="100" dirty="0">
                <a:solidFill>
                  <a:srgbClr val="455F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*所有智財比例總和為</a:t>
            </a:r>
            <a:r>
              <a:rPr lang="en-US" altLang="zh-TW" sz="1600" b="1" kern="100" dirty="0">
                <a:solidFill>
                  <a:srgbClr val="455F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100%</a:t>
            </a:r>
            <a:endParaRPr lang="zh-TW" altLang="en-US" sz="1600" b="1" kern="100" dirty="0">
              <a:solidFill>
                <a:srgbClr val="455F5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11" name="表格 10">
            <a:extLst>
              <a:ext uri="{FF2B5EF4-FFF2-40B4-BE49-F238E27FC236}">
                <a16:creationId xmlns:a16="http://schemas.microsoft.com/office/drawing/2014/main" id="{B8154559-08F8-4E44-A714-4A6F7C4F6D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3161913"/>
              </p:ext>
            </p:extLst>
          </p:nvPr>
        </p:nvGraphicFramePr>
        <p:xfrm>
          <a:off x="515270" y="4841931"/>
          <a:ext cx="11161460" cy="18354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584613">
                  <a:extLst>
                    <a:ext uri="{9D8B030D-6E8A-4147-A177-3AD203B41FA5}">
                      <a16:colId xmlns:a16="http://schemas.microsoft.com/office/drawing/2014/main" val="4273416368"/>
                    </a:ext>
                  </a:extLst>
                </a:gridCol>
                <a:gridCol w="1133326">
                  <a:extLst>
                    <a:ext uri="{9D8B030D-6E8A-4147-A177-3AD203B41FA5}">
                      <a16:colId xmlns:a16="http://schemas.microsoft.com/office/drawing/2014/main" val="893858611"/>
                    </a:ext>
                  </a:extLst>
                </a:gridCol>
                <a:gridCol w="832619">
                  <a:extLst>
                    <a:ext uri="{9D8B030D-6E8A-4147-A177-3AD203B41FA5}">
                      <a16:colId xmlns:a16="http://schemas.microsoft.com/office/drawing/2014/main" val="818677561"/>
                    </a:ext>
                  </a:extLst>
                </a:gridCol>
                <a:gridCol w="1283620">
                  <a:extLst>
                    <a:ext uri="{9D8B030D-6E8A-4147-A177-3AD203B41FA5}">
                      <a16:colId xmlns:a16="http://schemas.microsoft.com/office/drawing/2014/main" val="1420051970"/>
                    </a:ext>
                  </a:extLst>
                </a:gridCol>
                <a:gridCol w="1066793">
                  <a:extLst>
                    <a:ext uri="{9D8B030D-6E8A-4147-A177-3AD203B41FA5}">
                      <a16:colId xmlns:a16="http://schemas.microsoft.com/office/drawing/2014/main" val="3903686632"/>
                    </a:ext>
                  </a:extLst>
                </a:gridCol>
                <a:gridCol w="511714">
                  <a:extLst>
                    <a:ext uri="{9D8B030D-6E8A-4147-A177-3AD203B41FA5}">
                      <a16:colId xmlns:a16="http://schemas.microsoft.com/office/drawing/2014/main" val="3483049512"/>
                    </a:ext>
                  </a:extLst>
                </a:gridCol>
                <a:gridCol w="954585">
                  <a:extLst>
                    <a:ext uri="{9D8B030D-6E8A-4147-A177-3AD203B41FA5}">
                      <a16:colId xmlns:a16="http://schemas.microsoft.com/office/drawing/2014/main" val="1288192880"/>
                    </a:ext>
                  </a:extLst>
                </a:gridCol>
                <a:gridCol w="1375873">
                  <a:extLst>
                    <a:ext uri="{9D8B030D-6E8A-4147-A177-3AD203B41FA5}">
                      <a16:colId xmlns:a16="http://schemas.microsoft.com/office/drawing/2014/main" val="3063491526"/>
                    </a:ext>
                  </a:extLst>
                </a:gridCol>
                <a:gridCol w="2162086">
                  <a:extLst>
                    <a:ext uri="{9D8B030D-6E8A-4147-A177-3AD203B41FA5}">
                      <a16:colId xmlns:a16="http://schemas.microsoft.com/office/drawing/2014/main" val="293545280"/>
                    </a:ext>
                  </a:extLst>
                </a:gridCol>
                <a:gridCol w="1256231">
                  <a:extLst>
                    <a:ext uri="{9D8B030D-6E8A-4147-A177-3AD203B41FA5}">
                      <a16:colId xmlns:a16="http://schemas.microsoft.com/office/drawing/2014/main" val="3763980850"/>
                    </a:ext>
                  </a:extLst>
                </a:gridCol>
              </a:tblGrid>
              <a:tr h="542243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zh-TW" altLang="zh-TW" sz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專利</a:t>
                      </a:r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類別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專利名稱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申請號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申請日期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申請人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申請國家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專利發明人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計畫補助經費來源</a:t>
                      </a:r>
                    </a:p>
                    <a:p>
                      <a:pPr marL="0" algn="ctr" rtl="0" eaLnBrk="1" latinLnBrk="0" hangingPunct="1"/>
                      <a:r>
                        <a:rPr kumimoji="0" lang="en-US" altLang="zh-TW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部會、計畫名稱及計畫編號</a:t>
                      </a:r>
                      <a:r>
                        <a:rPr kumimoji="0" lang="en-US" altLang="zh-TW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kumimoji="0" lang="zh-TW" altLang="en-US" sz="12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專利授權狀態</a:t>
                      </a:r>
                    </a:p>
                    <a:p>
                      <a:pPr marL="0" algn="ctr" rtl="0" eaLnBrk="1" latinLnBrk="0" hangingPunct="1"/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若已授權需說明專屬或非專屬授權、授權範圍、地區、金額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佔此計畫申請標的之技術佔比</a:t>
                      </a:r>
                      <a:r>
                        <a:rPr kumimoji="0" lang="en-US" altLang="zh-TW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(%)</a:t>
                      </a:r>
                    </a:p>
                  </a:txBody>
                  <a:tcPr marL="64281" marR="64281" marT="32140" marB="32140" anchor="ctr"/>
                </a:tc>
                <a:extLst>
                  <a:ext uri="{0D108BD9-81ED-4DB2-BD59-A6C34878D82A}">
                    <a16:rowId xmlns:a16="http://schemas.microsoft.com/office/drawing/2014/main" val="828998825"/>
                  </a:ext>
                </a:extLst>
              </a:tr>
              <a:tr h="213611">
                <a:tc>
                  <a:txBody>
                    <a:bodyPr/>
                    <a:lstStyle/>
                    <a:p>
                      <a:pPr algn="ctr"/>
                      <a:r>
                        <a:rPr kumimoji="0" lang="zh-TW" altLang="en-US" sz="1200" kern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發明專利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kern="1200" dirty="0" err="1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xxxxxxxxx</a:t>
                      </a:r>
                      <a:endParaRPr kumimoji="0" lang="zh-TW" altLang="en-US" sz="12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kern="1200" dirty="0" err="1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xxxxxxxxx</a:t>
                      </a:r>
                      <a:endParaRPr kumimoji="0" lang="zh-TW" altLang="en-US" sz="12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TW" altLang="en-US" sz="1200" kern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年月日</a:t>
                      </a:r>
                      <a:endParaRPr kumimoji="0" lang="en-US" altLang="zh-TW" sz="12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TW" sz="1200" kern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xx</a:t>
                      </a:r>
                      <a:r>
                        <a:rPr kumimoji="0" lang="zh-TW" altLang="en-US" sz="1200" kern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大學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TW" altLang="en-US" sz="1200" kern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台灣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TW" altLang="en-US" sz="1200" kern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王小明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algn="ctr"/>
                      <a:endParaRPr kumimoji="0" lang="zh-TW" altLang="en-US" sz="12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200" kern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尚未授權予任何人使用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2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06865012"/>
                  </a:ext>
                </a:extLst>
              </a:tr>
              <a:tr h="213611">
                <a:tc>
                  <a:txBody>
                    <a:bodyPr/>
                    <a:lstStyle/>
                    <a:p>
                      <a:pPr algn="ctr"/>
                      <a:endParaRPr kumimoji="0" lang="zh-TW" altLang="en-US" sz="15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5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0" lang="zh-TW" altLang="en-US" sz="15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algn="ctr"/>
                      <a:endParaRPr kumimoji="0" lang="zh-TW" altLang="en-US" sz="15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algn="ctr"/>
                      <a:endParaRPr kumimoji="0" lang="zh-TW" altLang="en-US" sz="15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algn="ctr"/>
                      <a:endParaRPr kumimoji="0" lang="zh-TW" altLang="en-US" sz="15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15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2911249"/>
                  </a:ext>
                </a:extLst>
              </a:tr>
              <a:tr h="213611"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3229327"/>
                  </a:ext>
                </a:extLst>
              </a:tr>
            </a:tbl>
          </a:graphicData>
        </a:graphic>
      </p:graphicFrame>
      <p:sp>
        <p:nvSpPr>
          <p:cNvPr id="12" name="矩形 11">
            <a:extLst>
              <a:ext uri="{FF2B5EF4-FFF2-40B4-BE49-F238E27FC236}">
                <a16:creationId xmlns:a16="http://schemas.microsoft.com/office/drawing/2014/main" id="{FA5C1F2E-515F-410F-83F4-3D0214754014}"/>
              </a:ext>
            </a:extLst>
          </p:cNvPr>
          <p:cNvSpPr/>
          <p:nvPr/>
        </p:nvSpPr>
        <p:spPr>
          <a:xfrm>
            <a:off x="482704" y="4403625"/>
            <a:ext cx="10591696" cy="45691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algn="just">
              <a:lnSpc>
                <a:spcPct val="150000"/>
              </a:lnSpc>
              <a:buClrTx/>
              <a:buFontTx/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1800" b="1" kern="1200" dirty="0">
                <a:solidFill>
                  <a:srgbClr val="549E39">
                    <a:lumMod val="75000"/>
                  </a:srgbClr>
                </a:solidFill>
                <a:latin typeface="微軟正黑體" pitchFamily="34"/>
                <a:ea typeface="微軟正黑體" pitchFamily="34"/>
              </a:rPr>
              <a:t>已申請未核准之專利清單</a:t>
            </a:r>
          </a:p>
        </p:txBody>
      </p:sp>
      <p:sp>
        <p:nvSpPr>
          <p:cNvPr id="13" name="矩形 11">
            <a:extLst>
              <a:ext uri="{FF2B5EF4-FFF2-40B4-BE49-F238E27FC236}">
                <a16:creationId xmlns:a16="http://schemas.microsoft.com/office/drawing/2014/main" id="{FA5C1F2E-515F-410F-83F4-3D0214754014}"/>
              </a:ext>
            </a:extLst>
          </p:cNvPr>
          <p:cNvSpPr/>
          <p:nvPr/>
        </p:nvSpPr>
        <p:spPr>
          <a:xfrm>
            <a:off x="482704" y="1922735"/>
            <a:ext cx="10591696" cy="50783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algn="just">
              <a:lnSpc>
                <a:spcPct val="150000"/>
              </a:lnSpc>
              <a:buClrTx/>
              <a:buFontTx/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1800" b="1" kern="1200" dirty="0">
                <a:solidFill>
                  <a:srgbClr val="549E39">
                    <a:lumMod val="75000"/>
                  </a:srgbClr>
                </a:solidFill>
                <a:latin typeface="微軟正黑體" pitchFamily="34"/>
                <a:ea typeface="微軟正黑體" pitchFamily="34"/>
              </a:rPr>
              <a:t>已核准之專利清單</a:t>
            </a:r>
          </a:p>
        </p:txBody>
      </p:sp>
    </p:spTree>
    <p:extLst>
      <p:ext uri="{BB962C8B-B14F-4D97-AF65-F5344CB8AC3E}">
        <p14:creationId xmlns:p14="http://schemas.microsoft.com/office/powerpoint/2010/main" val="47365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2"/>
          <p:cNvSpPr>
            <a:spLocks noGrp="1"/>
          </p:cNvSpPr>
          <p:nvPr>
            <p:ph type="title"/>
          </p:nvPr>
        </p:nvSpPr>
        <p:spPr>
          <a:xfrm>
            <a:off x="609600" y="523567"/>
            <a:ext cx="10972800" cy="758302"/>
          </a:xfrm>
        </p:spPr>
        <p:txBody>
          <a:bodyPr rtlCol="0">
            <a:normAutofit/>
          </a:bodyPr>
          <a:lstStyle/>
          <a:p>
            <a:r>
              <a:rPr lang="zh-TW" altLang="en-US" sz="40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二、本計畫</a:t>
            </a:r>
            <a:r>
              <a:rPr lang="zh-TW" altLang="zh-TW" sz="40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40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智財調查</a:t>
            </a:r>
            <a:r>
              <a:rPr lang="zh-TW" altLang="zh-TW" sz="40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en-US" altLang="zh-TW" sz="40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0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續</a:t>
            </a:r>
            <a:r>
              <a:rPr lang="en-US" altLang="zh-TW" sz="40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4000" b="1" dirty="0">
              <a:latin typeface="新細明體" panose="02020500000000000000" pitchFamily="18" charset="-120"/>
              <a:sym typeface="新細明體" panose="02020500000000000000" pitchFamily="18" charset="-120"/>
            </a:endParaRPr>
          </a:p>
        </p:txBody>
      </p:sp>
      <p:sp>
        <p:nvSpPr>
          <p:cNvPr id="6" name="內容預留位置 1">
            <a:extLst>
              <a:ext uri="{FF2B5EF4-FFF2-40B4-BE49-F238E27FC236}">
                <a16:creationId xmlns:a16="http://schemas.microsoft.com/office/drawing/2014/main" id="{1276A713-25C6-4395-9D98-976731D647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704" y="1437085"/>
            <a:ext cx="11182350" cy="672711"/>
          </a:xfrm>
        </p:spPr>
        <p:txBody>
          <a:bodyPr rtlCol="0">
            <a:normAutofit/>
          </a:bodyPr>
          <a:lstStyle/>
          <a:p>
            <a:pPr lvl="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TW" altLang="en-US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本計畫</a:t>
            </a:r>
            <a:r>
              <a:rPr lang="zh-TW" altLang="zh-TW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營業秘密</a:t>
            </a:r>
            <a:r>
              <a:rPr lang="zh-TW" altLang="zh-TW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en-US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專利申請</a:t>
            </a:r>
            <a:r>
              <a:rPr lang="zh-TW" altLang="zh-TW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en-US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之說明</a:t>
            </a:r>
            <a:endParaRPr lang="en-US" altLang="zh-TW" sz="24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8E4D5A03-77DD-4855-89D1-3E40F9077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altLang="zh-TW" smtClean="0">
                <a:solidFill>
                  <a:prstClr val="black"/>
                </a:solidFill>
              </a:rPr>
              <a:pPr/>
              <a:t>12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B8154559-08F8-4E44-A714-4A6F7C4F6D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9711196"/>
              </p:ext>
            </p:extLst>
          </p:nvPr>
        </p:nvGraphicFramePr>
        <p:xfrm>
          <a:off x="504825" y="2436785"/>
          <a:ext cx="11077574" cy="2068257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134513">
                  <a:extLst>
                    <a:ext uri="{9D8B030D-6E8A-4147-A177-3AD203B41FA5}">
                      <a16:colId xmlns:a16="http://schemas.microsoft.com/office/drawing/2014/main" val="893858611"/>
                    </a:ext>
                  </a:extLst>
                </a:gridCol>
                <a:gridCol w="1761746">
                  <a:extLst>
                    <a:ext uri="{9D8B030D-6E8A-4147-A177-3AD203B41FA5}">
                      <a16:colId xmlns:a16="http://schemas.microsoft.com/office/drawing/2014/main" val="818677561"/>
                    </a:ext>
                  </a:extLst>
                </a:gridCol>
                <a:gridCol w="2649196">
                  <a:extLst>
                    <a:ext uri="{9D8B030D-6E8A-4147-A177-3AD203B41FA5}">
                      <a16:colId xmlns:a16="http://schemas.microsoft.com/office/drawing/2014/main" val="1420051970"/>
                    </a:ext>
                  </a:extLst>
                </a:gridCol>
                <a:gridCol w="2166125">
                  <a:extLst>
                    <a:ext uri="{9D8B030D-6E8A-4147-A177-3AD203B41FA5}">
                      <a16:colId xmlns:a16="http://schemas.microsoft.com/office/drawing/2014/main" val="3063491526"/>
                    </a:ext>
                  </a:extLst>
                </a:gridCol>
                <a:gridCol w="2365994">
                  <a:extLst>
                    <a:ext uri="{9D8B030D-6E8A-4147-A177-3AD203B41FA5}">
                      <a16:colId xmlns:a16="http://schemas.microsoft.com/office/drawing/2014/main" val="3763980850"/>
                    </a:ext>
                  </a:extLst>
                </a:gridCol>
              </a:tblGrid>
              <a:tr h="479977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營業秘密名稱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技術內容開發人員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營業秘密已採取合理之保密措施自評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計畫補助經費來源</a:t>
                      </a:r>
                    </a:p>
                    <a:p>
                      <a:pPr marL="0" algn="ctr" rtl="0" eaLnBrk="1" latinLnBrk="0" hangingPunct="1"/>
                      <a:r>
                        <a:rPr kumimoji="0" lang="en-US" altLang="zh-TW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部會、計畫名稱及計畫編號</a:t>
                      </a:r>
                      <a:r>
                        <a:rPr kumimoji="0" lang="en-US" altLang="zh-TW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kumimoji="0" lang="zh-TW" altLang="en-US" sz="12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佔此計畫申請標的之技術佔比</a:t>
                      </a:r>
                      <a:r>
                        <a:rPr kumimoji="0" lang="en-US" altLang="zh-TW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(%)</a:t>
                      </a:r>
                    </a:p>
                  </a:txBody>
                  <a:tcPr marL="64281" marR="64281" marT="32140" marB="32140" anchor="ctr"/>
                </a:tc>
                <a:extLst>
                  <a:ext uri="{0D108BD9-81ED-4DB2-BD59-A6C34878D82A}">
                    <a16:rowId xmlns:a16="http://schemas.microsoft.com/office/drawing/2014/main" val="828998825"/>
                  </a:ext>
                </a:extLst>
              </a:tr>
              <a:tr h="70441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2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algn="ctr"/>
                      <a:endParaRPr kumimoji="0" lang="zh-TW" altLang="en-US" sz="12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zh-TW" altLang="en-US" sz="1200" kern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例：限制可接觸營業秘密人員身份、文件標明</a:t>
                      </a:r>
                      <a:r>
                        <a:rPr kumimoji="0" lang="en-US" altLang="zh-TW" sz="1200" kern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『</a:t>
                      </a:r>
                      <a:r>
                        <a:rPr kumimoji="0" lang="zh-TW" altLang="en-US" sz="1200" kern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機密</a:t>
                      </a:r>
                      <a:r>
                        <a:rPr kumimoji="0" lang="en-US" altLang="zh-TW" sz="1200" kern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』</a:t>
                      </a:r>
                      <a:r>
                        <a:rPr kumimoji="0" lang="zh-TW" altLang="en-US" sz="1200" kern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或</a:t>
                      </a:r>
                      <a:r>
                        <a:rPr kumimoji="0" lang="en-US" altLang="zh-TW" sz="1200" kern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『</a:t>
                      </a:r>
                      <a:r>
                        <a:rPr kumimoji="0" lang="zh-TW" altLang="en-US" sz="1200" kern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限閱</a:t>
                      </a:r>
                      <a:r>
                        <a:rPr kumimoji="0" lang="en-US" altLang="zh-TW" sz="1200" kern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』</a:t>
                      </a:r>
                      <a:r>
                        <a:rPr kumimoji="0" lang="zh-TW" altLang="en-US" sz="1200" kern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等註記、營業秘密存放地點及妥善管理措施 </a:t>
                      </a:r>
                      <a:r>
                        <a:rPr kumimoji="0" lang="en-US" altLang="zh-TW" sz="1200" kern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kumimoji="0" lang="zh-TW" altLang="en-US" sz="1200" kern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上鎖</a:t>
                      </a:r>
                      <a:r>
                        <a:rPr kumimoji="0" lang="en-US" altLang="zh-TW" sz="1200" kern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/</a:t>
                      </a:r>
                      <a:r>
                        <a:rPr kumimoji="0" lang="zh-TW" altLang="en-US" sz="1200" kern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設定密碼</a:t>
                      </a:r>
                      <a:r>
                        <a:rPr kumimoji="0" lang="en-US" altLang="zh-TW" sz="1200" kern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/</a:t>
                      </a:r>
                      <a:r>
                        <a:rPr kumimoji="0" lang="zh-TW" altLang="en-US" sz="1200" kern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非通常可接觸地點等</a:t>
                      </a:r>
                      <a:r>
                        <a:rPr kumimoji="0" lang="en-US" altLang="zh-TW" sz="1200" kern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algn="ctr"/>
                      <a:endParaRPr kumimoji="0" lang="zh-TW" altLang="en-US" sz="12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2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06865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5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0" lang="zh-TW" altLang="en-US" sz="15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15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2911249"/>
                  </a:ext>
                </a:extLst>
              </a:tr>
              <a:tr h="350740"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3229327"/>
                  </a:ext>
                </a:extLst>
              </a:tr>
            </a:tbl>
          </a:graphicData>
        </a:graphic>
      </p:graphicFrame>
      <p:sp>
        <p:nvSpPr>
          <p:cNvPr id="9" name="文字方塊 8">
            <a:extLst>
              <a:ext uri="{FF2B5EF4-FFF2-40B4-BE49-F238E27FC236}">
                <a16:creationId xmlns:a16="http://schemas.microsoft.com/office/drawing/2014/main" id="{39DF444E-CDE2-4B60-BE9F-FCA494EAD13B}"/>
              </a:ext>
            </a:extLst>
          </p:cNvPr>
          <p:cNvSpPr txBox="1"/>
          <p:nvPr/>
        </p:nvSpPr>
        <p:spPr>
          <a:xfrm>
            <a:off x="9234140" y="1963495"/>
            <a:ext cx="2664519" cy="33855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zh-TW" altLang="en-US" sz="1600" b="1" kern="100" dirty="0">
                <a:solidFill>
                  <a:srgbClr val="455F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*所有智財比例總和為</a:t>
            </a:r>
            <a:r>
              <a:rPr lang="en-US" altLang="zh-TW" sz="1600" b="1" kern="100" dirty="0">
                <a:solidFill>
                  <a:srgbClr val="455F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100%</a:t>
            </a:r>
            <a:endParaRPr lang="zh-TW" altLang="en-US" sz="1600" b="1" kern="100" dirty="0">
              <a:solidFill>
                <a:srgbClr val="455F5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11" name="表格 10">
            <a:extLst>
              <a:ext uri="{FF2B5EF4-FFF2-40B4-BE49-F238E27FC236}">
                <a16:creationId xmlns:a16="http://schemas.microsoft.com/office/drawing/2014/main" id="{B8154559-08F8-4E44-A714-4A6F7C4F6D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2856906"/>
              </p:ext>
            </p:extLst>
          </p:nvPr>
        </p:nvGraphicFramePr>
        <p:xfrm>
          <a:off x="515269" y="4957485"/>
          <a:ext cx="11077573" cy="1609043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804574">
                  <a:extLst>
                    <a:ext uri="{9D8B030D-6E8A-4147-A177-3AD203B41FA5}">
                      <a16:colId xmlns:a16="http://schemas.microsoft.com/office/drawing/2014/main" val="4273416368"/>
                    </a:ext>
                  </a:extLst>
                </a:gridCol>
                <a:gridCol w="1779175">
                  <a:extLst>
                    <a:ext uri="{9D8B030D-6E8A-4147-A177-3AD203B41FA5}">
                      <a16:colId xmlns:a16="http://schemas.microsoft.com/office/drawing/2014/main" val="893858611"/>
                    </a:ext>
                  </a:extLst>
                </a:gridCol>
                <a:gridCol w="1171652">
                  <a:extLst>
                    <a:ext uri="{9D8B030D-6E8A-4147-A177-3AD203B41FA5}">
                      <a16:colId xmlns:a16="http://schemas.microsoft.com/office/drawing/2014/main" val="1420051970"/>
                    </a:ext>
                  </a:extLst>
                </a:gridCol>
                <a:gridCol w="1058825">
                  <a:extLst>
                    <a:ext uri="{9D8B030D-6E8A-4147-A177-3AD203B41FA5}">
                      <a16:colId xmlns:a16="http://schemas.microsoft.com/office/drawing/2014/main" val="3903686632"/>
                    </a:ext>
                  </a:extLst>
                </a:gridCol>
                <a:gridCol w="1145613">
                  <a:extLst>
                    <a:ext uri="{9D8B030D-6E8A-4147-A177-3AD203B41FA5}">
                      <a16:colId xmlns:a16="http://schemas.microsoft.com/office/drawing/2014/main" val="3483049512"/>
                    </a:ext>
                  </a:extLst>
                </a:gridCol>
                <a:gridCol w="1252673">
                  <a:extLst>
                    <a:ext uri="{9D8B030D-6E8A-4147-A177-3AD203B41FA5}">
                      <a16:colId xmlns:a16="http://schemas.microsoft.com/office/drawing/2014/main" val="1288192880"/>
                    </a:ext>
                  </a:extLst>
                </a:gridCol>
                <a:gridCol w="2136173">
                  <a:extLst>
                    <a:ext uri="{9D8B030D-6E8A-4147-A177-3AD203B41FA5}">
                      <a16:colId xmlns:a16="http://schemas.microsoft.com/office/drawing/2014/main" val="3063491526"/>
                    </a:ext>
                  </a:extLst>
                </a:gridCol>
                <a:gridCol w="1728888">
                  <a:extLst>
                    <a:ext uri="{9D8B030D-6E8A-4147-A177-3AD203B41FA5}">
                      <a16:colId xmlns:a16="http://schemas.microsoft.com/office/drawing/2014/main" val="3763980850"/>
                    </a:ext>
                  </a:extLst>
                </a:gridCol>
              </a:tblGrid>
              <a:tr h="542243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zh-TW" altLang="zh-TW" sz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專利</a:t>
                      </a:r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類別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預計專利申請名稱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預計申請日期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申請人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預計申請國家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預計認列發明人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計畫補助經費來源</a:t>
                      </a:r>
                    </a:p>
                    <a:p>
                      <a:pPr marL="0" algn="ctr" rtl="0" eaLnBrk="1" latinLnBrk="0" hangingPunct="1"/>
                      <a:r>
                        <a:rPr kumimoji="0" lang="en-US" altLang="zh-TW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部會、計畫名稱及計畫編號</a:t>
                      </a:r>
                      <a:r>
                        <a:rPr kumimoji="0" lang="en-US" altLang="zh-TW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kumimoji="0" lang="zh-TW" altLang="en-US" sz="12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佔此計畫申請標的之技術佔比</a:t>
                      </a:r>
                      <a:r>
                        <a:rPr kumimoji="0" lang="en-US" altLang="zh-TW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(%)</a:t>
                      </a:r>
                    </a:p>
                  </a:txBody>
                  <a:tcPr marL="64281" marR="64281" marT="32140" marB="32140" anchor="ctr"/>
                </a:tc>
                <a:extLst>
                  <a:ext uri="{0D108BD9-81ED-4DB2-BD59-A6C34878D82A}">
                    <a16:rowId xmlns:a16="http://schemas.microsoft.com/office/drawing/2014/main" val="828998825"/>
                  </a:ext>
                </a:extLst>
              </a:tr>
              <a:tr h="213611">
                <a:tc>
                  <a:txBody>
                    <a:bodyPr/>
                    <a:lstStyle/>
                    <a:p>
                      <a:pPr algn="ctr"/>
                      <a:r>
                        <a:rPr kumimoji="0" lang="zh-TW" altLang="en-US" sz="1200" kern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發明專利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kern="1200" dirty="0" err="1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xxxxxxxxx</a:t>
                      </a:r>
                      <a:endParaRPr kumimoji="0" lang="zh-TW" altLang="en-US" sz="12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TW" altLang="en-US" sz="1200" kern="12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年月日</a:t>
                      </a:r>
                      <a:endParaRPr kumimoji="0" lang="en-US" altLang="zh-TW" sz="12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algn="ctr"/>
                      <a:endParaRPr kumimoji="0" lang="zh-TW" altLang="en-US" sz="12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algn="ctr"/>
                      <a:endParaRPr kumimoji="0" lang="zh-TW" altLang="en-US" sz="12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algn="ctr"/>
                      <a:endParaRPr kumimoji="0" lang="zh-TW" altLang="en-US" sz="12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algn="ctr"/>
                      <a:endParaRPr kumimoji="0" lang="zh-TW" altLang="en-US" sz="12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2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06865012"/>
                  </a:ext>
                </a:extLst>
              </a:tr>
              <a:tr h="213611">
                <a:tc>
                  <a:txBody>
                    <a:bodyPr/>
                    <a:lstStyle/>
                    <a:p>
                      <a:pPr algn="ctr"/>
                      <a:endParaRPr kumimoji="0" lang="zh-TW" altLang="en-US" sz="15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5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0" lang="zh-TW" altLang="en-US" sz="15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algn="ctr"/>
                      <a:endParaRPr kumimoji="0" lang="zh-TW" altLang="en-US" sz="15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algn="ctr"/>
                      <a:endParaRPr kumimoji="0" lang="zh-TW" altLang="en-US" sz="15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algn="ctr"/>
                      <a:endParaRPr kumimoji="0" lang="zh-TW" altLang="en-US" sz="15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15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2911249"/>
                  </a:ext>
                </a:extLst>
              </a:tr>
              <a:tr h="213611"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3229327"/>
                  </a:ext>
                </a:extLst>
              </a:tr>
            </a:tbl>
          </a:graphicData>
        </a:graphic>
      </p:graphicFrame>
      <p:sp>
        <p:nvSpPr>
          <p:cNvPr id="12" name="矩形 11">
            <a:extLst>
              <a:ext uri="{FF2B5EF4-FFF2-40B4-BE49-F238E27FC236}">
                <a16:creationId xmlns:a16="http://schemas.microsoft.com/office/drawing/2014/main" id="{FA5C1F2E-515F-410F-83F4-3D0214754014}"/>
              </a:ext>
            </a:extLst>
          </p:cNvPr>
          <p:cNvSpPr/>
          <p:nvPr/>
        </p:nvSpPr>
        <p:spPr>
          <a:xfrm>
            <a:off x="482704" y="4519179"/>
            <a:ext cx="10591696" cy="45691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algn="just">
              <a:lnSpc>
                <a:spcPct val="150000"/>
              </a:lnSpc>
              <a:buClrTx/>
              <a:buFontTx/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zh-TW" sz="1800" b="1" dirty="0">
                <a:solidFill>
                  <a:srgbClr val="549E39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尚未申請，但計畫執行期間內將會申請之專利清單</a:t>
            </a:r>
          </a:p>
        </p:txBody>
      </p:sp>
      <p:sp>
        <p:nvSpPr>
          <p:cNvPr id="13" name="矩形 11">
            <a:extLst>
              <a:ext uri="{FF2B5EF4-FFF2-40B4-BE49-F238E27FC236}">
                <a16:creationId xmlns:a16="http://schemas.microsoft.com/office/drawing/2014/main" id="{FA5C1F2E-515F-410F-83F4-3D0214754014}"/>
              </a:ext>
            </a:extLst>
          </p:cNvPr>
          <p:cNvSpPr/>
          <p:nvPr/>
        </p:nvSpPr>
        <p:spPr>
          <a:xfrm>
            <a:off x="482704" y="1922735"/>
            <a:ext cx="10591696" cy="45692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algn="just">
              <a:lnSpc>
                <a:spcPct val="150000"/>
              </a:lnSpc>
              <a:buClrTx/>
              <a:buFontTx/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zh-TW" sz="1800" b="1" dirty="0">
                <a:solidFill>
                  <a:srgbClr val="549E39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營業秘密自評</a:t>
            </a:r>
            <a:r>
              <a:rPr lang="en-US" altLang="zh-TW" sz="1800" b="1" dirty="0">
                <a:solidFill>
                  <a:srgbClr val="549E39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1800" b="1" dirty="0">
                <a:solidFill>
                  <a:srgbClr val="549E39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若無則免</a:t>
            </a:r>
            <a:r>
              <a:rPr lang="en-US" altLang="zh-TW" sz="1800" b="1" dirty="0">
                <a:solidFill>
                  <a:srgbClr val="549E39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6978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2"/>
          <p:cNvSpPr>
            <a:spLocks noGrp="1"/>
          </p:cNvSpPr>
          <p:nvPr>
            <p:ph type="title"/>
          </p:nvPr>
        </p:nvSpPr>
        <p:spPr>
          <a:xfrm>
            <a:off x="609600" y="523567"/>
            <a:ext cx="10972800" cy="1143000"/>
          </a:xfrm>
        </p:spPr>
        <p:txBody>
          <a:bodyPr rtlCol="0">
            <a:normAutofit/>
          </a:bodyPr>
          <a:lstStyle/>
          <a:p>
            <a:r>
              <a:rPr lang="zh-TW" altLang="en-US" sz="4000" b="1" dirty="0"/>
              <a:t>二、本計畫</a:t>
            </a:r>
            <a:r>
              <a:rPr lang="zh-TW" altLang="zh-TW" sz="4000" b="1" dirty="0"/>
              <a:t>「</a:t>
            </a:r>
            <a:r>
              <a:rPr lang="zh-TW" altLang="en-US" sz="4000" b="1" dirty="0"/>
              <a:t>智財調查</a:t>
            </a:r>
            <a:r>
              <a:rPr lang="zh-TW" altLang="zh-TW" sz="4000" b="1" dirty="0"/>
              <a:t>」</a:t>
            </a:r>
            <a:r>
              <a:rPr lang="en-US" altLang="zh-TW" sz="4000" b="1" dirty="0"/>
              <a:t>(</a:t>
            </a:r>
            <a:r>
              <a:rPr lang="zh-TW" altLang="en-US" sz="4000" b="1" dirty="0"/>
              <a:t>續</a:t>
            </a:r>
            <a:r>
              <a:rPr lang="en-US" altLang="zh-TW" sz="4000" b="1" dirty="0"/>
              <a:t>)</a:t>
            </a:r>
            <a:endParaRPr lang="zh-TW" altLang="en-US" sz="4000" b="1" dirty="0">
              <a:latin typeface="新細明體" panose="02020500000000000000" pitchFamily="18" charset="-120"/>
              <a:sym typeface="新細明體" panose="02020500000000000000" pitchFamily="18" charset="-120"/>
            </a:endParaRPr>
          </a:p>
        </p:txBody>
      </p:sp>
      <p:sp>
        <p:nvSpPr>
          <p:cNvPr id="6" name="內容預留位置 1">
            <a:extLst>
              <a:ext uri="{FF2B5EF4-FFF2-40B4-BE49-F238E27FC236}">
                <a16:creationId xmlns:a16="http://schemas.microsoft.com/office/drawing/2014/main" id="{1276A713-25C6-4395-9D98-976731D647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30032"/>
            <a:ext cx="11182350" cy="683745"/>
          </a:xfrm>
        </p:spPr>
        <p:txBody>
          <a:bodyPr rtlCol="0"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TW" altLang="en-US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本計畫核心技術相關</a:t>
            </a:r>
            <a:r>
              <a:rPr lang="zh-TW" altLang="zh-TW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關鍵論文</a:t>
            </a:r>
            <a:r>
              <a:rPr lang="zh-TW" altLang="zh-TW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en-US" sz="2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，請條列說明</a:t>
            </a:r>
            <a:endParaRPr lang="en-US" altLang="zh-TW" sz="24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B8154559-08F8-4E44-A714-4A6F7C4F6D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9108678"/>
              </p:ext>
            </p:extLst>
          </p:nvPr>
        </p:nvGraphicFramePr>
        <p:xfrm>
          <a:off x="703700" y="2997276"/>
          <a:ext cx="10878700" cy="26301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740095">
                  <a:extLst>
                    <a:ext uri="{9D8B030D-6E8A-4147-A177-3AD203B41FA5}">
                      <a16:colId xmlns:a16="http://schemas.microsoft.com/office/drawing/2014/main" val="893858611"/>
                    </a:ext>
                  </a:extLst>
                </a:gridCol>
                <a:gridCol w="1974456">
                  <a:extLst>
                    <a:ext uri="{9D8B030D-6E8A-4147-A177-3AD203B41FA5}">
                      <a16:colId xmlns:a16="http://schemas.microsoft.com/office/drawing/2014/main" val="818677561"/>
                    </a:ext>
                  </a:extLst>
                </a:gridCol>
                <a:gridCol w="1537487">
                  <a:extLst>
                    <a:ext uri="{9D8B030D-6E8A-4147-A177-3AD203B41FA5}">
                      <a16:colId xmlns:a16="http://schemas.microsoft.com/office/drawing/2014/main" val="1420051970"/>
                    </a:ext>
                  </a:extLst>
                </a:gridCol>
                <a:gridCol w="1942089">
                  <a:extLst>
                    <a:ext uri="{9D8B030D-6E8A-4147-A177-3AD203B41FA5}">
                      <a16:colId xmlns:a16="http://schemas.microsoft.com/office/drawing/2014/main" val="3483049512"/>
                    </a:ext>
                  </a:extLst>
                </a:gridCol>
                <a:gridCol w="1836892">
                  <a:extLst>
                    <a:ext uri="{9D8B030D-6E8A-4147-A177-3AD203B41FA5}">
                      <a16:colId xmlns:a16="http://schemas.microsoft.com/office/drawing/2014/main" val="1288192880"/>
                    </a:ext>
                  </a:extLst>
                </a:gridCol>
                <a:gridCol w="1847681">
                  <a:extLst>
                    <a:ext uri="{9D8B030D-6E8A-4147-A177-3AD203B41FA5}">
                      <a16:colId xmlns:a16="http://schemas.microsoft.com/office/drawing/2014/main" val="3763980850"/>
                    </a:ext>
                  </a:extLst>
                </a:gridCol>
              </a:tblGrid>
              <a:tr h="675726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TW" altLang="en-US" sz="15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論文名稱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TW" altLang="en-US" sz="15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論文主要作者</a:t>
                      </a:r>
                      <a:endParaRPr kumimoji="0" lang="en-US" altLang="zh-TW" sz="15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algn="ctr" rtl="0" eaLnBrk="1" latinLnBrk="0" hangingPunct="1"/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（按原出版之次序，通訊作者請加註*）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TW" altLang="en-US" sz="15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出版年、月份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5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期刊</a:t>
                      </a:r>
                      <a:r>
                        <a:rPr kumimoji="0" lang="en-US" altLang="zh-TW" sz="15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zh-TW" altLang="en-US" sz="15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會議名稱</a:t>
                      </a:r>
                      <a:endParaRPr kumimoji="0" lang="en-US" altLang="zh-TW" sz="15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（專書出版社，起迄頁數）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TW" altLang="en-US" sz="16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重點摘要說明</a:t>
                      </a: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計畫補助經費來源</a:t>
                      </a:r>
                    </a:p>
                    <a:p>
                      <a:pPr marL="0" algn="ctr" rtl="0" eaLnBrk="1" latinLnBrk="0" hangingPunct="1"/>
                      <a:r>
                        <a:rPr kumimoji="0" lang="en-US" altLang="zh-TW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zh-TW" altLang="en-US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部會、計畫名稱及計畫編號</a:t>
                      </a:r>
                      <a:r>
                        <a:rPr kumimoji="0" lang="en-US" altLang="zh-TW" sz="1200" b="1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kumimoji="0" lang="zh-TW" altLang="en-US" sz="12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4281" marR="64281" marT="32140" marB="32140" anchor="ctr"/>
                </a:tc>
                <a:extLst>
                  <a:ext uri="{0D108BD9-81ED-4DB2-BD59-A6C34878D82A}">
                    <a16:rowId xmlns:a16="http://schemas.microsoft.com/office/drawing/2014/main" val="828998825"/>
                  </a:ext>
                </a:extLst>
              </a:tr>
              <a:tr h="32834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5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algn="ctr"/>
                      <a:endParaRPr kumimoji="0" lang="zh-TW" altLang="en-US" sz="15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algn="ctr"/>
                      <a:endParaRPr kumimoji="0" lang="en-US" altLang="zh-TW" sz="15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algn="ctr"/>
                      <a:endParaRPr kumimoji="0" lang="zh-TW" altLang="en-US" sz="15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algn="ctr"/>
                      <a:endParaRPr kumimoji="0" lang="zh-TW" altLang="en-US" sz="15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5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06865012"/>
                  </a:ext>
                </a:extLst>
              </a:tr>
              <a:tr h="40651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5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0" lang="zh-TW" altLang="en-US" sz="15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algn="ctr"/>
                      <a:endParaRPr kumimoji="0" lang="zh-TW" altLang="en-US" sz="15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4281" marR="64281" marT="32140" marB="3214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1500" kern="1200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2911249"/>
                  </a:ext>
                </a:extLst>
              </a:tr>
              <a:tr h="406518"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3229327"/>
                  </a:ext>
                </a:extLst>
              </a:tr>
              <a:tr h="406518"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0103423"/>
                  </a:ext>
                </a:extLst>
              </a:tr>
              <a:tr h="406518"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zh-TW" altLang="en-US" sz="2000" b="1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8786318"/>
                  </a:ext>
                </a:extLst>
              </a:tr>
            </a:tbl>
          </a:graphicData>
        </a:graphic>
      </p:graphicFrame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4A89B00-090D-4CB2-8380-ED6055C0C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altLang="zh-TW" smtClean="0">
                <a:solidFill>
                  <a:prstClr val="black"/>
                </a:solidFill>
              </a:rPr>
              <a:pPr/>
              <a:t>13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8" name="矩形 11">
            <a:extLst>
              <a:ext uri="{FF2B5EF4-FFF2-40B4-BE49-F238E27FC236}">
                <a16:creationId xmlns:a16="http://schemas.microsoft.com/office/drawing/2014/main" id="{FA5C1F2E-515F-410F-83F4-3D0214754014}"/>
              </a:ext>
            </a:extLst>
          </p:cNvPr>
          <p:cNvSpPr/>
          <p:nvPr/>
        </p:nvSpPr>
        <p:spPr>
          <a:xfrm>
            <a:off x="904927" y="2359965"/>
            <a:ext cx="10591696" cy="50783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>
              <a:lnSpc>
                <a:spcPct val="150000"/>
              </a:lnSpc>
              <a:buClrTx/>
              <a:buFontTx/>
              <a:buNone/>
            </a:pPr>
            <a:r>
              <a:rPr lang="zh-TW" altLang="zh-TW" sz="1800" b="1" kern="1200" dirty="0">
                <a:solidFill>
                  <a:srgbClr val="549E39">
                    <a:lumMod val="75000"/>
                  </a:srgbClr>
                </a:solidFill>
                <a:latin typeface="微軟正黑體" pitchFamily="34"/>
                <a:ea typeface="微軟正黑體" pitchFamily="34"/>
              </a:rPr>
              <a:t>包括已發表之相關期刊論文、研討會議、榮獲</a:t>
            </a:r>
            <a:r>
              <a:rPr lang="zh-TW" altLang="en-US" sz="1800" b="1" kern="1200" dirty="0">
                <a:solidFill>
                  <a:srgbClr val="549E39">
                    <a:lumMod val="75000"/>
                  </a:srgbClr>
                </a:solidFill>
                <a:latin typeface="微軟正黑體" pitchFamily="34"/>
                <a:ea typeface="微軟正黑體" pitchFamily="34"/>
              </a:rPr>
              <a:t>知名</a:t>
            </a:r>
            <a:r>
              <a:rPr lang="zh-TW" altLang="zh-TW" sz="1800" b="1" kern="1200" dirty="0">
                <a:solidFill>
                  <a:srgbClr val="549E39">
                    <a:lumMod val="75000"/>
                  </a:srgbClr>
                </a:solidFill>
                <a:latin typeface="微軟正黑體" pitchFamily="34"/>
                <a:ea typeface="微軟正黑體" pitchFamily="34"/>
              </a:rPr>
              <a:t>獎座等</a:t>
            </a:r>
            <a:endParaRPr lang="en-US" altLang="zh-TW" sz="1800" b="1" kern="1200" dirty="0">
              <a:solidFill>
                <a:srgbClr val="549E39">
                  <a:lumMod val="75000"/>
                </a:srgbClr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30001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C72CD7B-7AD3-4487-960F-B708ABB09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05105"/>
            <a:ext cx="10972800" cy="1143000"/>
          </a:xfrm>
        </p:spPr>
        <p:txBody>
          <a:bodyPr>
            <a:normAutofit/>
          </a:bodyPr>
          <a:lstStyle/>
          <a:p>
            <a:r>
              <a:rPr lang="zh-TW" altLang="en-US" sz="4000" b="1" dirty="0">
                <a:solidFill>
                  <a:schemeClr val="tx2"/>
                </a:solidFill>
              </a:rPr>
              <a:t>二、本計畫</a:t>
            </a:r>
            <a:r>
              <a:rPr lang="zh-TW" altLang="zh-TW" sz="4000" b="1" dirty="0">
                <a:solidFill>
                  <a:schemeClr val="tx2"/>
                </a:solidFill>
              </a:rPr>
              <a:t>「</a:t>
            </a:r>
            <a:r>
              <a:rPr lang="zh-TW" altLang="en-US" sz="4000" b="1" dirty="0">
                <a:solidFill>
                  <a:schemeClr val="tx2"/>
                </a:solidFill>
              </a:rPr>
              <a:t>智財調查</a:t>
            </a:r>
            <a:r>
              <a:rPr lang="zh-TW" altLang="zh-TW" sz="4000" b="1" dirty="0">
                <a:solidFill>
                  <a:schemeClr val="tx2"/>
                </a:solidFill>
              </a:rPr>
              <a:t>」</a:t>
            </a:r>
            <a:r>
              <a:rPr lang="en-US" altLang="zh-TW" sz="4000" b="1" dirty="0">
                <a:solidFill>
                  <a:schemeClr val="tx2"/>
                </a:solidFill>
              </a:rPr>
              <a:t>(</a:t>
            </a:r>
            <a:r>
              <a:rPr lang="zh-TW" altLang="en-US" sz="4000" b="1" dirty="0">
                <a:solidFill>
                  <a:schemeClr val="tx2"/>
                </a:solidFill>
              </a:rPr>
              <a:t>續</a:t>
            </a:r>
            <a:r>
              <a:rPr lang="en-US" altLang="zh-TW" sz="4000" b="1" dirty="0">
                <a:solidFill>
                  <a:schemeClr val="tx2"/>
                </a:solidFill>
              </a:rPr>
              <a:t>)</a:t>
            </a:r>
            <a:endParaRPr lang="zh-TW" altLang="en-US" sz="40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4128C2F-D94B-481E-A532-ECD6254BE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606" y="1506854"/>
            <a:ext cx="10972800" cy="5088155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ts val="3000"/>
              </a:lnSpc>
              <a:buFont typeface="Wingdings" panose="05000000000000000000" pitchFamily="2" charset="2"/>
              <a:buChar char="u"/>
            </a:pPr>
            <a:r>
              <a:rPr lang="zh-TW" altLang="en-US" sz="29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技術權利限制處理規劃</a:t>
            </a:r>
            <a:endParaRPr lang="en-US" altLang="zh-TW" sz="29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algn="just">
              <a:lnSpc>
                <a:spcPts val="3000"/>
              </a:lnSpc>
              <a:buFont typeface="Wingdings" panose="05000000000000000000" pitchFamily="2" charset="2"/>
              <a:buChar char="l"/>
            </a:pPr>
            <a:r>
              <a:rPr lang="zh-TW" altLang="zh-TW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本計畫規劃運用於創業之技術內容，若有已授權第三方使用，</a:t>
            </a:r>
            <a:r>
              <a:rPr lang="zh-TW" altLang="en-US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或</a:t>
            </a:r>
            <a:r>
              <a:rPr lang="zh-TW" altLang="zh-TW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其他合約上限制等</a:t>
            </a:r>
            <a:r>
              <a:rPr lang="zh-TW" altLang="en-US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情事</a:t>
            </a:r>
            <a:r>
              <a:rPr lang="zh-TW" altLang="zh-TW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，請提出相關文件</a:t>
            </a:r>
            <a:r>
              <a:rPr lang="zh-TW" altLang="en-US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並</a:t>
            </a:r>
            <a:r>
              <a:rPr lang="zh-TW" altLang="zh-TW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說明</a:t>
            </a:r>
            <a:r>
              <a:rPr lang="zh-TW" altLang="en-US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後續處理之規劃</a:t>
            </a:r>
            <a:r>
              <a:rPr lang="zh-TW" altLang="zh-TW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altLang="en-US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請參閱附件</a:t>
            </a:r>
            <a:r>
              <a:rPr lang="en-US" altLang="zh-TW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X</a:t>
            </a:r>
            <a:r>
              <a:rPr lang="zh-TW" altLang="zh-TW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23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74320" lvl="1" indent="-274320">
              <a:lnSpc>
                <a:spcPts val="3000"/>
              </a:lnSpc>
              <a:buClr>
                <a:schemeClr val="accent3">
                  <a:lumMod val="50000"/>
                </a:schemeClr>
              </a:buClr>
              <a:buSzPct val="95000"/>
              <a:buFont typeface="Wingdings" panose="05000000000000000000" pitchFamily="2" charset="2"/>
              <a:buChar char="u"/>
            </a:pPr>
            <a:r>
              <a:rPr lang="en-US" altLang="zh-TW" sz="29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PI</a:t>
            </a:r>
            <a:r>
              <a:rPr lang="zh-TW" altLang="en-US" sz="29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en-US" altLang="zh-TW" sz="2900" b="1" dirty="0" err="1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CoPI</a:t>
            </a:r>
            <a:r>
              <a:rPr lang="zh-TW" altLang="en-US" sz="29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據實揭露義務</a:t>
            </a:r>
            <a:endParaRPr lang="en-US" altLang="zh-TW" sz="29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algn="just">
              <a:lnSpc>
                <a:spcPts val="3000"/>
              </a:lnSpc>
              <a:buFont typeface="Wingdings" panose="05000000000000000000" pitchFamily="2" charset="2"/>
              <a:buChar char="l"/>
            </a:pPr>
            <a:r>
              <a:rPr lang="zh-TW" altLang="zh-TW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曾向</a:t>
            </a:r>
            <a:r>
              <a:rPr lang="en-US" altLang="zh-TW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含申請中</a:t>
            </a:r>
            <a:r>
              <a:rPr lang="en-US" altLang="zh-TW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zh-TW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政府提出補助以成立新創公司為結案條件，或補助新創技術商業化為目標之計畫申請者，個案主持人須據實揭露，</a:t>
            </a:r>
            <a:r>
              <a:rPr lang="zh-TW" altLang="en-US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請參閱附件</a:t>
            </a:r>
            <a:r>
              <a:rPr lang="en-US" altLang="zh-TW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X</a:t>
            </a:r>
            <a:r>
              <a:rPr lang="zh-TW" altLang="zh-TW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23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1" algn="just">
              <a:lnSpc>
                <a:spcPts val="3000"/>
              </a:lnSpc>
              <a:buFont typeface="Wingdings" panose="05000000000000000000" pitchFamily="2" charset="2"/>
              <a:buChar char="l"/>
            </a:pPr>
            <a:r>
              <a:rPr lang="zh-TW" altLang="en-US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應詳細說明二者間之技術區分及競合關係， </a:t>
            </a:r>
            <a:r>
              <a:rPr lang="zh-TW" altLang="zh-TW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若有共通性智財布局，其處理方案及運用規劃為何</a:t>
            </a:r>
            <a:r>
              <a:rPr lang="en-US" altLang="zh-TW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?</a:t>
            </a:r>
          </a:p>
          <a:p>
            <a:pPr marL="274320" lvl="1" indent="-274320">
              <a:lnSpc>
                <a:spcPts val="3000"/>
              </a:lnSpc>
              <a:buClr>
                <a:schemeClr val="accent3">
                  <a:lumMod val="50000"/>
                </a:schemeClr>
              </a:buClr>
              <a:buSzPct val="95000"/>
              <a:buFont typeface="Wingdings" panose="05000000000000000000" pitchFamily="2" charset="2"/>
              <a:buChar char="u"/>
            </a:pPr>
            <a:r>
              <a:rPr lang="zh-TW" altLang="en-US" sz="29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跨單位及共同發明人協議</a:t>
            </a:r>
            <a:endParaRPr lang="en-US" altLang="zh-TW" sz="29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algn="just">
              <a:lnSpc>
                <a:spcPts val="3000"/>
              </a:lnSpc>
              <a:buFont typeface="Wingdings" panose="05000000000000000000" pitchFamily="2" charset="2"/>
              <a:buChar char="l"/>
            </a:pPr>
            <a:r>
              <a:rPr lang="zh-TW" altLang="zh-TW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若有</a:t>
            </a:r>
            <a:r>
              <a:rPr lang="zh-TW" altLang="en-US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與其他單位</a:t>
            </a:r>
            <a:r>
              <a:rPr lang="zh-TW" altLang="zh-TW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智財共有情形，應取得通過補助個案需運用智財權所有發明人之權益分配協議，及共有單位之智財協議</a:t>
            </a:r>
            <a:r>
              <a:rPr lang="en-US" altLang="zh-TW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包含同意由執行機構統籌處理技術作價、在執行機構技術股分配比例內約定雙方技術股占比等</a:t>
            </a:r>
            <a:r>
              <a:rPr lang="en-US" altLang="zh-TW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zh-TW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，並提出證明文件，於個案出場時依前揭協議進行技術股分配事宜，</a:t>
            </a:r>
            <a:r>
              <a:rPr lang="zh-TW" altLang="en-US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請參閱附件</a:t>
            </a:r>
            <a:r>
              <a:rPr lang="en-US" altLang="zh-TW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X</a:t>
            </a:r>
            <a:r>
              <a:rPr lang="zh-TW" altLang="zh-TW" sz="23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23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1" algn="just">
              <a:lnSpc>
                <a:spcPts val="3000"/>
              </a:lnSpc>
              <a:buFont typeface="Wingdings" panose="05000000000000000000" pitchFamily="2" charset="2"/>
              <a:buChar char="l"/>
            </a:pPr>
            <a:r>
              <a:rPr lang="zh-TW" altLang="en-US" sz="23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此證明文件請上傳於申請系統中</a:t>
            </a:r>
            <a:endParaRPr lang="en-US" altLang="zh-TW" sz="23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6347875-3C1A-4198-84FD-401CF58F5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altLang="zh-TW" smtClean="0">
                <a:solidFill>
                  <a:prstClr val="black"/>
                </a:solidFill>
              </a:rPr>
              <a:pPr/>
              <a:t>14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97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2"/>
          <p:cNvSpPr>
            <a:spLocks noGrp="1"/>
          </p:cNvSpPr>
          <p:nvPr>
            <p:ph type="title"/>
          </p:nvPr>
        </p:nvSpPr>
        <p:spPr>
          <a:xfrm>
            <a:off x="427213" y="815998"/>
            <a:ext cx="10972800" cy="698330"/>
          </a:xfrm>
        </p:spPr>
        <p:txBody>
          <a:bodyPr rtlCol="0">
            <a:normAutofit/>
          </a:bodyPr>
          <a:lstStyle/>
          <a:p>
            <a:r>
              <a:rPr lang="zh-TW" altLang="en-US" sz="4000" b="1" dirty="0">
                <a:latin typeface="新細明體" panose="02020500000000000000" pitchFamily="18" charset="-120"/>
                <a:sym typeface="新細明體" panose="02020500000000000000" pitchFamily="18" charset="-120"/>
              </a:rPr>
              <a:t>附錄、</a:t>
            </a:r>
            <a:r>
              <a:rPr lang="zh-TW" altLang="en-US" sz="4000" b="1" dirty="0"/>
              <a:t>技術成熟度</a:t>
            </a:r>
            <a:r>
              <a:rPr lang="zh-TW" altLang="zh-TW" sz="2000" dirty="0">
                <a:solidFill>
                  <a:srgbClr val="7F7F7F"/>
                </a:solidFill>
              </a:rPr>
              <a:t>（</a:t>
            </a:r>
            <a:r>
              <a:rPr lang="en-US" altLang="zh-TW" sz="2000" dirty="0">
                <a:solidFill>
                  <a:srgbClr val="7F7F7F"/>
                </a:solidFill>
              </a:rPr>
              <a:t>Technology Readiness Level</a:t>
            </a:r>
            <a:r>
              <a:rPr lang="zh-TW" altLang="en-US" sz="2000" dirty="0">
                <a:solidFill>
                  <a:srgbClr val="7F7F7F"/>
                </a:solidFill>
              </a:rPr>
              <a:t>；簡稱</a:t>
            </a:r>
            <a:r>
              <a:rPr lang="en-US" altLang="zh-TW" sz="2000" dirty="0">
                <a:solidFill>
                  <a:srgbClr val="7F7F7F"/>
                </a:solidFill>
              </a:rPr>
              <a:t>TRL </a:t>
            </a:r>
            <a:r>
              <a:rPr lang="zh-TW" altLang="zh-TW" sz="2000" dirty="0">
                <a:solidFill>
                  <a:srgbClr val="7F7F7F"/>
                </a:solidFill>
              </a:rPr>
              <a:t>）</a:t>
            </a:r>
            <a:endParaRPr lang="zh-TW" altLang="en-US" sz="2000" b="1" dirty="0">
              <a:latin typeface="新細明體" panose="02020500000000000000" pitchFamily="18" charset="-120"/>
              <a:sym typeface="新細明體" panose="02020500000000000000" pitchFamily="18" charset="-12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4A89B00-090D-4CB2-8380-ED6055C0C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n-US" altLang="zh-TW" smtClean="0"/>
              <a:t>15</a:t>
            </a:fld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3"/>
          <a:srcRect l="1241" t="11561" b="12977"/>
          <a:stretch/>
        </p:blipFill>
        <p:spPr>
          <a:xfrm>
            <a:off x="182880" y="1629295"/>
            <a:ext cx="11763587" cy="515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307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4D239704-204A-4807-B3C7-ADF144268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90" y="668257"/>
            <a:ext cx="10972800" cy="782647"/>
          </a:xfrm>
        </p:spPr>
        <p:txBody>
          <a:bodyPr>
            <a:normAutofit/>
          </a:bodyPr>
          <a:lstStyle/>
          <a:p>
            <a:r>
              <a:rPr lang="zh-TW" altLang="en-US" sz="4000" b="1" dirty="0">
                <a:latin typeface="新細明體" panose="02020500000000000000" pitchFamily="18" charset="-120"/>
                <a:sym typeface="新細明體" panose="02020500000000000000" pitchFamily="18" charset="-120"/>
              </a:rPr>
              <a:t>附錄</a:t>
            </a:r>
            <a:r>
              <a:rPr kumimoji="1" lang="zh-TW" altLang="en-US" sz="4000" b="1" dirty="0"/>
              <a:t>、商業模式匯總</a:t>
            </a:r>
            <a:r>
              <a:rPr kumimoji="1" lang="zh-CN" altLang="en-US" sz="4000" b="1" dirty="0"/>
              <a:t>說明</a:t>
            </a:r>
            <a:r>
              <a:rPr kumimoji="1"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（含建議順序）</a:t>
            </a:r>
            <a:r>
              <a:rPr kumimoji="1" lang="en-US" altLang="zh-TW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kumimoji="1" lang="zh-TW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6E175A2B-C62C-4E7B-8753-FC69F1361B77}"/>
              </a:ext>
            </a:extLst>
          </p:cNvPr>
          <p:cNvGraphicFramePr>
            <a:graphicFrameLocks noGrp="1"/>
          </p:cNvGraphicFramePr>
          <p:nvPr/>
        </p:nvGraphicFramePr>
        <p:xfrm>
          <a:off x="598434" y="1517517"/>
          <a:ext cx="10801350" cy="519336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1602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66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3580">
                  <a:extLst>
                    <a:ext uri="{9D8B030D-6E8A-4147-A177-3AD203B41FA5}">
                      <a16:colId xmlns:a16="http://schemas.microsoft.com/office/drawing/2014/main" val="542360464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954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Key Partners</a:t>
                      </a:r>
                    </a:p>
                    <a:p>
                      <a:pPr algn="ctr"/>
                      <a:r>
                        <a:rPr lang="zh-TW" altLang="en-US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（關鍵合作夥伴）</a:t>
                      </a:r>
                      <a:endParaRPr lang="zh-TW" altLang="en-US" sz="14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Key Activities</a:t>
                      </a:r>
                    </a:p>
                    <a:p>
                      <a:pPr algn="ctr"/>
                      <a:r>
                        <a:rPr lang="zh-TW" altLang="en-US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（關鍵活動）</a:t>
                      </a:r>
                      <a:endParaRPr lang="zh-TW" altLang="en-US" sz="14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Value Proposition</a:t>
                      </a:r>
                    </a:p>
                    <a:p>
                      <a:pPr algn="ctr"/>
                      <a:r>
                        <a:rPr lang="zh-TW" altLang="en-US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（價值主張）</a:t>
                      </a:r>
                      <a:endParaRPr lang="zh-TW" altLang="en-US" sz="14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Customer Relationships</a:t>
                      </a:r>
                    </a:p>
                    <a:p>
                      <a:pPr algn="ctr"/>
                      <a:r>
                        <a:rPr lang="zh-TW" altLang="en-US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（顧客關係）</a:t>
                      </a:r>
                      <a:endParaRPr lang="zh-TW" altLang="en-US" sz="14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Customer Segments</a:t>
                      </a:r>
                    </a:p>
                    <a:p>
                      <a:pPr algn="ctr"/>
                      <a:r>
                        <a:rPr lang="zh-TW" altLang="en-US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（目標客層）</a:t>
                      </a:r>
                      <a:endParaRPr lang="zh-TW" altLang="en-US" sz="14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8000">
                <a:tc rowSpan="3"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zh-TW" altLang="en-US" sz="14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98000" indent="-198000">
                        <a:buAutoNum type="arabicPeriod"/>
                      </a:pPr>
                      <a:endParaRPr lang="zh-TW" altLang="en-US" sz="14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 gridSpan="2">
                  <a:txBody>
                    <a:bodyPr/>
                    <a:lstStyle/>
                    <a:p>
                      <a:pPr marL="0" indent="0" algn="l" defTabSz="914400" rtl="0" eaLnBrk="1" latinLnBrk="0" hangingPunct="1"/>
                      <a:endParaRPr lang="zh-TW" altLang="en-US" sz="1400" b="0" kern="1200" baseline="0" dirty="0">
                        <a:solidFill>
                          <a:schemeClr val="bg1">
                            <a:lumMod val="50000"/>
                          </a:schemeClr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zh-TW" altLang="en-US" sz="1400" b="0" kern="1200" baseline="0" dirty="0">
                        <a:solidFill>
                          <a:schemeClr val="bg1">
                            <a:lumMod val="50000"/>
                          </a:schemeClr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indent="0"/>
                      <a:endParaRPr lang="en-US" altLang="zh-TW" sz="1400" b="0" baseline="0" dirty="0">
                        <a:solidFill>
                          <a:schemeClr val="bg1">
                            <a:lumMod val="50000"/>
                          </a:schemeClr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1931">
                <a:tc vMerge="1">
                  <a:txBody>
                    <a:bodyPr/>
                    <a:lstStyle/>
                    <a:p>
                      <a:endParaRPr lang="zh-TW" altLang="en-US" sz="1400" dirty="0">
                        <a:solidFill>
                          <a:schemeClr val="tx1"/>
                        </a:solidFill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5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Key Resources</a:t>
                      </a:r>
                    </a:p>
                    <a:p>
                      <a:pPr algn="ctr"/>
                      <a:r>
                        <a:rPr lang="zh-TW" altLang="en-US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（關鍵資源）</a:t>
                      </a:r>
                      <a:endParaRPr lang="zh-TW" altLang="en-US" sz="14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pPr algn="ctr"/>
                      <a:endParaRPr lang="zh-TW" altLang="en-US" sz="1400" dirty="0">
                        <a:solidFill>
                          <a:schemeClr val="tx1"/>
                        </a:solidFill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52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Channels</a:t>
                      </a:r>
                    </a:p>
                    <a:p>
                      <a:pPr algn="ctr"/>
                      <a:r>
                        <a:rPr lang="zh-TW" altLang="en-US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（通路）</a:t>
                      </a:r>
                      <a:endParaRPr lang="zh-TW" altLang="en-US" sz="14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 sz="1400" dirty="0">
                        <a:solidFill>
                          <a:schemeClr val="tx1"/>
                        </a:solidFill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099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  <a:p>
                      <a:pPr algn="ctr"/>
                      <a:endParaRPr lang="zh-TW" altLang="en-US" sz="14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/>
                      <a:endParaRPr lang="zh-TW" altLang="en-US" sz="1400" b="0" kern="1200" baseline="0" dirty="0">
                        <a:solidFill>
                          <a:schemeClr val="bg1">
                            <a:lumMod val="50000"/>
                          </a:schemeClr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8294158"/>
                  </a:ext>
                </a:extLst>
              </a:tr>
              <a:tr h="464959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Cost Structure </a:t>
                      </a:r>
                      <a:r>
                        <a:rPr lang="zh-TW" altLang="en-US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（成本結構）</a:t>
                      </a:r>
                      <a:endParaRPr lang="zh-TW" altLang="en-US" sz="14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 sz="1200" dirty="0">
                        <a:solidFill>
                          <a:schemeClr val="tx1"/>
                        </a:solidFill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400" b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Revenue Streams </a:t>
                      </a:r>
                      <a:r>
                        <a:rPr lang="zh-TW" altLang="en-US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（收益流）</a:t>
                      </a:r>
                      <a:endParaRPr lang="zh-TW" altLang="en-US" sz="14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1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sz="1200" dirty="0">
                        <a:solidFill>
                          <a:schemeClr val="tx1"/>
                        </a:solidFill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27935">
                <a:tc gridSpan="3">
                  <a:txBody>
                    <a:bodyPr/>
                    <a:lstStyle/>
                    <a:p>
                      <a:pPr algn="l"/>
                      <a:endParaRPr lang="zh-TW" altLang="en-US" sz="14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1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b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b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b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文字方塊 5">
            <a:extLst>
              <a:ext uri="{FF2B5EF4-FFF2-40B4-BE49-F238E27FC236}">
                <a16:creationId xmlns:a16="http://schemas.microsoft.com/office/drawing/2014/main" id="{F8ADEDCC-703F-459A-A366-417D5D585B93}"/>
              </a:ext>
            </a:extLst>
          </p:cNvPr>
          <p:cNvSpPr txBox="1"/>
          <p:nvPr/>
        </p:nvSpPr>
        <p:spPr>
          <a:xfrm>
            <a:off x="5711078" y="3241160"/>
            <a:ext cx="720080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sz="28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01</a:t>
            </a:r>
            <a:endParaRPr kumimoji="1" lang="zh-TW" altLang="en-US" sz="28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7F3AF520-103D-4D2E-A225-B1B19E96C907}"/>
              </a:ext>
            </a:extLst>
          </p:cNvPr>
          <p:cNvSpPr txBox="1"/>
          <p:nvPr/>
        </p:nvSpPr>
        <p:spPr>
          <a:xfrm>
            <a:off x="10010410" y="3241160"/>
            <a:ext cx="720080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sz="28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02</a:t>
            </a:r>
            <a:endParaRPr kumimoji="1" lang="zh-TW" altLang="en-US" sz="28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888EB493-7393-480E-821E-C1D2A899F933}"/>
              </a:ext>
            </a:extLst>
          </p:cNvPr>
          <p:cNvSpPr txBox="1"/>
          <p:nvPr/>
        </p:nvSpPr>
        <p:spPr>
          <a:xfrm>
            <a:off x="7913924" y="4027481"/>
            <a:ext cx="720080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sz="28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03</a:t>
            </a:r>
            <a:endParaRPr kumimoji="1" lang="zh-TW" altLang="en-US" sz="28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5ED0E182-76E1-415E-8F3D-C46D1AB49A58}"/>
              </a:ext>
            </a:extLst>
          </p:cNvPr>
          <p:cNvSpPr txBox="1"/>
          <p:nvPr/>
        </p:nvSpPr>
        <p:spPr>
          <a:xfrm>
            <a:off x="7913924" y="2354898"/>
            <a:ext cx="720080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sz="28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04</a:t>
            </a:r>
            <a:endParaRPr kumimoji="1" lang="zh-TW" altLang="en-US" sz="28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F7607C32-57B0-4A35-84B6-2179F6CD4CBF}"/>
              </a:ext>
            </a:extLst>
          </p:cNvPr>
          <p:cNvSpPr txBox="1"/>
          <p:nvPr/>
        </p:nvSpPr>
        <p:spPr>
          <a:xfrm>
            <a:off x="8951438" y="5958090"/>
            <a:ext cx="720080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sz="28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05</a:t>
            </a:r>
            <a:endParaRPr kumimoji="1" lang="zh-TW" altLang="en-US" sz="28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BABACEB6-291E-4998-AE92-0B4A3A8E4A4D}"/>
              </a:ext>
            </a:extLst>
          </p:cNvPr>
          <p:cNvSpPr txBox="1"/>
          <p:nvPr/>
        </p:nvSpPr>
        <p:spPr>
          <a:xfrm>
            <a:off x="2326702" y="5958090"/>
            <a:ext cx="720080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sz="28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06</a:t>
            </a:r>
            <a:endParaRPr kumimoji="1" lang="zh-TW" altLang="en-US" sz="28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A0E722C1-8654-401E-A08E-B066F8062749}"/>
              </a:ext>
            </a:extLst>
          </p:cNvPr>
          <p:cNvSpPr txBox="1"/>
          <p:nvPr/>
        </p:nvSpPr>
        <p:spPr>
          <a:xfrm>
            <a:off x="3364217" y="4027481"/>
            <a:ext cx="720080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sz="28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07</a:t>
            </a:r>
            <a:endParaRPr kumimoji="1" lang="zh-TW" altLang="en-US" sz="28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7BCC7301-7A2D-431D-ADF1-57937A8F6310}"/>
              </a:ext>
            </a:extLst>
          </p:cNvPr>
          <p:cNvSpPr txBox="1"/>
          <p:nvPr/>
        </p:nvSpPr>
        <p:spPr>
          <a:xfrm>
            <a:off x="3364217" y="2354898"/>
            <a:ext cx="720080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sz="28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08</a:t>
            </a:r>
            <a:endParaRPr kumimoji="1" lang="zh-TW" altLang="en-US" sz="28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747FA6B6-7302-413E-BB1E-73A949DA03AB}"/>
              </a:ext>
            </a:extLst>
          </p:cNvPr>
          <p:cNvSpPr txBox="1"/>
          <p:nvPr/>
        </p:nvSpPr>
        <p:spPr>
          <a:xfrm>
            <a:off x="1311757" y="3241160"/>
            <a:ext cx="720080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sz="28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09</a:t>
            </a:r>
            <a:endParaRPr kumimoji="1" lang="zh-TW" altLang="en-US" sz="28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348E56C5-B0BF-415B-956C-77BC738DF4DF}"/>
              </a:ext>
            </a:extLst>
          </p:cNvPr>
          <p:cNvCxnSpPr>
            <a:cxnSpLocks/>
            <a:stCxn id="6" idx="3"/>
            <a:endCxn id="7" idx="1"/>
          </p:cNvCxnSpPr>
          <p:nvPr/>
        </p:nvCxnSpPr>
        <p:spPr>
          <a:xfrm>
            <a:off x="6431158" y="3502770"/>
            <a:ext cx="3579252" cy="0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箭頭接點 25">
            <a:extLst>
              <a:ext uri="{FF2B5EF4-FFF2-40B4-BE49-F238E27FC236}">
                <a16:creationId xmlns:a16="http://schemas.microsoft.com/office/drawing/2014/main" id="{027F75B9-EE51-4FBE-9637-31C3FDBEA5A8}"/>
              </a:ext>
            </a:extLst>
          </p:cNvPr>
          <p:cNvCxnSpPr>
            <a:stCxn id="7" idx="2"/>
            <a:endCxn id="8" idx="3"/>
          </p:cNvCxnSpPr>
          <p:nvPr/>
        </p:nvCxnSpPr>
        <p:spPr>
          <a:xfrm flipH="1">
            <a:off x="8634004" y="3764380"/>
            <a:ext cx="1736446" cy="524711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箭頭接點 27">
            <a:extLst>
              <a:ext uri="{FF2B5EF4-FFF2-40B4-BE49-F238E27FC236}">
                <a16:creationId xmlns:a16="http://schemas.microsoft.com/office/drawing/2014/main" id="{A07E8EBB-0AB7-4967-ABFA-F944BB665C87}"/>
              </a:ext>
            </a:extLst>
          </p:cNvPr>
          <p:cNvCxnSpPr>
            <a:cxnSpLocks/>
            <a:stCxn id="8" idx="0"/>
            <a:endCxn id="9" idx="2"/>
          </p:cNvCxnSpPr>
          <p:nvPr/>
        </p:nvCxnSpPr>
        <p:spPr>
          <a:xfrm flipV="1">
            <a:off x="8273964" y="2878118"/>
            <a:ext cx="0" cy="1149363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箭頭接點 29">
            <a:extLst>
              <a:ext uri="{FF2B5EF4-FFF2-40B4-BE49-F238E27FC236}">
                <a16:creationId xmlns:a16="http://schemas.microsoft.com/office/drawing/2014/main" id="{8E1CB568-6F78-4D1C-96B2-C31EABC4F2FC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8634004" y="2616508"/>
            <a:ext cx="677474" cy="3135695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箭頭接點 31">
            <a:extLst>
              <a:ext uri="{FF2B5EF4-FFF2-40B4-BE49-F238E27FC236}">
                <a16:creationId xmlns:a16="http://schemas.microsoft.com/office/drawing/2014/main" id="{459F3D47-4906-4E77-A999-E53EFB2FFF5E}"/>
              </a:ext>
            </a:extLst>
          </p:cNvPr>
          <p:cNvCxnSpPr>
            <a:cxnSpLocks/>
          </p:cNvCxnSpPr>
          <p:nvPr/>
        </p:nvCxnSpPr>
        <p:spPr>
          <a:xfrm flipH="1">
            <a:off x="3046782" y="6013813"/>
            <a:ext cx="5904656" cy="0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箭頭接點 33">
            <a:extLst>
              <a:ext uri="{FF2B5EF4-FFF2-40B4-BE49-F238E27FC236}">
                <a16:creationId xmlns:a16="http://schemas.microsoft.com/office/drawing/2014/main" id="{1A6CDD3E-8F47-4F4A-BD1D-A057C0E9A33A}"/>
              </a:ext>
            </a:extLst>
          </p:cNvPr>
          <p:cNvCxnSpPr>
            <a:cxnSpLocks/>
            <a:endCxn id="12" idx="2"/>
          </p:cNvCxnSpPr>
          <p:nvPr/>
        </p:nvCxnSpPr>
        <p:spPr>
          <a:xfrm flipV="1">
            <a:off x="2686742" y="4550701"/>
            <a:ext cx="1037515" cy="1201502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箭頭接點 35">
            <a:extLst>
              <a:ext uri="{FF2B5EF4-FFF2-40B4-BE49-F238E27FC236}">
                <a16:creationId xmlns:a16="http://schemas.microsoft.com/office/drawing/2014/main" id="{48C2C938-89D8-48C9-AF48-EF5083D86D73}"/>
              </a:ext>
            </a:extLst>
          </p:cNvPr>
          <p:cNvCxnSpPr>
            <a:cxnSpLocks/>
            <a:stCxn id="12" idx="0"/>
            <a:endCxn id="13" idx="2"/>
          </p:cNvCxnSpPr>
          <p:nvPr/>
        </p:nvCxnSpPr>
        <p:spPr>
          <a:xfrm flipV="1">
            <a:off x="3724257" y="2878118"/>
            <a:ext cx="0" cy="1149363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箭頭接點 37">
            <a:extLst>
              <a:ext uri="{FF2B5EF4-FFF2-40B4-BE49-F238E27FC236}">
                <a16:creationId xmlns:a16="http://schemas.microsoft.com/office/drawing/2014/main" id="{A9B6DBB7-4977-453C-A258-0F1EA7C62F19}"/>
              </a:ext>
            </a:extLst>
          </p:cNvPr>
          <p:cNvCxnSpPr>
            <a:cxnSpLocks/>
            <a:stCxn id="13" idx="1"/>
            <a:endCxn id="14" idx="3"/>
          </p:cNvCxnSpPr>
          <p:nvPr/>
        </p:nvCxnSpPr>
        <p:spPr>
          <a:xfrm flipH="1">
            <a:off x="2031837" y="2616508"/>
            <a:ext cx="1332380" cy="886262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D66FC2DB-C877-4A5B-BDEC-EBDEA7ACA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n-US" altLang="zh-TW" smtClean="0"/>
              <a:t>16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0290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>
            <a:extLst>
              <a:ext uri="{FF2B5EF4-FFF2-40B4-BE49-F238E27FC236}">
                <a16:creationId xmlns:a16="http://schemas.microsoft.com/office/drawing/2014/main" id="{32A562DD-9FA3-4661-9D5B-781A51267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90" y="668257"/>
            <a:ext cx="10972800" cy="782647"/>
          </a:xfrm>
        </p:spPr>
        <p:txBody>
          <a:bodyPr>
            <a:normAutofit/>
          </a:bodyPr>
          <a:lstStyle/>
          <a:p>
            <a:r>
              <a:rPr lang="zh-TW" altLang="en-US" sz="4000" b="1" dirty="0">
                <a:latin typeface="新細明體" panose="02020500000000000000" pitchFamily="18" charset="-120"/>
                <a:sym typeface="新細明體" panose="02020500000000000000" pitchFamily="18" charset="-120"/>
              </a:rPr>
              <a:t>附錄</a:t>
            </a:r>
            <a:r>
              <a:rPr kumimoji="1" lang="zh-TW" altLang="en-US" sz="4000" b="1" dirty="0"/>
              <a:t>、商業模式匯總</a:t>
            </a:r>
            <a:r>
              <a:rPr kumimoji="1" lang="zh-CN" altLang="en-US" sz="4000" b="1" dirty="0"/>
              <a:t>說明</a:t>
            </a:r>
            <a:r>
              <a:rPr kumimoji="1"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（含建議順序）</a:t>
            </a:r>
            <a:r>
              <a:rPr kumimoji="1" lang="en-US" altLang="zh-TW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kumimoji="1" lang="zh-TW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79138C33-522A-415D-ADEB-879987BB477F}"/>
              </a:ext>
            </a:extLst>
          </p:cNvPr>
          <p:cNvGraphicFramePr>
            <a:graphicFrameLocks noGrp="1"/>
          </p:cNvGraphicFramePr>
          <p:nvPr/>
        </p:nvGraphicFramePr>
        <p:xfrm>
          <a:off x="706490" y="1497441"/>
          <a:ext cx="10785660" cy="5163741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0165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365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325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2336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Value Proposition</a:t>
                      </a:r>
                    </a:p>
                    <a:p>
                      <a:pPr algn="ctr"/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（價值主張）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Customer Relationships</a:t>
                      </a:r>
                    </a:p>
                    <a:p>
                      <a:pPr algn="ctr"/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（顧客關係）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Customer Segments</a:t>
                      </a:r>
                    </a:p>
                    <a:p>
                      <a:pPr algn="ctr"/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（目標客層）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5926">
                <a:tc rowSpan="3"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None/>
                      </a:pPr>
                      <a:r>
                        <a:rPr lang="zh-TW" altLang="en-US" sz="1400" b="1" kern="1200" baseline="0" dirty="0">
                          <a:solidFill>
                            <a:schemeClr val="accent2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用來描述為特定客戶創造價值的需求</a:t>
                      </a:r>
                    </a:p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ü"/>
                      </a:pPr>
                      <a:endParaRPr lang="en-US" altLang="zh-TW" sz="1400" b="0" kern="12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團隊該向客戶傳遞什麼樣的價值？ </a:t>
                      </a:r>
                    </a:p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團隊正在幫助客戶解決哪一類難題</a:t>
                      </a:r>
                      <a:r>
                        <a:rPr lang="en-US" altLang="zh-TW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(</a:t>
                      </a: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痛點</a:t>
                      </a:r>
                      <a:r>
                        <a:rPr lang="en-US" altLang="zh-TW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)</a:t>
                      </a: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？ </a:t>
                      </a:r>
                    </a:p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團隊正在滿足哪些客戶需求？ </a:t>
                      </a:r>
                    </a:p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團隊正在為誰創造價值？ </a:t>
                      </a:r>
                    </a:p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誰是最重要的客戶？ </a:t>
                      </a: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None/>
                      </a:pPr>
                      <a:r>
                        <a:rPr lang="zh-TW" altLang="en-US" sz="1400" b="1" kern="1200" baseline="0" dirty="0">
                          <a:solidFill>
                            <a:schemeClr val="accent2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用來描述團隊與特定客戶群體建立的關係類型 </a:t>
                      </a:r>
                      <a:endParaRPr lang="en-US" altLang="zh-TW" sz="1400" b="1" kern="1200" baseline="0" dirty="0">
                        <a:solidFill>
                          <a:schemeClr val="accent2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endParaRPr lang="en-US" altLang="zh-TW" sz="1400" b="0" kern="12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團隊每個客戶群體希望與團隊建立和保持何種關係？ </a:t>
                      </a:r>
                    </a:p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哪些關係團隊已經建立了？ 這些關係成本如何？ </a:t>
                      </a:r>
                    </a:p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如何把它們與商業模式的其餘部分進行整合？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None/>
                      </a:pPr>
                      <a:r>
                        <a:rPr lang="zh-TW" altLang="en-US" sz="1400" b="1" kern="1200" baseline="0" dirty="0">
                          <a:solidFill>
                            <a:schemeClr val="accent2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目標用戶用來描述一個企業想要接觸和服務的人群或組織</a:t>
                      </a: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endParaRPr lang="en-US" altLang="zh-TW" sz="14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細分團隊提供哪些系列的產品</a:t>
                      </a:r>
                      <a:r>
                        <a:rPr lang="en-US" altLang="zh-TW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/</a:t>
                      </a: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服務給</a:t>
                      </a:r>
                      <a:r>
                        <a:rPr lang="zh-CN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哪些目標</a:t>
                      </a: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客戶</a:t>
                      </a:r>
                      <a:r>
                        <a:rPr lang="en-US" altLang="zh-TW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?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7272">
                <a:tc vMerge="1">
                  <a:txBody>
                    <a:bodyPr/>
                    <a:lstStyle/>
                    <a:p>
                      <a:pPr algn="ctr"/>
                      <a:endParaRPr lang="zh-TW" altLang="en-US" sz="1400" dirty="0">
                        <a:solidFill>
                          <a:schemeClr val="tx1"/>
                        </a:solidFill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5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Channels</a:t>
                      </a:r>
                    </a:p>
                    <a:p>
                      <a:pPr algn="ctr"/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（通路）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 sz="1400" dirty="0">
                        <a:solidFill>
                          <a:schemeClr val="tx1"/>
                        </a:solidFill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7717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None/>
                      </a:pPr>
                      <a:r>
                        <a:rPr lang="zh-TW" altLang="en-US" sz="1400" b="1" kern="1200" baseline="0" dirty="0">
                          <a:solidFill>
                            <a:schemeClr val="accent2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用來描述團隊是如何溝通接觸其客戶而傳遞其價值主張</a:t>
                      </a:r>
                    </a:p>
                    <a:p>
                      <a:pPr marL="0" indent="0" algn="l" defTabSz="914400" rtl="0" eaLnBrk="1" latinLnBrk="0" hangingPunct="1"/>
                      <a:endParaRPr lang="zh-TW" altLang="en-US" sz="1400" b="0" kern="12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透過哪些通路可以接觸團隊的客戶？</a:t>
                      </a:r>
                    </a:p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如何接觸他們？ </a:t>
                      </a:r>
                    </a:p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通路如何整合？ </a:t>
                      </a:r>
                    </a:p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哪些通路最有效？ </a:t>
                      </a:r>
                    </a:p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哪些通路成本效益最好？ </a:t>
                      </a:r>
                    </a:p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如何把團隊的通路與客戶的日常活動進行整合？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8294158"/>
                  </a:ext>
                </a:extLst>
              </a:tr>
            </a:tbl>
          </a:graphicData>
        </a:graphic>
      </p:graphicFrame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DAC4E8BC-8D8E-4D9A-A131-3AC2B4D1F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n-US" altLang="zh-TW" smtClean="0"/>
              <a:t>17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4266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26D3AE99-6EF2-492D-AB16-D9AB649B5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90" y="668257"/>
            <a:ext cx="10972800" cy="782647"/>
          </a:xfrm>
        </p:spPr>
        <p:txBody>
          <a:bodyPr>
            <a:normAutofit/>
          </a:bodyPr>
          <a:lstStyle/>
          <a:p>
            <a:r>
              <a:rPr lang="zh-TW" altLang="en-US" sz="4000" b="1" dirty="0">
                <a:latin typeface="新細明體" panose="02020500000000000000" pitchFamily="18" charset="-120"/>
                <a:sym typeface="新細明體" panose="02020500000000000000" pitchFamily="18" charset="-120"/>
              </a:rPr>
              <a:t>附錄</a:t>
            </a:r>
            <a:r>
              <a:rPr kumimoji="1" lang="zh-TW" altLang="en-US" sz="4000" b="1" dirty="0"/>
              <a:t>、商業模式匯總</a:t>
            </a:r>
            <a:r>
              <a:rPr kumimoji="1" lang="zh-CN" altLang="en-US" sz="4000" b="1" dirty="0"/>
              <a:t>說明</a:t>
            </a:r>
            <a:r>
              <a:rPr kumimoji="1"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（含建議順序）</a:t>
            </a:r>
            <a:r>
              <a:rPr kumimoji="1" lang="en-US" altLang="zh-TW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kumimoji="1" lang="zh-TW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86311F4D-018E-4C2E-896F-0FB46416FCE2}"/>
              </a:ext>
            </a:extLst>
          </p:cNvPr>
          <p:cNvGraphicFramePr>
            <a:graphicFrameLocks noGrp="1"/>
          </p:cNvGraphicFramePr>
          <p:nvPr/>
        </p:nvGraphicFramePr>
        <p:xfrm>
          <a:off x="767992" y="1710013"/>
          <a:ext cx="10801350" cy="203517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5400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06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30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Cost Structure </a:t>
                      </a:r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（成本結構）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Revenue Streams </a:t>
                      </a:r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（收益流）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52864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None/>
                      </a:pPr>
                      <a:r>
                        <a:rPr lang="zh-TW" altLang="en-US" sz="1400" b="1" kern="1200" baseline="0" dirty="0">
                          <a:solidFill>
                            <a:schemeClr val="accent2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營運一個商業模式所引發的所有成本</a:t>
                      </a:r>
                      <a:endParaRPr lang="en-US" altLang="zh-TW" sz="1400" b="1" kern="1200" baseline="0" dirty="0">
                        <a:solidFill>
                          <a:schemeClr val="accent2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  <a:p>
                      <a:pPr marL="285750" indent="-285750" algn="l">
                        <a:buFont typeface="Wingdings" pitchFamily="2" charset="2"/>
                        <a:buChar char="ü"/>
                      </a:pPr>
                      <a:endParaRPr lang="en-US" altLang="zh-TW" sz="1400" b="0" kern="12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什麼是團隊商業模式中最重要的固定成本？ </a:t>
                      </a:r>
                      <a:endParaRPr lang="en-US" altLang="zh-TW" sz="1400" b="0" kern="1200" baseline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哪些核心資源花費最多？ </a:t>
                      </a:r>
                    </a:p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哪些關鍵業務花費最多？</a:t>
                      </a:r>
                      <a:endParaRPr lang="en-US" altLang="zh-TW" sz="1400" b="0" kern="1200" baseline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此商業模式的產品成本、營業費用（</a:t>
                      </a:r>
                      <a:r>
                        <a:rPr lang="en-US" altLang="zh-TW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e.g. </a:t>
                      </a:r>
                      <a:r>
                        <a:rPr lang="zh-CN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產品推廣費用、研發費用）</a:t>
                      </a: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裡有何項目？</a:t>
                      </a:r>
                      <a:endParaRPr lang="en-US" altLang="zh-TW" sz="1400" b="0" kern="1200" baseline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400" b="1" kern="1200" baseline="0" dirty="0">
                          <a:solidFill>
                            <a:schemeClr val="accent2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用來描述團隊從每個客戶群體中獲取的現金收入</a:t>
                      </a:r>
                      <a:endParaRPr lang="zh-TW" altLang="en-US" sz="1400" b="0" kern="12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endParaRPr lang="en-US" altLang="zh-TW" sz="1400" b="0" kern="12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什麼樣的價值能讓客戶願意付費？ </a:t>
                      </a:r>
                    </a:p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客戶現在付費買什麼？ </a:t>
                      </a:r>
                    </a:p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客戶是如何支付費用的？ 客戶更願意如何支付費用？ </a:t>
                      </a:r>
                    </a:p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每個收入來源占總收入的比例是多少？</a:t>
                      </a:r>
                      <a:endParaRPr lang="en-US" altLang="zh-TW" sz="1400" b="0" kern="1200" baseline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產品</a:t>
                      </a:r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/</a:t>
                      </a:r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服務收入</a:t>
                      </a:r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、</a:t>
                      </a:r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權利金收入、其他收入</a:t>
                      </a:r>
                      <a:endParaRPr lang="en-US" altLang="zh-TW" sz="1400" b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矩形 5">
            <a:extLst>
              <a:ext uri="{FF2B5EF4-FFF2-40B4-BE49-F238E27FC236}">
                <a16:creationId xmlns:a16="http://schemas.microsoft.com/office/drawing/2014/main" id="{4904C361-40E6-4083-9513-C06B2FD9010A}"/>
              </a:ext>
            </a:extLst>
          </p:cNvPr>
          <p:cNvSpPr/>
          <p:nvPr/>
        </p:nvSpPr>
        <p:spPr>
          <a:xfrm>
            <a:off x="767993" y="4287423"/>
            <a:ext cx="10801349" cy="1524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/>
              </a:rPr>
              <a:t>重點：</a:t>
            </a:r>
            <a:endParaRPr lang="en-US" altLang="zh-TW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Times New Roman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TW" altLang="en-US" sz="16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/>
              </a:rPr>
              <a:t>完整性：該分析基本可確定一款產品</a:t>
            </a:r>
            <a:r>
              <a:rPr lang="en-US" altLang="zh-TW" sz="16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/>
              </a:rPr>
              <a:t>/</a:t>
            </a:r>
            <a:r>
              <a:rPr lang="zh-TW" altLang="en-US" sz="16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/>
              </a:rPr>
              <a:t>服務的商業模式的各層面，在此模式下能一目瞭然該產品商業模式是否完整或者存在漏洞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TW" altLang="en-US" sz="16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/>
              </a:rPr>
              <a:t>一致性：可判斷商業模式的各方面是否一致。如，設計關鍵合作夥伴的假設與設計通路假設的一致性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TW" altLang="en-US" sz="16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/>
              </a:rPr>
              <a:t>同步性：可清楚看到團隊各部門是否清楚正在做什麼，為什麼要這樣做，並可以幫助團隊內部及外部訊息的同步性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336F6019-743A-4333-BC49-D151D2BAD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n-US" altLang="zh-TW" smtClean="0"/>
              <a:t>18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5676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02D58482-5390-4E41-A745-D4C015B03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68257"/>
            <a:ext cx="10972800" cy="782647"/>
          </a:xfrm>
        </p:spPr>
        <p:txBody>
          <a:bodyPr>
            <a:normAutofit/>
          </a:bodyPr>
          <a:lstStyle/>
          <a:p>
            <a:r>
              <a:rPr lang="zh-TW" altLang="en-US" sz="4000" b="1" dirty="0">
                <a:latin typeface="新細明體" panose="02020500000000000000" pitchFamily="18" charset="-120"/>
                <a:sym typeface="新細明體" panose="02020500000000000000" pitchFamily="18" charset="-120"/>
              </a:rPr>
              <a:t>附錄</a:t>
            </a:r>
            <a:r>
              <a:rPr kumimoji="1" lang="zh-TW" altLang="en-US" sz="4000" b="1" dirty="0"/>
              <a:t>、商業模式匯總</a:t>
            </a:r>
            <a:r>
              <a:rPr kumimoji="1" lang="zh-CN" altLang="en-US" sz="4000" b="1" dirty="0"/>
              <a:t>說明</a:t>
            </a:r>
            <a:r>
              <a:rPr kumimoji="1"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（含建議順序）</a:t>
            </a:r>
            <a:r>
              <a:rPr kumimoji="1" lang="en-US" altLang="zh-TW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kumimoji="1" lang="zh-TW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895E5DFD-DDB7-444A-BA8D-16973617F2F8}"/>
              </a:ext>
            </a:extLst>
          </p:cNvPr>
          <p:cNvGraphicFramePr>
            <a:graphicFrameLocks noGrp="1"/>
          </p:cNvGraphicFramePr>
          <p:nvPr/>
        </p:nvGraphicFramePr>
        <p:xfrm>
          <a:off x="695324" y="1983515"/>
          <a:ext cx="10801352" cy="398097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5400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06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088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Key Partners</a:t>
                      </a:r>
                    </a:p>
                    <a:p>
                      <a:pPr algn="ctr"/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（關鍵合作夥伴）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Key Activities</a:t>
                      </a:r>
                    </a:p>
                    <a:p>
                      <a:pPr algn="ctr"/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（關鍵活動）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4201">
                <a:tc rowSpan="3"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zh-TW" altLang="en-US" sz="1400" b="1" kern="1200" baseline="0" dirty="0">
                          <a:solidFill>
                            <a:schemeClr val="accent2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讓商業模式有效運作所需的供應商與合作夥伴網路</a:t>
                      </a: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endParaRPr lang="en-US" altLang="zh-TW" sz="1400" b="0" kern="12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誰是團隊的重要夥伴？ </a:t>
                      </a: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誰是團隊的重要供應商？ </a:t>
                      </a: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團隊正在從夥伴哪裡獲取哪些核心資源？ </a:t>
                      </a: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合作夥伴都執行哪些關鍵業務？ </a:t>
                      </a:r>
                    </a:p>
                    <a:p>
                      <a:pPr marL="0" indent="0">
                        <a:buNone/>
                      </a:pPr>
                      <a:endParaRPr lang="zh-TW" altLang="en-US" sz="1400" b="0" kern="12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  <a:p>
                      <a:pPr marL="0" indent="0">
                        <a:buNone/>
                      </a:pPr>
                      <a:endParaRPr lang="zh-TW" altLang="en-US" sz="1400" b="0" kern="12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None/>
                      </a:pPr>
                      <a:r>
                        <a:rPr lang="zh-TW" altLang="en-US" sz="1400" b="1" kern="1200" baseline="0" dirty="0">
                          <a:solidFill>
                            <a:schemeClr val="accent2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用來描述為了確保其商業模式可行，企業必須做的最重要的事情</a:t>
                      </a:r>
                      <a:endParaRPr lang="en-US" altLang="zh-TW" sz="1400" b="1" kern="1200" baseline="0" dirty="0">
                        <a:solidFill>
                          <a:schemeClr val="accent2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endParaRPr lang="en-US" altLang="zh-TW" sz="1400" b="0" kern="12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如產品行銷、業務推廣等</a:t>
                      </a:r>
                    </a:p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團隊的價值主張需要哪些關鍵業務？ </a:t>
                      </a:r>
                    </a:p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團隊的渠道通道需要哪些關鍵業務？ </a:t>
                      </a:r>
                    </a:p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團隊的客戶關係呢？收入來源呢？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2614">
                <a:tc vMerge="1">
                  <a:txBody>
                    <a:bodyPr/>
                    <a:lstStyle/>
                    <a:p>
                      <a:endParaRPr lang="zh-TW" altLang="en-US" sz="1400" dirty="0">
                        <a:solidFill>
                          <a:schemeClr val="tx1"/>
                        </a:solidFill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5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Key Resources</a:t>
                      </a:r>
                    </a:p>
                    <a:p>
                      <a:pPr algn="ctr"/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（關鍵資源）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039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None/>
                      </a:pPr>
                      <a:r>
                        <a:rPr lang="zh-TW" altLang="en-US" sz="1400" b="1" kern="1200" baseline="0" dirty="0">
                          <a:solidFill>
                            <a:schemeClr val="accent2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用來描述讓商業模式有效運轉所必需的最重要因素 </a:t>
                      </a:r>
                      <a:endParaRPr lang="en-US" altLang="zh-TW" sz="1400" b="1" kern="1200" baseline="0" dirty="0">
                        <a:solidFill>
                          <a:schemeClr val="accent2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  <a:p>
                      <a:pPr marL="285750" indent="-285750" algn="l">
                        <a:buFont typeface="Wingdings" pitchFamily="2" charset="2"/>
                        <a:buChar char="ü"/>
                      </a:pPr>
                      <a:endParaRPr lang="en-US" altLang="zh-TW" sz="1400" b="0" kern="12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如資金、人才等</a:t>
                      </a:r>
                      <a:endParaRPr lang="en-US" altLang="zh-TW" sz="1400" b="0" kern="1200" baseline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團隊的價值主張需要什麼樣的核心資源？ </a:t>
                      </a:r>
                      <a:endParaRPr lang="en-US" altLang="zh-TW" sz="1400" b="0" kern="1200" baseline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團隊的通路需要什麼樣的核心資源？ </a:t>
                      </a:r>
                      <a:endParaRPr lang="en-US" altLang="zh-TW" sz="1400" b="0" kern="1200" baseline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zh-TW" altLang="en-US" sz="1400" b="0" kern="1200" baseline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/>
                        </a:rPr>
                        <a:t>團隊的客戶關係？收入來源？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294158"/>
                  </a:ext>
                </a:extLst>
              </a:tr>
            </a:tbl>
          </a:graphicData>
        </a:graphic>
      </p:graphicFrame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5577ADCC-56B8-4C66-8E5C-028AE7D3D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n-US" altLang="zh-TW" smtClean="0"/>
              <a:t>19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3680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6D2E7FF-8D29-1607-49F1-B55624BB0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5" y="0"/>
            <a:ext cx="10972800" cy="857250"/>
          </a:xfrm>
        </p:spPr>
        <p:txBody>
          <a:bodyPr anchor="ctr">
            <a:noAutofit/>
          </a:bodyPr>
          <a:lstStyle/>
          <a:p>
            <a:r>
              <a:rPr lang="zh-TW" altLang="en-US" sz="4000" b="1" dirty="0"/>
              <a:t>一、構想項目說明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716AD02-1B78-5874-04BA-7CA23DE50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857250"/>
            <a:ext cx="11477625" cy="586422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altLang="zh-TW" sz="25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5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25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5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研發成果商品化規劃</a:t>
            </a:r>
            <a:endParaRPr lang="en-US" altLang="zh-TW" sz="25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49313" lvl="1" indent="-400050">
              <a:buFont typeface="+mj-lt"/>
              <a:buAutoNum type="arabicPeriod"/>
            </a:pPr>
            <a:r>
              <a:rPr lang="zh-TW" altLang="zh-TW" sz="21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可形成先期產業或重塑原有產業價值鏈之分析與說明，包括</a:t>
            </a:r>
            <a:endParaRPr lang="en-US" altLang="zh-TW" sz="2100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2"/>
            <a:r>
              <a:rPr lang="zh-TW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市場未被滿足的需求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(Unmet needs</a:t>
            </a:r>
            <a:r>
              <a:rPr lang="en-US" altLang="zh-TW" sz="1800" b="1" kern="1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TW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，生醫類為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Unmet Clinical needs</a:t>
            </a:r>
            <a:r>
              <a:rPr lang="zh-TW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以及通路策略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endParaRPr lang="zh-TW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市場定位及規模預估</a:t>
            </a:r>
          </a:p>
          <a:p>
            <a:pPr marL="849313" lvl="1" indent="-400050">
              <a:buFont typeface="+mj-lt"/>
              <a:buAutoNum type="arabicPeriod"/>
            </a:pPr>
            <a:r>
              <a:rPr lang="zh-TW" altLang="zh-TW" sz="21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早期商業發展策略</a:t>
            </a:r>
            <a:endParaRPr lang="en-US" altLang="zh-TW" sz="2100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2"/>
            <a:r>
              <a:rPr lang="zh-TW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產品市場供應鏈上下游、競爭者分析及優勢等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(</a:t>
            </a:r>
            <a:r>
              <a:rPr lang="zh-TW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含產品發展、市場進入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布局規劃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endParaRPr lang="zh-TW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供應鏈下游先期使用者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(early adopter) </a:t>
            </a:r>
            <a:r>
              <a:rPr lang="zh-TW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或前瞻使用者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(lead user) </a:t>
            </a:r>
            <a:r>
              <a:rPr lang="zh-TW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使用意願及其需求和規格等分析</a:t>
            </a:r>
          </a:p>
          <a:p>
            <a:pPr marL="849313" lvl="1" indent="-400050">
              <a:buFont typeface="+mj-lt"/>
              <a:buAutoNum type="arabicPeriod"/>
            </a:pPr>
            <a:r>
              <a:rPr lang="zh-TW" altLang="zh-TW" sz="21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商業發展里程碑，包括各階段目標與時程</a:t>
            </a:r>
            <a:endParaRPr lang="en-US" altLang="zh-TW" sz="2100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2"/>
            <a:r>
              <a:rPr lang="zh-TW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創新產品或服務之商業發展規劃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及獲利模式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商業模式匯總表</a:t>
            </a:r>
            <a:endParaRPr lang="en-US" altLang="zh-TW" sz="19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生技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醫藥類請填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寫</a:t>
            </a:r>
            <a:r>
              <a:rPr lang="zh-TW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Target Product Profile </a:t>
            </a: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TPP)</a:t>
            </a:r>
            <a:endParaRPr lang="zh-TW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後續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商化發展</a:t>
            </a:r>
            <a:r>
              <a:rPr lang="zh-TW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或出場時程條件等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規劃</a:t>
            </a:r>
            <a:endParaRPr lang="zh-TW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49313" lvl="1" indent="-400050">
              <a:buFont typeface="+mj-lt"/>
              <a:buAutoNum type="arabicPeriod"/>
            </a:pPr>
            <a:r>
              <a:rPr lang="zh-TW" altLang="zh-TW" sz="21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補助期間預計</a:t>
            </a:r>
            <a:r>
              <a:rPr lang="zh-TW" altLang="en-US" sz="21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進行商化工作項</a:t>
            </a:r>
            <a:r>
              <a:rPr lang="zh-TW" altLang="zh-TW" sz="21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和產品里程碑，包括</a:t>
            </a:r>
            <a:endParaRPr lang="en-US" altLang="zh-TW" sz="2100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2"/>
            <a:r>
              <a:rPr lang="zh-TW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技術可行性驗證及風險管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控</a:t>
            </a:r>
            <a:r>
              <a:rPr lang="zh-TW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規劃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萌芽案</a:t>
            </a:r>
            <a:r>
              <a:rPr lang="en-US" altLang="zh-TW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TRL4-6</a:t>
            </a:r>
            <a:r>
              <a:rPr lang="zh-TW" altLang="en-US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zh-TW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α</a:t>
            </a:r>
            <a:r>
              <a:rPr lang="en-US" altLang="zh-TW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-test</a:t>
            </a:r>
            <a:r>
              <a:rPr lang="zh-TW" altLang="en-US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、拔尖案</a:t>
            </a:r>
            <a:r>
              <a:rPr lang="en-US" altLang="zh-TW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TRL6-8</a:t>
            </a:r>
            <a:r>
              <a:rPr lang="zh-TW" altLang="en-US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zh-TW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β</a:t>
            </a:r>
            <a:r>
              <a:rPr lang="en-US" altLang="zh-TW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-test) ✽</a:t>
            </a:r>
            <a:r>
              <a:rPr lang="zh-TW" altLang="en-US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請參考附錄</a:t>
            </a:r>
            <a:endParaRPr lang="en-US" altLang="zh-TW" sz="18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原型機發展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階段規劃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醫材類請說明醫材比對品與預期用途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lvl="2"/>
            <a:r>
              <a:rPr lang="zh-TW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相關法規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驗</a:t>
            </a:r>
            <a:r>
              <a:rPr lang="zh-TW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證等執行規劃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醫材類含取證所需之實驗臨床規劃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altLang="zh-TW" sz="25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(</a:t>
            </a:r>
            <a:r>
              <a:rPr lang="zh-TW" altLang="en-US" sz="25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二</a:t>
            </a:r>
            <a:r>
              <a:rPr lang="en-US" altLang="zh-TW" sz="25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)</a:t>
            </a:r>
            <a:r>
              <a:rPr lang="zh-TW" altLang="en-US" sz="25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核心技術原創性</a:t>
            </a:r>
            <a:endParaRPr lang="en-US" altLang="zh-TW" sz="25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  <a:p>
            <a:pPr marL="849313" lvl="1" indent="-400050">
              <a:buFont typeface="+mj-lt"/>
              <a:buAutoNum type="arabicPeriod"/>
            </a:pPr>
            <a:r>
              <a:rPr lang="zh-TW" altLang="zh-TW" sz="21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原創性核心技術說明</a:t>
            </a:r>
            <a:endParaRPr lang="en-US" altLang="zh-TW" sz="2100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2"/>
            <a:r>
              <a:rPr lang="zh-TW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本計畫運用之創業技術內容，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須</a:t>
            </a:r>
            <a:r>
              <a:rPr lang="zh-TW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政府</a:t>
            </a:r>
            <a:r>
              <a:rPr lang="zh-TW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補助計畫產出之研發成果，依科技基本法規定歸屬於執行機構所有者。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請說明核心技術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內容及相關</a:t>
            </a:r>
            <a:r>
              <a:rPr lang="zh-TW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實驗數據，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並請列出</a:t>
            </a:r>
            <a:r>
              <a:rPr lang="zh-TW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已發表之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關鍵</a:t>
            </a:r>
            <a:r>
              <a:rPr lang="zh-TW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期刊論文、研討會議、榮獲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知名</a:t>
            </a:r>
            <a:r>
              <a:rPr lang="zh-TW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獎座等。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說明將運用於創業之技術內容</a:t>
            </a:r>
            <a:r>
              <a:rPr lang="zh-TW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智財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布局規劃</a:t>
            </a:r>
            <a:r>
              <a:rPr lang="zh-TW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，包括專利、營業秘密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</a:t>
            </a:r>
            <a:r>
              <a:rPr lang="zh-TW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1" indent="0">
              <a:spcBef>
                <a:spcPts val="1200"/>
              </a:spcBef>
              <a:buClr>
                <a:schemeClr val="accent3">
                  <a:lumMod val="50000"/>
                </a:schemeClr>
              </a:buClr>
              <a:buSzPct val="95000"/>
              <a:buNone/>
            </a:pPr>
            <a:r>
              <a:rPr lang="en-US" altLang="zh-TW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5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創業團隊組成</a:t>
            </a:r>
            <a:endParaRPr lang="en-US" altLang="zh-TW" sz="25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06463" lvl="1" indent="-457200">
              <a:buFont typeface="+mj-lt"/>
              <a:buAutoNum type="arabicPeriod"/>
            </a:pPr>
            <a:r>
              <a:rPr lang="zh-TW" altLang="en-US" sz="21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團隊</a:t>
            </a:r>
            <a:r>
              <a:rPr lang="zh-TW" altLang="zh-TW" sz="21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創業準備度與成員組成完整性</a:t>
            </a:r>
            <a:endParaRPr lang="en-US" altLang="zh-TW" sz="2100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2"/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PI</a:t>
            </a:r>
            <a:r>
              <a:rPr lang="zh-TW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創業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決心</a:t>
            </a:r>
            <a:r>
              <a:rPr lang="zh-TW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及校內外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團隊</a:t>
            </a:r>
            <a:r>
              <a:rPr lang="zh-TW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組成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</a:t>
            </a:r>
            <a:r>
              <a:rPr lang="zh-TW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規劃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萌芽案：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團隊組成及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個月聘用專任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BD</a:t>
            </a:r>
            <a:r>
              <a:rPr lang="zh-TW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人選規劃</a:t>
            </a:r>
          </a:p>
          <a:p>
            <a:pPr lvl="2"/>
            <a:r>
              <a:rPr lang="zh-TW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拔尖案：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團隊組成及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個月聘用專任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CEO</a:t>
            </a:r>
            <a:r>
              <a:rPr lang="zh-TW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COO</a:t>
            </a:r>
            <a:r>
              <a:rPr lang="zh-TW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人選規劃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15B43EF-D266-FB7B-D197-C3C3C4906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n-US" altLang="zh-TW" smtClean="0"/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12569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D234B9AF-66A6-4FF4-96D8-A38DEC31C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0"/>
            <a:ext cx="10972800" cy="1143000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u"/>
            </a:pPr>
            <a:r>
              <a:rPr kumimoji="1" lang="zh-TW" altLang="en-US" sz="2500" b="1" dirty="0"/>
              <a:t>商業模式匯總</a:t>
            </a:r>
            <a:r>
              <a:rPr kumimoji="1" lang="zh-TW" altLang="en-US" sz="2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（各團隊</a:t>
            </a:r>
            <a:r>
              <a:rPr kumimoji="1" lang="zh-CN" altLang="en-US" sz="2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必填，新藥團隊選填</a:t>
            </a:r>
            <a:r>
              <a:rPr kumimoji="1" lang="zh-TW" altLang="en-US" sz="2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）</a:t>
            </a:r>
          </a:p>
        </p:txBody>
      </p:sp>
      <p:graphicFrame>
        <p:nvGraphicFramePr>
          <p:cNvPr id="5" name="內容版面配置區 4">
            <a:extLst>
              <a:ext uri="{FF2B5EF4-FFF2-40B4-BE49-F238E27FC236}">
                <a16:creationId xmlns:a16="http://schemas.microsoft.com/office/drawing/2014/main" id="{B0B1832E-5088-48AB-B44B-4200634044A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95325" y="1280846"/>
          <a:ext cx="10801350" cy="519336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1602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66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3580">
                  <a:extLst>
                    <a:ext uri="{9D8B030D-6E8A-4147-A177-3AD203B41FA5}">
                      <a16:colId xmlns:a16="http://schemas.microsoft.com/office/drawing/2014/main" val="542360464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954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Key Partners</a:t>
                      </a:r>
                    </a:p>
                    <a:p>
                      <a:pPr algn="ctr"/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（關鍵合作夥伴）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Key Activities</a:t>
                      </a:r>
                    </a:p>
                    <a:p>
                      <a:pPr algn="ctr"/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（關鍵活動）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Value Proposition</a:t>
                      </a:r>
                    </a:p>
                    <a:p>
                      <a:pPr algn="ctr"/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（價值主張）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Customer Relationships</a:t>
                      </a:r>
                    </a:p>
                    <a:p>
                      <a:pPr algn="ctr"/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（顧客關係）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Customer Segments</a:t>
                      </a:r>
                    </a:p>
                    <a:p>
                      <a:pPr algn="ctr"/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（目標客層）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8000">
                <a:tc rowSpan="3">
                  <a:txBody>
                    <a:bodyPr/>
                    <a:lstStyle/>
                    <a:p>
                      <a:pPr marL="198000" indent="-198000">
                        <a:buAutoNum type="arabicPeriod"/>
                      </a:pPr>
                      <a:endParaRPr lang="zh-TW" altLang="en-US" sz="1400" b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98000" indent="-198000">
                        <a:buAutoNum type="arabicPeriod"/>
                      </a:pPr>
                      <a:endParaRPr lang="zh-TW" altLang="en-US" sz="1400" b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 gridSpan="2">
                  <a:txBody>
                    <a:bodyPr/>
                    <a:lstStyle/>
                    <a:p>
                      <a:pPr marL="0" indent="0" algn="l" defTabSz="914400" rtl="0" eaLnBrk="1" latinLnBrk="0" hangingPunct="1"/>
                      <a:endParaRPr lang="zh-TW" altLang="en-US" sz="1400" b="0" kern="12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zh-TW" altLang="en-US" sz="1400" b="0" kern="12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indent="0"/>
                      <a:endParaRPr lang="en-US" altLang="zh-TW" sz="14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1931">
                <a:tc vMerge="1">
                  <a:txBody>
                    <a:bodyPr/>
                    <a:lstStyle/>
                    <a:p>
                      <a:endParaRPr lang="zh-TW" altLang="en-US" sz="1400" dirty="0">
                        <a:solidFill>
                          <a:schemeClr val="tx1"/>
                        </a:solidFill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5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Key Resources</a:t>
                      </a:r>
                    </a:p>
                    <a:p>
                      <a:pPr algn="ctr"/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（關鍵資源）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pPr algn="ctr"/>
                      <a:endParaRPr lang="zh-TW" altLang="en-US" sz="1400" dirty="0">
                        <a:solidFill>
                          <a:schemeClr val="tx1"/>
                        </a:solidFill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52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Channels</a:t>
                      </a:r>
                    </a:p>
                    <a:p>
                      <a:pPr algn="ctr"/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（通路）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 sz="1400" dirty="0">
                        <a:solidFill>
                          <a:schemeClr val="tx1"/>
                        </a:solidFill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099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b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  <a:p>
                      <a:pPr algn="ctr"/>
                      <a:endParaRPr lang="zh-TW" altLang="en-US" sz="1400" b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/>
                      <a:endParaRPr lang="zh-TW" altLang="en-US" sz="1400" b="0" kern="12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8294158"/>
                  </a:ext>
                </a:extLst>
              </a:tr>
              <a:tr h="464959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Cost Structure </a:t>
                      </a:r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（成本結構）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 sz="1200" dirty="0">
                        <a:solidFill>
                          <a:schemeClr val="tx1"/>
                        </a:solidFill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400" b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Revenue Streams </a:t>
                      </a:r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（收益流）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1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sz="1200" dirty="0">
                        <a:solidFill>
                          <a:schemeClr val="tx1"/>
                        </a:solidFill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27935">
                <a:tc gridSpan="3">
                  <a:txBody>
                    <a:bodyPr/>
                    <a:lstStyle/>
                    <a:p>
                      <a:pPr algn="l"/>
                      <a:endParaRPr lang="zh-TW" altLang="en-US" sz="1400" b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1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b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b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b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b="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D91A48D5-ED6D-4653-B6FB-7874451BAFCA}"/>
              </a:ext>
            </a:extLst>
          </p:cNvPr>
          <p:cNvSpPr txBox="1">
            <a:spLocks/>
          </p:cNvSpPr>
          <p:nvPr/>
        </p:nvSpPr>
        <p:spPr>
          <a:xfrm>
            <a:off x="695325" y="6484413"/>
            <a:ext cx="10670979" cy="42749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.蘋方-繁 標準體"/>
              <a:buChar char="註"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商業模式匯總說明（含建議撰寫順序）可參考附件</a:t>
            </a:r>
            <a:r>
              <a:rPr lang="zh-TW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endParaRPr lang="en-US" altLang="zh-TW" sz="16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85EC26EB-8D09-4CE9-B738-D7280D8C7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en-US" altLang="zh-TW" smtClean="0"/>
              <a:t>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0372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9"/>
          <p:cNvSpPr txBox="1">
            <a:spLocks noGrp="1"/>
          </p:cNvSpPr>
          <p:nvPr>
            <p:ph type="sldNum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4</a:t>
            </a:fld>
            <a:endParaRPr/>
          </a:p>
        </p:txBody>
      </p:sp>
      <p:graphicFrame>
        <p:nvGraphicFramePr>
          <p:cNvPr id="175" name="Google Shape;175;p9"/>
          <p:cNvGraphicFramePr/>
          <p:nvPr>
            <p:extLst>
              <p:ext uri="{D42A27DB-BD31-4B8C-83A1-F6EECF244321}">
                <p14:modId xmlns:p14="http://schemas.microsoft.com/office/powerpoint/2010/main" val="726233860"/>
              </p:ext>
            </p:extLst>
          </p:nvPr>
        </p:nvGraphicFramePr>
        <p:xfrm>
          <a:off x="609600" y="918866"/>
          <a:ext cx="10539825" cy="5121135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  <a:tableStyleId>{01BFFF2A-02C1-43E9-8F67-F00DBA2AC91D}</a:tableStyleId>
              </a:tblPr>
              <a:tblGrid>
                <a:gridCol w="1236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3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5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95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11117">
                <a:tc>
                  <a:txBody>
                    <a:bodyPr/>
                    <a:lstStyle/>
                    <a:p>
                      <a:pPr marL="67945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b="1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項目</a:t>
                      </a:r>
                      <a:endParaRPr sz="1600" b="1" u="none" strike="noStrike" cap="none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E6E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b="1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細項</a:t>
                      </a:r>
                      <a:endParaRPr sz="1600" b="1" u="none" strike="noStrike" cap="none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E6E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b="1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產品目前狀況</a:t>
                      </a:r>
                      <a:endParaRPr sz="1600" b="1" u="none" strike="noStrike" cap="none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E6E"/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b="1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可接受範圍</a:t>
                      </a:r>
                      <a:endParaRPr sz="1600" b="1" u="none" strike="noStrike" cap="none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  <a:p>
                      <a:pPr marL="66675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b="1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（競爭者）</a:t>
                      </a:r>
                      <a:endParaRPr sz="1600" b="1" u="none" strike="noStrike" cap="none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E6E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b="1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最佳範圍</a:t>
                      </a:r>
                      <a:endParaRPr sz="1600" b="1" u="none" strike="noStrike" cap="none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  <a:p>
                      <a:pPr marL="67945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b="1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（目標）</a:t>
                      </a:r>
                      <a:endParaRPr sz="1600" b="1" u="none" strike="noStrike" cap="none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E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175">
                <a:tc rowSpan="3">
                  <a:txBody>
                    <a:bodyPr/>
                    <a:lstStyle/>
                    <a:p>
                      <a:pPr marL="67945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產品描述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類別（小分子、胜肽、單株抗體、細胞療法等）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175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藥物作用標的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175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藥物作用機制 （mechanism of action, MOA）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7175">
                <a:tc rowSpan="3">
                  <a:txBody>
                    <a:bodyPr/>
                    <a:lstStyle/>
                    <a:p>
                      <a:pPr marL="67945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用途與用法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適應症（如果多於一個，標明優先開發者）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7175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目標病患族群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7175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現有療法（包括：手術、生活型態、或替代療法）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7175">
                <a:tc rowSpan="2">
                  <a:txBody>
                    <a:bodyPr/>
                    <a:lstStyle/>
                    <a:p>
                      <a:pPr marL="67945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候選藥物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標的專一性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7175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有效性（體外、細胞、體內實驗）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7175">
                <a:tc rowSpan="2">
                  <a:txBody>
                    <a:bodyPr/>
                    <a:lstStyle/>
                    <a:p>
                      <a:pPr marL="67945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臨床前試驗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疾病動物模式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7175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安全性/毒性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7175">
                <a:tc rowSpan="4">
                  <a:txBody>
                    <a:bodyPr/>
                    <a:lstStyle/>
                    <a:p>
                      <a:pPr marL="67945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臨床藥理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吸收、分佈、代謝、排泄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7175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血中半衰期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7175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藥效（標的被活化或抑制程度）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6743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蛋白質結合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8" name="Google Shape;184;p10"/>
          <p:cNvSpPr txBox="1">
            <a:spLocks noGrp="1"/>
          </p:cNvSpPr>
          <p:nvPr>
            <p:ph type="title"/>
          </p:nvPr>
        </p:nvSpPr>
        <p:spPr>
          <a:xfrm>
            <a:off x="609600" y="301925"/>
            <a:ext cx="10972800" cy="62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ctr" anchorCtr="0">
            <a:norm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</a:pPr>
            <a:r>
              <a:rPr 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Target Product Profile 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/2 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</a:t>
            </a:r>
            <a:r>
              <a:rPr 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藥類填寫</a:t>
            </a:r>
            <a:endParaRPr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0"/>
          <p:cNvSpPr txBox="1"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70"/>
              <a:buNone/>
            </a:pP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SzPts val="2470"/>
              <a:buNone/>
            </a:pPr>
            <a:endParaRPr/>
          </a:p>
        </p:txBody>
      </p:sp>
      <p:sp>
        <p:nvSpPr>
          <p:cNvPr id="182" name="Google Shape;182;p10"/>
          <p:cNvSpPr txBox="1">
            <a:spLocks noGrp="1"/>
          </p:cNvSpPr>
          <p:nvPr>
            <p:ph type="sldNum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5</a:t>
            </a:fld>
            <a:endParaRPr/>
          </a:p>
        </p:txBody>
      </p:sp>
      <p:graphicFrame>
        <p:nvGraphicFramePr>
          <p:cNvPr id="183" name="Google Shape;183;p10"/>
          <p:cNvGraphicFramePr/>
          <p:nvPr>
            <p:extLst>
              <p:ext uri="{D42A27DB-BD31-4B8C-83A1-F6EECF244321}">
                <p14:modId xmlns:p14="http://schemas.microsoft.com/office/powerpoint/2010/main" val="1589360511"/>
              </p:ext>
            </p:extLst>
          </p:nvPr>
        </p:nvGraphicFramePr>
        <p:xfrm>
          <a:off x="609599" y="927485"/>
          <a:ext cx="10529450" cy="5219644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  <a:tableStyleId>{01BFFF2A-02C1-43E9-8F67-F00DBA2AC91D}</a:tableStyleId>
              </a:tblPr>
              <a:tblGrid>
                <a:gridCol w="1235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4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1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4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941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7628">
                <a:tc>
                  <a:txBody>
                    <a:bodyPr/>
                    <a:lstStyle/>
                    <a:p>
                      <a:pPr marL="67945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b="1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項目</a:t>
                      </a:r>
                      <a:endParaRPr sz="1600" b="1" u="none" strike="noStrike" cap="none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E6E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b="1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細項</a:t>
                      </a:r>
                      <a:endParaRPr sz="1600" b="1" u="none" strike="noStrike" cap="none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E6E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b="1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產品目前狀況</a:t>
                      </a:r>
                      <a:endParaRPr sz="1600" b="1" u="none" strike="noStrike" cap="none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E6E"/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b="1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可接受範圍</a:t>
                      </a:r>
                      <a:endParaRPr sz="1600" b="1" u="none" strike="noStrike" cap="none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  <a:p>
                      <a:pPr marL="66675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b="1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（競爭者）</a:t>
                      </a:r>
                      <a:endParaRPr sz="1600" b="1" u="none" strike="noStrike" cap="none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E6E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b="1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最佳範圍</a:t>
                      </a:r>
                      <a:endParaRPr sz="1600" b="1" u="none" strike="noStrike" cap="none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  <a:p>
                      <a:pPr marL="67945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b="1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（目標）</a:t>
                      </a:r>
                      <a:endParaRPr sz="1600" b="1" u="none" strike="noStrike" cap="none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E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863">
                <a:tc rowSpan="4">
                  <a:txBody>
                    <a:bodyPr/>
                    <a:lstStyle/>
                    <a:p>
                      <a:pPr marL="67945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劑量與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  <a:p>
                      <a:pPr marL="67945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投藥方式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劑量、給藥頻率等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4863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投藥方式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4863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劑型（excipients）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4863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保存期限、儲存環境等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4863">
                <a:tc rowSpan="2">
                  <a:txBody>
                    <a:bodyPr/>
                    <a:lstStyle/>
                    <a:p>
                      <a:pPr marL="67945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人體安全性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  <a:p>
                      <a:pPr marL="67945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與毒性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了解專一性與非專一性安全性考量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301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療效與毒性安全劑量範圍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4863">
                <a:tc rowSpan="3">
                  <a:txBody>
                    <a:bodyPr/>
                    <a:lstStyle/>
                    <a:p>
                      <a:pPr marL="67945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法規考量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臨床發展途徑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4863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同適應症藥品的臨床試驗前例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4863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是否可採用孤兒藥、快速通道等快速通關路徑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4863">
                <a:tc rowSpan="3">
                  <a:txBody>
                    <a:bodyPr/>
                    <a:lstStyle/>
                    <a:p>
                      <a:pPr marL="67945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智慧財產權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可實施性評估（freedom to operate）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4863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新專利佈局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4863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預期出場方式（技轉或成立新創公司）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4863">
                <a:tc rowSpan="4">
                  <a:txBody>
                    <a:bodyPr/>
                    <a:lstStyle/>
                    <a:p>
                      <a:pPr marL="67945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財務考量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物料成本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4863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預計售價與現有療法比價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4863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研發成本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4863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預期投資收益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184" name="Google Shape;184;p10"/>
          <p:cNvSpPr txBox="1">
            <a:spLocks noGrp="1"/>
          </p:cNvSpPr>
          <p:nvPr>
            <p:ph type="title"/>
          </p:nvPr>
        </p:nvSpPr>
        <p:spPr>
          <a:xfrm>
            <a:off x="609600" y="301925"/>
            <a:ext cx="10972800" cy="62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Microsoft JhengHei"/>
              <a:buNone/>
            </a:pPr>
            <a:r>
              <a:rPr 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Target Product Profile 2/2 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</a:t>
            </a:r>
            <a:r>
              <a:rPr 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藥類填寫</a:t>
            </a:r>
            <a:endParaRPr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1"/>
          <p:cNvSpPr txBox="1"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70"/>
              <a:buNone/>
            </a:pP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SzPts val="2470"/>
              <a:buNone/>
            </a:pPr>
            <a:endParaRPr/>
          </a:p>
        </p:txBody>
      </p:sp>
      <p:sp>
        <p:nvSpPr>
          <p:cNvPr id="191" name="Google Shape;191;p11"/>
          <p:cNvSpPr txBox="1">
            <a:spLocks noGrp="1"/>
          </p:cNvSpPr>
          <p:nvPr>
            <p:ph type="sldNum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6</a:t>
            </a:fld>
            <a:endParaRPr/>
          </a:p>
        </p:txBody>
      </p:sp>
      <p:graphicFrame>
        <p:nvGraphicFramePr>
          <p:cNvPr id="192" name="Google Shape;192;p11"/>
          <p:cNvGraphicFramePr/>
          <p:nvPr>
            <p:extLst>
              <p:ext uri="{D42A27DB-BD31-4B8C-83A1-F6EECF244321}">
                <p14:modId xmlns:p14="http://schemas.microsoft.com/office/powerpoint/2010/main" val="1730968920"/>
              </p:ext>
            </p:extLst>
          </p:nvPr>
        </p:nvGraphicFramePr>
        <p:xfrm>
          <a:off x="609600" y="919642"/>
          <a:ext cx="10519075" cy="5081814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  <a:tableStyleId>{01BFFF2A-02C1-43E9-8F67-F00DBA2AC91D}</a:tableStyleId>
              </a:tblPr>
              <a:tblGrid>
                <a:gridCol w="1234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0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9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2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92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8204">
                <a:tc>
                  <a:txBody>
                    <a:bodyPr/>
                    <a:lstStyle/>
                    <a:p>
                      <a:pPr marL="67945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b="1" u="none" strike="noStrike" cap="none" dirty="0">
                          <a:solidFill>
                            <a:schemeClr val="lt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項目</a:t>
                      </a:r>
                      <a:endParaRPr sz="1600" b="1" u="none" strike="noStrike" cap="none" dirty="0">
                        <a:solidFill>
                          <a:schemeClr val="lt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E6E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b="1" u="none" strike="noStrike" cap="none" dirty="0">
                          <a:solidFill>
                            <a:schemeClr val="lt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細項</a:t>
                      </a:r>
                      <a:endParaRPr sz="1600" b="1" u="none" strike="noStrike" cap="none" dirty="0">
                        <a:solidFill>
                          <a:schemeClr val="lt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E6E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b="1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產品目前狀況</a:t>
                      </a:r>
                      <a:endParaRPr sz="1600" b="1" u="none" strike="noStrike" cap="none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E6E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zh-TW" altLang="en-US" sz="1600" b="1" i="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Arial"/>
                        </a:rPr>
                        <a:t>最終產品規格</a:t>
                      </a:r>
                      <a:endParaRPr lang="en-US" altLang="zh-TW" sz="1600" b="1" i="0" u="none" strike="noStrike" cap="none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sym typeface="Arial"/>
                      </a:endParaRPr>
                    </a:p>
                    <a:p>
                      <a:pPr marL="67945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altLang="zh-TW" sz="1600" b="1" i="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Arial"/>
                        </a:rPr>
                        <a:t>(</a:t>
                      </a:r>
                      <a:r>
                        <a:rPr lang="zh-TW" altLang="en-US" sz="1600" b="1" i="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Arial"/>
                        </a:rPr>
                        <a:t>目標</a:t>
                      </a:r>
                      <a:r>
                        <a:rPr lang="en-US" altLang="zh-TW" sz="1600" b="1" i="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Arial"/>
                        </a:rPr>
                        <a:t>)</a:t>
                      </a:r>
                      <a:endParaRPr lang="zh-TW" altLang="en-US" sz="1600" b="1" i="0" u="none" strike="noStrike" cap="none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sym typeface="Arial"/>
                      </a:endParaRPr>
                    </a:p>
                  </a:txBody>
                  <a:tcPr marL="47625" marR="4762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E6E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zh-TW" altLang="en-US" sz="1600" b="1" i="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競爭者</a:t>
                      </a:r>
                      <a:r>
                        <a:rPr lang="en-US" altLang="zh-TW" sz="1600" b="1" i="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(</a:t>
                      </a:r>
                      <a:r>
                        <a:rPr lang="zh-TW" altLang="en-US" sz="1600" b="1" i="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類似品</a:t>
                      </a:r>
                      <a:r>
                        <a:rPr lang="en-US" altLang="zh-TW" sz="1600" b="1" i="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)</a:t>
                      </a:r>
                      <a:endParaRPr sz="1600" b="1" i="0" u="none" strike="noStrike" cap="none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E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060">
                <a:tc row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產品描述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器材的概述，包括預期用途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2104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器材的操作原理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u="none" strike="noStrike" cap="none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u="none" strike="noStrike" cap="none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u="none" strike="noStrike" cap="none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2104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器材的分類與適用的分級規定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u="none" strike="noStrike" cap="none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u="none" strike="noStrike" cap="none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u="none" strike="noStrike" cap="none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2104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新穎性能的說明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u="none" strike="noStrike" cap="none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u="none" strike="noStrike" cap="none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u="none" strike="noStrike" cap="none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2805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擬與該器材結合使用之附件、其他醫療器材與其他非醫療器材產品的描述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u="none" strike="noStrike" cap="none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u="none" strike="noStrike" cap="none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u="none" strike="noStrike" cap="none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07013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器材關鍵功能要素的概述，如其零件/組件（包括軟體，若適用）、配方、構成、功能。若適用，應包括：器材的圖示（如架構圖、照片、工程圖），應清楚指示關鍵零件/組件，包括工程圖與架構圖的充分解說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5129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器材關鍵功能要素所含材料的概述，以及與人體直接或間接接觸之材料的概述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5060">
                <a:tc row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適應症及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使用方法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適應症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0817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器材適用的病患群與病況，及其他考量，如選取病患的標準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u="none" strike="noStrike" cap="none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u="none" strike="noStrike" cap="none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u="none" strike="noStrike" cap="none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5060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使用於人體之位置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5060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使用該醫療器材場所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93" name="Google Shape;193;p11"/>
          <p:cNvSpPr txBox="1">
            <a:spLocks noGrp="1"/>
          </p:cNvSpPr>
          <p:nvPr>
            <p:ph type="title"/>
          </p:nvPr>
        </p:nvSpPr>
        <p:spPr>
          <a:xfrm>
            <a:off x="609600" y="327803"/>
            <a:ext cx="10972800" cy="534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Microsoft JhengHei"/>
              <a:buNone/>
            </a:pPr>
            <a:r>
              <a:rPr 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Target Product Profile 1/2 醫材類填寫</a:t>
            </a:r>
            <a:endParaRPr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2"/>
          <p:cNvSpPr txBox="1"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70"/>
              <a:buNone/>
            </a:pP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SzPts val="2470"/>
              <a:buNone/>
            </a:pPr>
            <a:endParaRPr/>
          </a:p>
        </p:txBody>
      </p:sp>
      <p:sp>
        <p:nvSpPr>
          <p:cNvPr id="199" name="Google Shape;199;p12"/>
          <p:cNvSpPr txBox="1">
            <a:spLocks noGrp="1"/>
          </p:cNvSpPr>
          <p:nvPr>
            <p:ph type="sldNum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7</a:t>
            </a:fld>
            <a:endParaRPr/>
          </a:p>
        </p:txBody>
      </p:sp>
      <p:graphicFrame>
        <p:nvGraphicFramePr>
          <p:cNvPr id="200" name="Google Shape;200;p12"/>
          <p:cNvGraphicFramePr/>
          <p:nvPr>
            <p:extLst>
              <p:ext uri="{D42A27DB-BD31-4B8C-83A1-F6EECF244321}">
                <p14:modId xmlns:p14="http://schemas.microsoft.com/office/powerpoint/2010/main" val="3483681718"/>
              </p:ext>
            </p:extLst>
          </p:nvPr>
        </p:nvGraphicFramePr>
        <p:xfrm>
          <a:off x="609599" y="918867"/>
          <a:ext cx="10529475" cy="5014490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  <a:tableStyleId>{01BFFF2A-02C1-43E9-8F67-F00DBA2AC91D}</a:tableStyleId>
              </a:tblPr>
              <a:tblGrid>
                <a:gridCol w="1236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4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1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3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938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marL="67945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b="1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項目</a:t>
                      </a:r>
                      <a:endParaRPr sz="1600" b="1" u="none" strike="noStrike" cap="none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E6E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b="1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細項</a:t>
                      </a:r>
                      <a:endParaRPr sz="1600" b="1" u="none" strike="noStrike" cap="none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E6E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b="1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產品目前狀況</a:t>
                      </a:r>
                      <a:endParaRPr sz="1600" b="1" u="none" strike="noStrike" cap="none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E6E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zh-TW" altLang="en-US" sz="1600" b="1" i="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Arial"/>
                        </a:rPr>
                        <a:t>最終產品規格</a:t>
                      </a:r>
                      <a:endParaRPr lang="en-US" altLang="zh-TW" sz="1600" b="1" i="0" u="none" strike="noStrike" cap="none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sym typeface="Arial"/>
                      </a:endParaRPr>
                    </a:p>
                    <a:p>
                      <a:pPr marL="67945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altLang="zh-TW" sz="1600" b="1" i="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Arial"/>
                        </a:rPr>
                        <a:t>(</a:t>
                      </a:r>
                      <a:r>
                        <a:rPr lang="zh-TW" altLang="en-US" sz="1600" b="1" i="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Arial"/>
                        </a:rPr>
                        <a:t>目標</a:t>
                      </a:r>
                      <a:r>
                        <a:rPr lang="en-US" altLang="zh-TW" sz="1600" b="1" i="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Arial"/>
                        </a:rPr>
                        <a:t>)</a:t>
                      </a:r>
                      <a:endParaRPr lang="zh-TW" altLang="en-US" sz="1600" b="1" i="0" u="none" strike="noStrike" cap="none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sym typeface="Arial"/>
                      </a:endParaRPr>
                    </a:p>
                  </a:txBody>
                  <a:tcPr marL="47625" marR="4762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E6E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zh-TW" altLang="en-US" sz="1600" b="1" i="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競爭者</a:t>
                      </a:r>
                      <a:r>
                        <a:rPr lang="en-US" altLang="zh-TW" sz="1600" b="1" i="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(</a:t>
                      </a:r>
                      <a:r>
                        <a:rPr lang="zh-TW" altLang="en-US" sz="1600" b="1" i="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類似品</a:t>
                      </a:r>
                      <a:r>
                        <a:rPr lang="en-US" altLang="zh-TW" sz="1600" b="1" i="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)</a:t>
                      </a:r>
                      <a:endParaRPr sz="1600" b="1" i="0" u="none" strike="noStrike" cap="none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E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100">
                <a:tc rowSpan="4">
                  <a:txBody>
                    <a:bodyPr/>
                    <a:lstStyle/>
                    <a:p>
                      <a:pPr marL="67945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法規考量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母法-藥事法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100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醫療器材管理辦法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4025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藥物優良製造準則第三編-醫療器材優良製造規範 （GMP）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4100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醫療器材查驗登記審查準則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4100">
                <a:tc rowSpan="3">
                  <a:txBody>
                    <a:bodyPr/>
                    <a:lstStyle/>
                    <a:p>
                      <a:pPr marL="67945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智慧財產權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自由運用程度（Freedom to Operate, FTO）分析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4100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可專利性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4100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預期授權成果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4100">
                <a:tc rowSpan="3">
                  <a:txBody>
                    <a:bodyPr/>
                    <a:lstStyle/>
                    <a:p>
                      <a:pPr marL="67945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相對競爭技術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相同治療目標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4100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相同治療原理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4100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相同適應症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 </a:t>
                      </a:r>
                      <a:endParaRPr sz="1400" b="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7" name="Google Shape;193;p11"/>
          <p:cNvSpPr txBox="1">
            <a:spLocks noGrp="1"/>
          </p:cNvSpPr>
          <p:nvPr>
            <p:ph type="title"/>
          </p:nvPr>
        </p:nvSpPr>
        <p:spPr>
          <a:xfrm>
            <a:off x="609600" y="327803"/>
            <a:ext cx="10972800" cy="534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Microsoft JhengHei"/>
              <a:buNone/>
            </a:pPr>
            <a:r>
              <a:rPr 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Target Product Profile 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/2 醫材類填寫</a:t>
            </a:r>
            <a:endParaRPr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7" name="Google Shape;247;p16"/>
          <p:cNvGraphicFramePr/>
          <p:nvPr>
            <p:extLst>
              <p:ext uri="{D42A27DB-BD31-4B8C-83A1-F6EECF244321}">
                <p14:modId xmlns:p14="http://schemas.microsoft.com/office/powerpoint/2010/main" val="1717415888"/>
              </p:ext>
            </p:extLst>
          </p:nvPr>
        </p:nvGraphicFramePr>
        <p:xfrm>
          <a:off x="0" y="847162"/>
          <a:ext cx="12191998" cy="6004650"/>
        </p:xfrm>
        <a:graphic>
          <a:graphicData uri="http://schemas.openxmlformats.org/drawingml/2006/table">
            <a:tbl>
              <a:tblPr firstRow="1" bandRow="1">
                <a:noFill/>
                <a:tableStyleId>{4FB52036-667A-4148-BC02-89E172760F0C}</a:tableStyleId>
              </a:tblPr>
              <a:tblGrid>
                <a:gridCol w="1844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55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971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94331">
                  <a:extLst>
                    <a:ext uri="{9D8B030D-6E8A-4147-A177-3AD203B41FA5}">
                      <a16:colId xmlns:a16="http://schemas.microsoft.com/office/drawing/2014/main" val="597778102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時   間</a:t>
                      </a:r>
                      <a:endParaRPr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b="1" dirty="0">
                          <a:solidFill>
                            <a:schemeClr val="lt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查核點</a:t>
                      </a:r>
                      <a:endParaRPr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b="1" dirty="0">
                          <a:solidFill>
                            <a:schemeClr val="lt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項目</a:t>
                      </a:r>
                      <a:endParaRPr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i="0" u="none" strike="noStrike" cap="none" dirty="0">
                          <a:solidFill>
                            <a:schemeClr val="lt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Arial"/>
                        </a:rPr>
                        <a:t>重大查核項目預估經費支用</a:t>
                      </a:r>
                      <a:endParaRPr lang="zh-TW" altLang="en-US" sz="2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 rowSpan="4">
                  <a:txBody>
                    <a:bodyPr/>
                    <a:lstStyle/>
                    <a:p>
                      <a:pPr marL="0" marR="2413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b="1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第一季</a:t>
                      </a:r>
                      <a:endParaRPr lang="zh-TW" altLang="en-US" sz="2000" b="1" dirty="0">
                        <a:solidFill>
                          <a:schemeClr val="dk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  <a:p>
                      <a:pPr marL="0" marR="2413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TW" sz="1600" b="1" i="0" u="none" strike="noStrike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Arial"/>
                        </a:rPr>
                        <a:t>(</a:t>
                      </a:r>
                      <a:r>
                        <a:rPr lang="zh-TW" altLang="en-US" sz="1600" b="1" i="0" u="none" strike="noStrike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Arial"/>
                        </a:rPr>
                        <a:t>預計</a:t>
                      </a:r>
                      <a:r>
                        <a:rPr lang="en-US" altLang="zh-TW" sz="1600" b="1" i="0" u="none" strike="noStrike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Arial"/>
                        </a:rPr>
                        <a:t>112</a:t>
                      </a:r>
                      <a:r>
                        <a:rPr lang="zh-TW" altLang="en-US" sz="1600" b="1" i="0" u="none" strike="noStrike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Arial"/>
                        </a:rPr>
                        <a:t>年</a:t>
                      </a:r>
                      <a:r>
                        <a:rPr lang="en-US" altLang="zh-TW" sz="1600" b="1" i="0" u="none" strike="noStrike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Arial"/>
                        </a:rPr>
                        <a:t>9</a:t>
                      </a:r>
                      <a:r>
                        <a:rPr lang="zh-TW" altLang="en-US" sz="1600" b="1" i="0" u="none" strike="noStrike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Arial"/>
                        </a:rPr>
                        <a:t>月</a:t>
                      </a:r>
                      <a:r>
                        <a:rPr lang="en-US" altLang="zh-TW" sz="1600" b="1" i="0" u="none" strike="noStrike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Arial"/>
                        </a:rPr>
                        <a:t>)</a:t>
                      </a:r>
                      <a:endParaRPr lang="zh-TW" altLang="en-US" sz="1600" b="1" i="0" u="none" strike="noStrike" cap="none" dirty="0">
                        <a:solidFill>
                          <a:schemeClr val="dk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b="1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技術查核點</a:t>
                      </a:r>
                      <a:endParaRPr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solidFill>
                          <a:schemeClr val="dk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16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預計工作項目：</a:t>
                      </a:r>
                      <a:endParaRPr lang="en-US" altLang="zh-TW" sz="2800" b="1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UcPeriod"/>
                        <a:tabLst/>
                        <a:defRPr/>
                      </a:pPr>
                      <a:r>
                        <a:rPr lang="zh-TW" altLang="en-US" sz="24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重大技術推展</a:t>
                      </a:r>
                      <a:endParaRPr lang="en-US" altLang="zh-TW" sz="2400" b="1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UcPeriod"/>
                        <a:tabLst/>
                        <a:defRPr/>
                      </a:pPr>
                      <a:r>
                        <a:rPr lang="zh-TW" altLang="en-US" sz="24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測試或驗證</a:t>
                      </a:r>
                      <a:endParaRPr lang="en-US" altLang="zh-TW" sz="2400" b="1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UcPeriod"/>
                        <a:tabLst/>
                        <a:defRPr/>
                      </a:pPr>
                      <a:r>
                        <a:rPr lang="zh-TW" altLang="en-US" sz="24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智財管理應用及評估</a:t>
                      </a:r>
                      <a:endParaRPr lang="en-US" altLang="zh-TW" sz="2400" b="1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UcPeriod"/>
                        <a:tabLst/>
                        <a:defRPr/>
                      </a:pPr>
                      <a:r>
                        <a:rPr lang="zh-TW" altLang="en-US" sz="24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法規驗證或諮詢</a:t>
                      </a:r>
                      <a:endParaRPr lang="en-US" altLang="zh-TW" sz="2400" b="1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000" b="1" dirty="0">
                        <a:solidFill>
                          <a:schemeClr val="dk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sym typeface="Microsoft JhengHe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solidFill>
                          <a:schemeClr val="dk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0328119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b="1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商業查核點</a:t>
                      </a:r>
                      <a:endParaRPr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1DF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solidFill>
                          <a:schemeClr val="dk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1DFCE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solidFill>
                          <a:schemeClr val="dk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1D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solidFill>
                          <a:schemeClr val="dk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1DFC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9311910"/>
                  </a:ext>
                </a:extLst>
              </a:tr>
              <a:tr h="288000">
                <a:tc rowSpan="4">
                  <a:txBody>
                    <a:bodyPr/>
                    <a:lstStyle/>
                    <a:p>
                      <a:pPr marL="0" marR="2413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b="1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第二季</a:t>
                      </a:r>
                      <a:endParaRPr lang="zh-TW" altLang="en-US" sz="2000" b="1" dirty="0">
                        <a:solidFill>
                          <a:schemeClr val="dk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  <a:p>
                      <a:pPr marL="0" marR="2413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TW" sz="1600" b="1" i="0" u="none" strike="noStrike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Arial"/>
                        </a:rPr>
                        <a:t>(</a:t>
                      </a:r>
                      <a:r>
                        <a:rPr lang="zh-TW" altLang="en-US" sz="1600" b="1" i="0" u="none" strike="noStrike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Arial"/>
                        </a:rPr>
                        <a:t>預計</a:t>
                      </a:r>
                      <a:r>
                        <a:rPr lang="en-US" altLang="zh-TW" sz="1600" b="1" i="0" u="none" strike="noStrike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Arial"/>
                        </a:rPr>
                        <a:t>112</a:t>
                      </a:r>
                      <a:r>
                        <a:rPr lang="zh-TW" altLang="en-US" sz="1600" b="1" i="0" u="none" strike="noStrike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Arial"/>
                        </a:rPr>
                        <a:t>年</a:t>
                      </a:r>
                      <a:r>
                        <a:rPr lang="en-US" altLang="zh-TW" sz="1600" b="1" i="0" u="none" strike="noStrike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Arial"/>
                        </a:rPr>
                        <a:t>12</a:t>
                      </a:r>
                      <a:r>
                        <a:rPr lang="zh-TW" altLang="en-US" sz="1600" b="1" i="0" u="none" strike="noStrike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Arial"/>
                        </a:rPr>
                        <a:t>月</a:t>
                      </a:r>
                      <a:r>
                        <a:rPr lang="en-US" altLang="zh-TW" sz="1600" b="1" i="0" u="none" strike="noStrike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Arial"/>
                        </a:rPr>
                        <a:t>)</a:t>
                      </a:r>
                      <a:endParaRPr lang="zh-TW" altLang="en-US" sz="1600" b="1" dirty="0">
                        <a:solidFill>
                          <a:schemeClr val="dk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b="1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技術查核點</a:t>
                      </a:r>
                      <a:endParaRPr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1DF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solidFill>
                          <a:schemeClr val="dk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1DFCE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solidFill>
                          <a:schemeClr val="dk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1D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solidFill>
                          <a:schemeClr val="dk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1DFC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2436154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b="1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商業查核點</a:t>
                      </a:r>
                      <a:endParaRPr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1DF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solidFill>
                          <a:schemeClr val="dk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1DFCE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solidFill>
                          <a:schemeClr val="dk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1D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>
                        <a:solidFill>
                          <a:schemeClr val="dk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1DFC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6297168"/>
                  </a:ext>
                </a:extLst>
              </a:tr>
              <a:tr h="288000">
                <a:tc rowSpan="4">
                  <a:txBody>
                    <a:bodyPr/>
                    <a:lstStyle/>
                    <a:p>
                      <a:pPr marL="0" marR="2413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b="1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第三季</a:t>
                      </a:r>
                      <a:endParaRPr lang="zh-TW" altLang="en-US" sz="2000" b="1" dirty="0">
                        <a:solidFill>
                          <a:schemeClr val="dk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  <a:p>
                      <a:pPr marL="0" marR="2413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TW" sz="1600" b="1" i="0" u="none" strike="noStrike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Arial"/>
                        </a:rPr>
                        <a:t>(</a:t>
                      </a:r>
                      <a:r>
                        <a:rPr lang="zh-TW" altLang="en-US" sz="1600" b="1" i="0" u="none" strike="noStrike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Arial"/>
                        </a:rPr>
                        <a:t>預計</a:t>
                      </a:r>
                      <a:r>
                        <a:rPr lang="en-US" altLang="zh-TW" sz="1600" b="1" i="0" u="none" strike="noStrike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Arial"/>
                        </a:rPr>
                        <a:t>113</a:t>
                      </a:r>
                      <a:r>
                        <a:rPr lang="zh-TW" altLang="en-US" sz="1600" b="1" i="0" u="none" strike="noStrike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Arial"/>
                        </a:rPr>
                        <a:t>年</a:t>
                      </a:r>
                      <a:r>
                        <a:rPr lang="en-US" altLang="zh-TW" sz="1600" b="1" i="0" u="none" strike="noStrike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Arial"/>
                        </a:rPr>
                        <a:t>3</a:t>
                      </a:r>
                      <a:r>
                        <a:rPr lang="zh-TW" altLang="en-US" sz="1600" b="1" i="0" u="none" strike="noStrike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Arial"/>
                        </a:rPr>
                        <a:t>月</a:t>
                      </a:r>
                      <a:r>
                        <a:rPr lang="en-US" altLang="zh-TW" sz="1600" b="1" i="0" u="none" strike="noStrike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Arial"/>
                        </a:rPr>
                        <a:t>)</a:t>
                      </a:r>
                      <a:endParaRPr lang="zh-TW" altLang="en-US" sz="1600" b="1" dirty="0">
                        <a:solidFill>
                          <a:schemeClr val="dk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F0E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b="1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技術查核點</a:t>
                      </a:r>
                      <a:endParaRPr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413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endParaRPr sz="2000" b="1" dirty="0">
                        <a:solidFill>
                          <a:schemeClr val="dk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F0E8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工程類：</a:t>
                      </a:r>
                      <a:endParaRPr lang="en-US" altLang="zh-TW" sz="2400" b="1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alpha site </a:t>
                      </a:r>
                      <a:r>
                        <a:rPr lang="zh-TW" altLang="en-US" sz="20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機台最佳化費用</a:t>
                      </a:r>
                      <a:r>
                        <a:rPr lang="en-US" altLang="zh-TW" sz="20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-XXX</a:t>
                      </a:r>
                      <a:r>
                        <a:rPr lang="zh-TW" altLang="en-US" sz="20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元、</a:t>
                      </a:r>
                      <a:endParaRPr lang="en-US" altLang="zh-TW" sz="2000" b="1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服務場域硬體建設費用</a:t>
                      </a:r>
                      <a:r>
                        <a:rPr lang="en-US" altLang="zh-TW" sz="20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-XXX</a:t>
                      </a:r>
                      <a:r>
                        <a:rPr lang="zh-TW" altLang="en-US" sz="20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元、</a:t>
                      </a:r>
                      <a:endParaRPr lang="en-US" altLang="zh-TW" sz="2000" b="1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beta site</a:t>
                      </a:r>
                      <a:r>
                        <a:rPr lang="zh-TW" altLang="en-US" sz="20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測試合格</a:t>
                      </a:r>
                      <a:r>
                        <a:rPr lang="en-US" altLang="zh-TW" sz="20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-XXX</a:t>
                      </a:r>
                      <a:r>
                        <a:rPr lang="zh-TW" altLang="en-US" sz="20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元、</a:t>
                      </a:r>
                      <a:endParaRPr lang="en-US" altLang="zh-TW" sz="2000" b="1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服務使用次數、人數等</a:t>
                      </a:r>
                      <a:r>
                        <a:rPr lang="en-US" altLang="zh-TW" sz="20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-XXX</a:t>
                      </a:r>
                      <a:r>
                        <a:rPr lang="zh-TW" altLang="en-US" sz="20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元</a:t>
                      </a:r>
                      <a:endParaRPr sz="2000" b="1" dirty="0">
                        <a:solidFill>
                          <a:schemeClr val="dk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F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2413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endParaRPr sz="2000" b="1" dirty="0">
                        <a:solidFill>
                          <a:schemeClr val="dk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F0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4257515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b="1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商業查核點</a:t>
                      </a:r>
                      <a:endParaRPr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413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endParaRPr sz="2000" b="1" dirty="0">
                        <a:solidFill>
                          <a:schemeClr val="dk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F0E8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2413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endParaRPr sz="2000" b="1" dirty="0">
                        <a:solidFill>
                          <a:schemeClr val="dk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F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2413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endParaRPr sz="2000" b="1" dirty="0">
                        <a:solidFill>
                          <a:schemeClr val="dk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F0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319537"/>
                  </a:ext>
                </a:extLst>
              </a:tr>
              <a:tr h="288000">
                <a:tc rowSpan="4">
                  <a:txBody>
                    <a:bodyPr/>
                    <a:lstStyle/>
                    <a:p>
                      <a:pPr marL="0" marR="2413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b="1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第四季</a:t>
                      </a:r>
                      <a:endParaRPr lang="zh-TW" altLang="en-US" sz="2000" b="1" dirty="0">
                        <a:solidFill>
                          <a:schemeClr val="dk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  <a:p>
                      <a:pPr marL="0" marR="2413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TW" sz="1600" b="1" i="0" u="none" strike="noStrike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Arial"/>
                        </a:rPr>
                        <a:t>(</a:t>
                      </a:r>
                      <a:r>
                        <a:rPr lang="zh-TW" altLang="en-US" sz="1600" b="1" i="0" u="none" strike="noStrike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Arial"/>
                        </a:rPr>
                        <a:t>預計</a:t>
                      </a:r>
                      <a:r>
                        <a:rPr lang="en-US" altLang="zh-TW" sz="1600" b="1" i="0" u="none" strike="noStrike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Arial"/>
                        </a:rPr>
                        <a:t>113</a:t>
                      </a:r>
                      <a:r>
                        <a:rPr lang="zh-TW" altLang="en-US" sz="1600" b="1" i="0" u="none" strike="noStrike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Arial"/>
                        </a:rPr>
                        <a:t>年</a:t>
                      </a:r>
                      <a:r>
                        <a:rPr lang="en-US" altLang="zh-TW" sz="1600" b="1" i="0" u="none" strike="noStrike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Arial"/>
                        </a:rPr>
                        <a:t>6</a:t>
                      </a:r>
                      <a:r>
                        <a:rPr lang="zh-TW" altLang="en-US" sz="1600" b="1" i="0" u="none" strike="noStrike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Arial"/>
                        </a:rPr>
                        <a:t>月</a:t>
                      </a:r>
                      <a:r>
                        <a:rPr lang="en-US" altLang="zh-TW" sz="1600" b="1" i="0" u="none" strike="noStrike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Arial"/>
                        </a:rPr>
                        <a:t>)</a:t>
                      </a:r>
                      <a:endParaRPr lang="zh-TW" altLang="en-US" sz="1600" b="1" dirty="0">
                        <a:solidFill>
                          <a:schemeClr val="dk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F0E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b="1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技術查核點</a:t>
                      </a:r>
                      <a:endParaRPr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413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endParaRPr sz="2000" b="1" dirty="0">
                        <a:solidFill>
                          <a:schemeClr val="dk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F0E8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2413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endParaRPr sz="2000" b="1" dirty="0">
                        <a:solidFill>
                          <a:schemeClr val="dk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F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2413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endParaRPr sz="2000" b="1" dirty="0">
                        <a:solidFill>
                          <a:schemeClr val="dk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F0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0148006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b="1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icrosoft JhengHei"/>
                          <a:sym typeface="Microsoft JhengHei"/>
                        </a:rPr>
                        <a:t>商業查核點</a:t>
                      </a:r>
                      <a:endParaRPr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413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endParaRPr sz="2000" b="1" dirty="0">
                        <a:solidFill>
                          <a:schemeClr val="dk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F0E8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2413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endParaRPr sz="2000" b="1" dirty="0">
                        <a:solidFill>
                          <a:schemeClr val="dk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F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2413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endParaRPr sz="2000" b="1" dirty="0">
                        <a:solidFill>
                          <a:schemeClr val="dk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F0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5341251"/>
                  </a:ext>
                </a:extLst>
              </a:tr>
            </a:tbl>
          </a:graphicData>
        </a:graphic>
      </p:graphicFrame>
      <p:sp>
        <p:nvSpPr>
          <p:cNvPr id="244" name="Google Shape;244;p16"/>
          <p:cNvSpPr txBox="1">
            <a:spLocks noGrp="1"/>
          </p:cNvSpPr>
          <p:nvPr>
            <p:ph type="title"/>
          </p:nvPr>
        </p:nvSpPr>
        <p:spPr>
          <a:xfrm>
            <a:off x="220788" y="79160"/>
            <a:ext cx="10972800" cy="637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DFKai-SB"/>
              <a:buNone/>
            </a:pPr>
            <a:r>
              <a:rPr 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rPr>
              <a:t>(四)自提查核點</a:t>
            </a:r>
            <a:endParaRPr sz="4000" b="1" dirty="0">
              <a:latin typeface="微軟正黑體" panose="020B0604030504040204" pitchFamily="34" charset="-120"/>
              <a:ea typeface="微軟正黑體" panose="020B0604030504040204" pitchFamily="34" charset="-120"/>
              <a:cs typeface="PMingLiu"/>
              <a:sym typeface="PMingLiu"/>
            </a:endParaRPr>
          </a:p>
        </p:txBody>
      </p:sp>
      <p:sp>
        <p:nvSpPr>
          <p:cNvPr id="245" name="Google Shape;245;p16"/>
          <p:cNvSpPr txBox="1">
            <a:spLocks noGrp="1"/>
          </p:cNvSpPr>
          <p:nvPr>
            <p:ph type="sldNum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8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7"/>
          <p:cNvSpPr txBox="1">
            <a:spLocks noGrp="1"/>
          </p:cNvSpPr>
          <p:nvPr>
            <p:ph type="title"/>
          </p:nvPr>
        </p:nvSpPr>
        <p:spPr>
          <a:xfrm>
            <a:off x="89210" y="99851"/>
            <a:ext cx="11954107" cy="73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>
              <a:buSzPts val="4000"/>
            </a:pPr>
            <a:r>
              <a:rPr 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PMingLiu"/>
                <a:sym typeface="PMingLiu"/>
              </a:rPr>
              <a:t>(五)個案經費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PMingLiu"/>
                <a:sym typeface="PMingLiu"/>
              </a:rPr>
              <a:t>表</a:t>
            </a:r>
            <a:r>
              <a:rPr lang="en-US" altLang="zh-TW" sz="3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(</a:t>
            </a:r>
            <a:r>
              <a:rPr lang="zh-TW" altLang="en-US" sz="2000" b="1" dirty="0">
                <a:solidFill>
                  <a:srgbClr val="FF0000"/>
                </a:solidFill>
                <a:sym typeface="新細明體" panose="02020500000000000000" pitchFamily="18" charset="-120"/>
              </a:rPr>
              <a:t>經費請詳述工作項目及預估經費，拔尖</a:t>
            </a:r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案</a:t>
            </a:r>
            <a:r>
              <a:rPr lang="zh-TW" altLang="en-US" sz="2000" b="1" dirty="0">
                <a:solidFill>
                  <a:srgbClr val="FF0000"/>
                </a:solidFill>
                <a:sym typeface="新細明體" panose="02020500000000000000" pitchFamily="18" charset="-120"/>
              </a:rPr>
              <a:t>總額以</a:t>
            </a:r>
            <a:r>
              <a:rPr lang="en-US" altLang="zh-TW" sz="2000" b="1" dirty="0">
                <a:solidFill>
                  <a:srgbClr val="FF0000"/>
                </a:solidFill>
                <a:sym typeface="新細明體" panose="02020500000000000000" pitchFamily="18" charset="-120"/>
              </a:rPr>
              <a:t>15</a:t>
            </a:r>
            <a:r>
              <a:rPr lang="en-US" altLang="zh-TW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00</a:t>
            </a:r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萬為上限</a:t>
            </a:r>
            <a:r>
              <a:rPr lang="en-US" altLang="zh-TW" sz="3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)</a:t>
            </a:r>
            <a:r>
              <a:rPr lang="zh-TW" sz="3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PMingLiu"/>
                <a:sym typeface="PMingLiu"/>
              </a:rPr>
              <a:t> </a:t>
            </a:r>
            <a:endParaRPr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4" name="Google Shape;254;p17"/>
          <p:cNvSpPr txBox="1"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2470"/>
              <a:buChar char="⚫"/>
            </a:pPr>
            <a:r>
              <a:rPr lang="zh-TW">
                <a:latin typeface="MingLiu"/>
                <a:ea typeface="MingLiu"/>
                <a:cs typeface="MingLiu"/>
                <a:sym typeface="MingLiu"/>
              </a:rPr>
              <a:t>此會議目標的簡要概述：</a:t>
            </a:r>
            <a:endParaRPr/>
          </a:p>
          <a:p>
            <a:pPr marL="640080" lvl="1" indent="-246888" algn="l" rtl="0">
              <a:spcBef>
                <a:spcPts val="480"/>
              </a:spcBef>
              <a:spcAft>
                <a:spcPts val="0"/>
              </a:spcAft>
              <a:buSzPts val="2040"/>
              <a:buChar char="⚫"/>
            </a:pPr>
            <a:r>
              <a:rPr lang="zh-TW">
                <a:latin typeface="MingLiu"/>
                <a:ea typeface="MingLiu"/>
                <a:cs typeface="MingLiu"/>
                <a:sym typeface="MingLiu"/>
              </a:rPr>
              <a:t>議程</a:t>
            </a:r>
            <a:endParaRPr/>
          </a:p>
          <a:p>
            <a:pPr marL="640080" lvl="1" indent="-246888" algn="l" rtl="0">
              <a:spcBef>
                <a:spcPts val="480"/>
              </a:spcBef>
              <a:spcAft>
                <a:spcPts val="0"/>
              </a:spcAft>
              <a:buSzPts val="2040"/>
              <a:buChar char="⚫"/>
            </a:pPr>
            <a:r>
              <a:rPr lang="zh-TW">
                <a:latin typeface="MingLiu"/>
                <a:ea typeface="MingLiu"/>
                <a:cs typeface="MingLiu"/>
                <a:sym typeface="MingLiu"/>
              </a:rPr>
              <a:t>預期結果</a:t>
            </a:r>
            <a:endParaRPr/>
          </a:p>
        </p:txBody>
      </p:sp>
      <p:graphicFrame>
        <p:nvGraphicFramePr>
          <p:cNvPr id="255" name="Google Shape;255;p17"/>
          <p:cNvGraphicFramePr/>
          <p:nvPr>
            <p:extLst>
              <p:ext uri="{D42A27DB-BD31-4B8C-83A1-F6EECF244321}">
                <p14:modId xmlns:p14="http://schemas.microsoft.com/office/powerpoint/2010/main" val="432597013"/>
              </p:ext>
            </p:extLst>
          </p:nvPr>
        </p:nvGraphicFramePr>
        <p:xfrm>
          <a:off x="89210" y="869896"/>
          <a:ext cx="11954107" cy="5321147"/>
        </p:xfrm>
        <a:graphic>
          <a:graphicData uri="http://schemas.openxmlformats.org/drawingml/2006/table">
            <a:tbl>
              <a:tblPr firstRow="1" bandRow="1">
                <a:noFill/>
                <a:tableStyleId>{4FB52036-667A-4148-BC02-89E172760F0C}</a:tableStyleId>
              </a:tblPr>
              <a:tblGrid>
                <a:gridCol w="38446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355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39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069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Microsoft JhengHei"/>
                        <a:buNone/>
                      </a:pPr>
                      <a:r>
                        <a:rPr lang="zh-TW" sz="2000" b="1" dirty="0">
                          <a:solidFill>
                            <a:schemeClr val="lt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Microsoft JhengHei"/>
                        </a:rPr>
                        <a:t>補助項目 \ 執行年次</a:t>
                      </a:r>
                      <a:endParaRPr sz="2000" b="1" dirty="0">
                        <a:solidFill>
                          <a:schemeClr val="lt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  <a:sym typeface="Microsoft Jheng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" algn="ctr" defTabSz="717550">
                        <a:spcBef>
                          <a:spcPts val="685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0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112</a:t>
                      </a:r>
                      <a:r>
                        <a:rPr lang="zh-TW" altLang="en-US" sz="20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lang="en-US" altLang="zh-TW" sz="20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zh-TW" altLang="en-US" sz="20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月至</a:t>
                      </a:r>
                      <a:r>
                        <a:rPr lang="en-US" altLang="zh-TW" sz="20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113</a:t>
                      </a:r>
                      <a:r>
                        <a:rPr lang="zh-TW" altLang="en-US" sz="20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lang="en-US" altLang="zh-TW" sz="20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zh-TW" altLang="en-US" sz="20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月</a:t>
                      </a:r>
                      <a:endParaRPr lang="zh-TW" altLang="zh-TW" sz="2000" b="1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985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b="1" dirty="0">
                          <a:solidFill>
                            <a:schemeClr val="lt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Microsoft JhengHei"/>
                        </a:rPr>
                        <a:t>備註：</a:t>
                      </a:r>
                      <a:endParaRPr sz="2000" b="1" dirty="0">
                        <a:solidFill>
                          <a:schemeClr val="lt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  <a:sym typeface="Microsoft JhengHe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698">
                <a:tc>
                  <a:txBody>
                    <a:bodyPr/>
                    <a:lstStyle/>
                    <a:p>
                      <a:pPr marL="698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b="1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Microsoft JhengHei"/>
                        </a:rPr>
                        <a:t>1.業務費</a:t>
                      </a:r>
                      <a:endParaRPr sz="2000" b="1">
                        <a:solidFill>
                          <a:schemeClr val="dk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  <a:sym typeface="Microsoft Jheng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b="0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Microsoft JhengHei"/>
                        </a:rPr>
                        <a:t>0</a:t>
                      </a:r>
                      <a:endParaRPr sz="2000" b="0" dirty="0">
                        <a:solidFill>
                          <a:srgbClr val="0000CC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  <a:sym typeface="Microsoft JhengHei"/>
                      </a:endParaRPr>
                    </a:p>
                  </a:txBody>
                  <a:tcPr marL="17775" marR="17775" marT="0" marB="0" anchor="ctr"/>
                </a:tc>
                <a:tc>
                  <a:txBody>
                    <a:bodyPr/>
                    <a:lstStyle/>
                    <a:p>
                      <a:pPr marL="6985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dirty="0">
                        <a:solidFill>
                          <a:srgbClr val="0000CC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  <a:sym typeface="Microsoft JhengHe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6048">
                <a:tc>
                  <a:txBody>
                    <a:bodyPr/>
                    <a:lstStyle/>
                    <a:p>
                      <a:pPr marL="14097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b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Microsoft JhengHei"/>
                        </a:rPr>
                        <a:t>(1)研究人力費</a:t>
                      </a:r>
                      <a:endParaRPr sz="2000" b="0">
                        <a:solidFill>
                          <a:schemeClr val="dk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  <a:sym typeface="Microsoft Jheng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b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Microsoft JhengHei"/>
                        </a:rPr>
                        <a:t>0</a:t>
                      </a:r>
                      <a:endParaRPr sz="2000" b="0">
                        <a:solidFill>
                          <a:srgbClr val="0000CC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  <a:sym typeface="Microsoft JhengHei"/>
                      </a:endParaRPr>
                    </a:p>
                  </a:txBody>
                  <a:tcPr marL="17775" marR="17775" marT="0" marB="0" anchor="ctr"/>
                </a:tc>
                <a:tc>
                  <a:txBody>
                    <a:bodyPr/>
                    <a:lstStyle/>
                    <a:p>
                      <a:pPr marL="6985" marR="0" lvl="0" indent="-63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CC"/>
                        </a:buClr>
                        <a:buSzPts val="1500"/>
                        <a:buFont typeface="Microsoft JhengHei"/>
                        <a:buNone/>
                      </a:pPr>
                      <a:r>
                        <a:rPr lang="zh-TW" sz="1600" b="0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Microsoft JhengHei"/>
                        </a:rPr>
                        <a:t>例如</a:t>
                      </a:r>
                      <a:r>
                        <a:rPr lang="zh-TW" altLang="en-US" sz="1600" b="0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PMingLiu"/>
                        </a:rPr>
                        <a:t>：</a:t>
                      </a:r>
                      <a:r>
                        <a:rPr lang="zh-TW" sz="1600" b="0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Microsoft JhengHei"/>
                        </a:rPr>
                        <a:t>專任人員○名</a:t>
                      </a:r>
                      <a:r>
                        <a:rPr lang="zh-TW" sz="16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Microsoft JhengHei"/>
                        </a:rPr>
                        <a:t>(</a:t>
                      </a:r>
                      <a:r>
                        <a:rPr lang="zh-TW" altLang="en-US" sz="16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Microsoft JhengHei"/>
                        </a:rPr>
                        <a:t>全職</a:t>
                      </a:r>
                      <a:r>
                        <a:rPr lang="zh-TW" sz="16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Microsoft JhengHei"/>
                        </a:rPr>
                        <a:t>CEO</a:t>
                      </a:r>
                      <a:r>
                        <a:rPr lang="zh-TW" altLang="en-US" sz="16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Microsoft JhengHei"/>
                        </a:rPr>
                        <a:t>或</a:t>
                      </a:r>
                      <a:r>
                        <a:rPr lang="zh-TW" sz="16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Microsoft JhengHei"/>
                        </a:rPr>
                        <a:t>COO)</a:t>
                      </a:r>
                      <a:r>
                        <a:rPr lang="zh-TW" sz="1600" b="0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Microsoft JhengHei"/>
                        </a:rPr>
                        <a:t>、兼任人員 ○名、國外顧問○名(○○○/○○單位)</a:t>
                      </a:r>
                      <a:endParaRPr sz="1600" b="0" dirty="0">
                        <a:solidFill>
                          <a:srgbClr val="0000CC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  <a:sym typeface="Microsoft JhengHe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1397">
                <a:tc>
                  <a:txBody>
                    <a:bodyPr/>
                    <a:lstStyle/>
                    <a:p>
                      <a:pPr marL="142240" marR="13334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b="0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Microsoft JhengHei"/>
                        </a:rPr>
                        <a:t>(2)耗材、物品、圖書、研究 </a:t>
                      </a:r>
                      <a:br>
                        <a:rPr lang="zh-TW" sz="2000" b="0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Microsoft JhengHei"/>
                        </a:rPr>
                      </a:br>
                      <a:r>
                        <a:rPr lang="zh-TW" sz="2000" b="0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Microsoft JhengHei"/>
                        </a:rPr>
                        <a:t>設備使用費及雜項費用</a:t>
                      </a:r>
                      <a:endParaRPr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b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Microsoft JhengHei"/>
                        </a:rPr>
                        <a:t>0</a:t>
                      </a:r>
                      <a:endParaRPr sz="2000" b="0">
                        <a:solidFill>
                          <a:srgbClr val="0000CC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  <a:sym typeface="Microsoft JhengHei"/>
                      </a:endParaRPr>
                    </a:p>
                  </a:txBody>
                  <a:tcPr marL="17775" marR="17775" marT="0" marB="0" anchor="ctr"/>
                </a:tc>
                <a:tc>
                  <a:txBody>
                    <a:bodyPr/>
                    <a:lstStyle/>
                    <a:p>
                      <a:pPr marL="6985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12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請配合</a:t>
                      </a:r>
                      <a:r>
                        <a:rPr lang="en-US" altLang="zh-TW" sz="16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6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四</a:t>
                      </a:r>
                      <a:r>
                        <a:rPr lang="en-US" altLang="zh-TW" sz="16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TW" altLang="en-US" sz="16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自提查核點，合理編列經費項目</a:t>
                      </a:r>
                      <a:endParaRPr lang="zh-TW" altLang="zh-TW" sz="1600" b="1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604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b="1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Microsoft JhengHei"/>
                        </a:rPr>
                        <a:t>2.研究設備費</a:t>
                      </a:r>
                      <a:endParaRPr sz="2000" b="1">
                        <a:solidFill>
                          <a:schemeClr val="dk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  <a:sym typeface="Microsoft Jheng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b="0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Microsoft JhengHei"/>
                        </a:rPr>
                        <a:t>0</a:t>
                      </a:r>
                      <a:endParaRPr sz="2000" b="0" dirty="0">
                        <a:solidFill>
                          <a:srgbClr val="0000CC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  <a:sym typeface="Microsoft JhengHei"/>
                      </a:endParaRPr>
                    </a:p>
                  </a:txBody>
                  <a:tcPr marL="17775" marR="17775" marT="0" marB="0" anchor="ctr"/>
                </a:tc>
                <a:tc>
                  <a:txBody>
                    <a:bodyPr/>
                    <a:lstStyle/>
                    <a:p>
                      <a:pPr marL="6985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 b="0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Microsoft JhengHei"/>
                        </a:rPr>
                        <a:t>(原則不予編列，有特殊需求請於會議審時提出，經委員審查同意方可例外編列)</a:t>
                      </a:r>
                      <a:endParaRPr sz="1600" b="0" dirty="0">
                        <a:solidFill>
                          <a:srgbClr val="0000CC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  <a:sym typeface="Microsoft JhengHei"/>
                      </a:endParaRPr>
                    </a:p>
                  </a:txBody>
                  <a:tcPr marL="17775" marR="1777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0698">
                <a:tc>
                  <a:txBody>
                    <a:bodyPr/>
                    <a:lstStyle/>
                    <a:p>
                      <a:pPr marL="698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b="1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Microsoft JhengHei"/>
                        </a:rPr>
                        <a:t>3.國外差旅費</a:t>
                      </a:r>
                      <a:endParaRPr sz="2000" b="1">
                        <a:solidFill>
                          <a:schemeClr val="dk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  <a:sym typeface="Microsoft Jheng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b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Microsoft JhengHei"/>
                        </a:rPr>
                        <a:t>0</a:t>
                      </a:r>
                      <a:endParaRPr sz="2000" b="0">
                        <a:solidFill>
                          <a:srgbClr val="0000CC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  <a:sym typeface="Microsoft JhengHei"/>
                      </a:endParaRPr>
                    </a:p>
                  </a:txBody>
                  <a:tcPr marL="17775" marR="17775" marT="0" marB="0" anchor="ctr"/>
                </a:tc>
                <a:tc rowSpan="4">
                  <a:txBody>
                    <a:bodyPr/>
                    <a:lstStyle/>
                    <a:p>
                      <a:pPr marL="698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CC"/>
                        </a:buClr>
                        <a:buSzPts val="1500"/>
                        <a:buFont typeface="Microsoft JhengHei"/>
                        <a:buNone/>
                      </a:pPr>
                      <a:r>
                        <a:rPr lang="zh-TW" sz="1600" b="0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Microsoft JhengHei"/>
                        </a:rPr>
                        <a:t>(本項若為團隊發展新創必要需求，請詳述規劃地點與內容及執行效益)</a:t>
                      </a:r>
                      <a:endParaRPr sz="1600" b="0" dirty="0">
                        <a:solidFill>
                          <a:srgbClr val="0000CC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  <a:sym typeface="Microsoft JhengHei"/>
                      </a:endParaRPr>
                    </a:p>
                  </a:txBody>
                  <a:tcPr marL="17775" marR="1777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0698">
                <a:tc>
                  <a:txBody>
                    <a:bodyPr/>
                    <a:lstStyle/>
                    <a:p>
                      <a:pPr marL="1422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sz="2000" b="0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Microsoft JhengHei"/>
                        </a:rPr>
                        <a:t>(1).</a:t>
                      </a:r>
                      <a:r>
                        <a:rPr lang="zh-TW" altLang="en-US" sz="2000" b="0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Microsoft JhengHei"/>
                        </a:rPr>
                        <a:t>參與國際展覽 </a:t>
                      </a:r>
                      <a:endParaRPr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b="0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Microsoft JhengHei"/>
                        </a:rPr>
                        <a:t>0</a:t>
                      </a:r>
                      <a:endParaRPr sz="2000" b="0" dirty="0">
                        <a:solidFill>
                          <a:srgbClr val="0000CC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  <a:sym typeface="Microsoft JhengHei"/>
                      </a:endParaRPr>
                    </a:p>
                  </a:txBody>
                  <a:tcPr marL="17775" marR="17775" marT="0" marB="0" anchor="ctr"/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0698">
                <a:tc>
                  <a:txBody>
                    <a:bodyPr/>
                    <a:lstStyle/>
                    <a:p>
                      <a:pPr marL="13017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sz="2000" b="0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Microsoft JhengHei"/>
                        </a:rPr>
                        <a:t>(2).</a:t>
                      </a:r>
                      <a:r>
                        <a:rPr lang="zh-TW" altLang="en-US" sz="2000" b="0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Microsoft JhengHei"/>
                        </a:rPr>
                        <a:t>出席國際會議 </a:t>
                      </a:r>
                      <a:endParaRPr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b="0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Microsoft JhengHei"/>
                        </a:rPr>
                        <a:t>0</a:t>
                      </a:r>
                      <a:endParaRPr sz="2000" b="0" dirty="0">
                        <a:solidFill>
                          <a:srgbClr val="0000CC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  <a:sym typeface="Microsoft JhengHei"/>
                      </a:endParaRPr>
                    </a:p>
                  </a:txBody>
                  <a:tcPr marL="17775" marR="17775" marT="0" marB="0" anchor="ctr"/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0698">
                <a:tc>
                  <a:txBody>
                    <a:bodyPr/>
                    <a:lstStyle/>
                    <a:p>
                      <a:pPr marL="13017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TW" sz="2000" b="0" i="0" u="none" strike="noStrike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Arial"/>
                        </a:rPr>
                        <a:t>(3).</a:t>
                      </a:r>
                      <a:r>
                        <a:rPr lang="zh-TW" altLang="en-US" sz="2000" b="0" i="0" u="none" strike="noStrike" cap="none" dirty="0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Arial"/>
                        </a:rPr>
                        <a:t>移地研究差旅費 </a:t>
                      </a:r>
                      <a:endParaRPr sz="2000" b="0" i="0" u="none" strike="noStrike" cap="none" dirty="0">
                        <a:solidFill>
                          <a:schemeClr val="dk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TW" sz="2000" b="0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Microsoft JhengHei"/>
                        </a:rPr>
                        <a:t>0</a:t>
                      </a:r>
                      <a:endParaRPr lang="zh-TW" altLang="en-US" sz="2000" b="0" dirty="0">
                        <a:solidFill>
                          <a:srgbClr val="0000CC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  <a:sym typeface="Microsoft JhengHei"/>
                      </a:endParaRPr>
                    </a:p>
                  </a:txBody>
                  <a:tcPr marL="17775" marR="17775" marT="0" marB="0" anchor="ctr"/>
                </a:tc>
                <a:tc vMerge="1">
                  <a:txBody>
                    <a:bodyPr/>
                    <a:lstStyle/>
                    <a:p>
                      <a:pPr marL="698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CC"/>
                        </a:buClr>
                        <a:buSzPts val="1500"/>
                        <a:buFont typeface="Microsoft JhengHei"/>
                        <a:buNone/>
                      </a:pPr>
                      <a:endParaRPr sz="1500" b="0" dirty="0">
                        <a:solidFill>
                          <a:srgbClr val="0000CC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  <a:sym typeface="Microsoft JhengHei"/>
                      </a:endParaRPr>
                    </a:p>
                  </a:txBody>
                  <a:tcPr marL="17775" marR="17775" marT="0" marB="0" anchor="ctr"/>
                </a:tc>
                <a:extLst>
                  <a:ext uri="{0D108BD9-81ED-4DB2-BD59-A6C34878D82A}">
                    <a16:rowId xmlns:a16="http://schemas.microsoft.com/office/drawing/2014/main" val="2363887159"/>
                  </a:ext>
                </a:extLst>
              </a:tr>
              <a:tr h="39276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b="1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Microsoft JhengHei"/>
                        </a:rPr>
                        <a:t>4.管理費</a:t>
                      </a:r>
                      <a:endParaRPr sz="2000" b="1">
                        <a:solidFill>
                          <a:schemeClr val="dk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  <a:sym typeface="Microsoft Jheng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b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Microsoft JhengHei"/>
                        </a:rPr>
                        <a:t>0</a:t>
                      </a:r>
                      <a:endParaRPr sz="2000" b="0">
                        <a:solidFill>
                          <a:srgbClr val="0000CC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  <a:sym typeface="Microsoft JhengHei"/>
                      </a:endParaRPr>
                    </a:p>
                  </a:txBody>
                  <a:tcPr marL="17775" marR="17775" marT="0" marB="0" anchor="ctr"/>
                </a:tc>
                <a:tc>
                  <a:txBody>
                    <a:bodyPr/>
                    <a:lstStyle/>
                    <a:p>
                      <a:pPr marL="698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zh-TW" sz="1600" b="0" i="0" u="none" strike="noStrike" cap="none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Arial"/>
                        </a:rPr>
                        <a:t>以</a:t>
                      </a:r>
                      <a:r>
                        <a:rPr lang="en-US" altLang="zh-TW" sz="1600" b="0" i="0" u="none" strike="noStrike" cap="none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Arial"/>
                        </a:rPr>
                        <a:t>(</a:t>
                      </a:r>
                      <a:r>
                        <a:rPr lang="zh-TW" altLang="en-US" sz="1600" b="0" i="0" u="none" strike="noStrike" cap="none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Arial"/>
                        </a:rPr>
                        <a:t>計畫業務費</a:t>
                      </a:r>
                      <a:r>
                        <a:rPr lang="en-US" altLang="zh-TW" sz="1600" b="0" i="0" u="none" strike="noStrike" cap="none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Arial"/>
                        </a:rPr>
                        <a:t>-</a:t>
                      </a:r>
                      <a:r>
                        <a:rPr lang="zh-TW" altLang="en-US" sz="1600" b="0" i="0" u="none" strike="noStrike" cap="none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Arial"/>
                        </a:rPr>
                        <a:t>研究主持費</a:t>
                      </a:r>
                      <a:r>
                        <a:rPr lang="en-US" altLang="zh-TW" sz="1600" b="0" i="0" u="none" strike="noStrike" cap="none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Arial"/>
                        </a:rPr>
                        <a:t>)*15%</a:t>
                      </a:r>
                      <a:r>
                        <a:rPr lang="zh-TW" altLang="zh-TW" sz="1600" b="0" i="0" u="none" strike="noStrike" cap="none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Arial"/>
                        </a:rPr>
                        <a:t>為上限。</a:t>
                      </a:r>
                      <a:endParaRPr sz="1600" b="0" i="0" u="none" strike="noStrike" cap="none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  <a:sym typeface="Microsoft JhengHe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0698">
                <a:tc>
                  <a:txBody>
                    <a:bodyPr/>
                    <a:lstStyle/>
                    <a:p>
                      <a:pPr marL="698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b="1">
                          <a:solidFill>
                            <a:schemeClr val="dk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Microsoft JhengHei"/>
                        </a:rPr>
                        <a:t>合	計</a:t>
                      </a:r>
                      <a:endParaRPr sz="2000" b="1">
                        <a:solidFill>
                          <a:schemeClr val="dk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  <a:sym typeface="Microsoft JhengHe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b="0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Microsoft JhengHei"/>
                        </a:rPr>
                        <a:t>0</a:t>
                      </a:r>
                      <a:endParaRPr sz="2000" b="0" dirty="0">
                        <a:solidFill>
                          <a:srgbClr val="0000CC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  <a:sym typeface="Microsoft JhengHei"/>
                      </a:endParaRPr>
                    </a:p>
                  </a:txBody>
                  <a:tcPr marL="17775" marR="17775" marT="0" marB="0" anchor="ctr"/>
                </a:tc>
                <a:tc>
                  <a:txBody>
                    <a:bodyPr/>
                    <a:lstStyle/>
                    <a:p>
                      <a:pPr marL="698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Palatino Linotype"/>
                        <a:buNone/>
                        <a:tabLst/>
                        <a:defRPr/>
                      </a:pPr>
                      <a:r>
                        <a:rPr kumimoji="0" lang="zh-TW" altLang="en-US" sz="16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＊經費編列請參閱國科會補助科創計畫第</a:t>
                      </a:r>
                      <a:r>
                        <a:rPr kumimoji="0" lang="en-US" altLang="zh-TW" sz="16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kumimoji="0" lang="zh-TW" altLang="en-US" sz="16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點</a:t>
                      </a:r>
                      <a:endParaRPr kumimoji="0" lang="zh-TW" altLang="zh-TW" sz="1600" b="1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56" name="Google Shape;256;p17"/>
          <p:cNvSpPr/>
          <p:nvPr/>
        </p:nvSpPr>
        <p:spPr>
          <a:xfrm>
            <a:off x="609600" y="6222794"/>
            <a:ext cx="112141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kern="1200" dirty="0">
                <a:solidFill>
                  <a:schemeClr val="tx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+mn-cs"/>
              </a:rPr>
              <a:t>本計畫如同時有申請機構或其他單位（含國內外、大陸地區及港澳）補助項目，請務必於備註欄揭露配合單位名稱、補助項目、補助金額及配合年次等資訊，並請檢附相關證明文件（無配合補助項目者免填） </a:t>
            </a:r>
            <a:endParaRPr sz="1800" kern="1200" dirty="0">
              <a:solidFill>
                <a:schemeClr val="tx1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  <a:cs typeface="+mn-cs"/>
            </a:endParaRPr>
          </a:p>
        </p:txBody>
      </p:sp>
      <p:sp>
        <p:nvSpPr>
          <p:cNvPr id="257" name="Google Shape;257;p17"/>
          <p:cNvSpPr txBox="1">
            <a:spLocks noGrp="1"/>
          </p:cNvSpPr>
          <p:nvPr>
            <p:ph type="sldNum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9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腦力激盪簡報">
  <a:themeElements>
    <a:clrScheme name="Green">
      <a:dk1>
        <a:srgbClr val="000000"/>
      </a:dk1>
      <a:lt1>
        <a:srgbClr val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腦力激盪簡報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5870188_TF03460637.potx" id="{92B23FB3-097E-4224-B32B-2163A87D04FF}" vid="{E462AC03-3B71-4A9D-A494-FA1F0F6632F0}"/>
    </a:ext>
  </a:extLst>
</a:theme>
</file>

<file path=ppt/theme/theme3.xml><?xml version="1.0" encoding="utf-8"?>
<a:theme xmlns:a="http://schemas.openxmlformats.org/drawingml/2006/main" name="3_腦力激盪簡報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5870188_TF03460637.potx" id="{92B23FB3-097E-4224-B32B-2163A87D04FF}" vid="{E462AC03-3B71-4A9D-A494-FA1F0F6632F0}"/>
    </a:ext>
  </a:extLst>
</a:theme>
</file>

<file path=ppt/theme/theme4.xml><?xml version="1.0" encoding="utf-8"?>
<a:theme xmlns:a="http://schemas.openxmlformats.org/drawingml/2006/main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3266</Words>
  <Application>Microsoft Macintosh PowerPoint</Application>
  <PresentationFormat>寬螢幕</PresentationFormat>
  <Paragraphs>594</Paragraphs>
  <Slides>19</Slides>
  <Notes>12</Notes>
  <HiddenSlides>0</HiddenSlides>
  <MMClips>0</MMClips>
  <ScaleCrop>false</ScaleCrop>
  <HeadingPairs>
    <vt:vector size="6" baseType="variant">
      <vt:variant>
        <vt:lpstr>使用字型</vt:lpstr>
      </vt:variant>
      <vt:variant>
        <vt:i4>17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19</vt:i4>
      </vt:variant>
    </vt:vector>
  </HeadingPairs>
  <TitlesOfParts>
    <vt:vector size="39" baseType="lpstr">
      <vt:lpstr>MingLiu</vt:lpstr>
      <vt:lpstr>.蘋方-繁 標準體</vt:lpstr>
      <vt:lpstr>DFKai-SB</vt:lpstr>
      <vt:lpstr>PMingLiu</vt:lpstr>
      <vt:lpstr>微軟正黑體</vt:lpstr>
      <vt:lpstr>Wingdings 2</vt:lpstr>
      <vt:lpstr>Wingdings</vt:lpstr>
      <vt:lpstr>Palatino Linotype</vt:lpstr>
      <vt:lpstr>Microsoft YaHei</vt:lpstr>
      <vt:lpstr>Microsoft JhengHei Light</vt:lpstr>
      <vt:lpstr>Times New Roman</vt:lpstr>
      <vt:lpstr>Arial</vt:lpstr>
      <vt:lpstr>Century Gothic</vt:lpstr>
      <vt:lpstr>微軟正黑體</vt:lpstr>
      <vt:lpstr>Noto Sans Symbols</vt:lpstr>
      <vt:lpstr>PMingLiu</vt:lpstr>
      <vt:lpstr>MingLiu</vt:lpstr>
      <vt:lpstr>腦力激盪簡報</vt:lpstr>
      <vt:lpstr>1_腦力激盪簡報</vt:lpstr>
      <vt:lpstr>3_腦力激盪簡報</vt:lpstr>
      <vt:lpstr>112年第2梯次科研創業計畫個案構想書(拔尖案)</vt:lpstr>
      <vt:lpstr>一、構想項目說明</vt:lpstr>
      <vt:lpstr>商業模式匯總（各團隊必填，新藥團隊選填）</vt:lpstr>
      <vt:lpstr>Target Product Profile 1/2 新藥類填寫</vt:lpstr>
      <vt:lpstr>Target Product Profile 2/2 新藥類填寫</vt:lpstr>
      <vt:lpstr>Target Product Profile 1/2 醫材類填寫</vt:lpstr>
      <vt:lpstr>Target Product Profile 2/2 醫材類填寫</vt:lpstr>
      <vt:lpstr>(四)自提查核點</vt:lpstr>
      <vt:lpstr>(五)個案經費表(經費請詳述工作項目及預估經費，拔尖案總額以1500萬為上限) </vt:lpstr>
      <vt:lpstr>二、本計畫「智財調查」</vt:lpstr>
      <vt:lpstr>二、本計畫「智財調查」(續)</vt:lpstr>
      <vt:lpstr>二、本計畫「智財調查」(續)</vt:lpstr>
      <vt:lpstr>二、本計畫「智財調查」(續)</vt:lpstr>
      <vt:lpstr>二、本計畫「智財調查」(續)</vt:lpstr>
      <vt:lpstr>附錄、技術成熟度（Technology Readiness Level；簡稱TRL ）</vt:lpstr>
      <vt:lpstr>附錄、商業模式匯總說明（含建議順序） </vt:lpstr>
      <vt:lpstr>附錄、商業模式匯總說明（含建議順序） </vt:lpstr>
      <vt:lpstr>附錄、商業模式匯總說明（含建議順序） </vt:lpstr>
      <vt:lpstr>附錄、商業模式匯總說明（含建議順序）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111年第2梯次科研創業計畫個案構想書(拔尖案)</dc:title>
  <dc:creator>葉愷芸</dc:creator>
  <cp:lastModifiedBy>能恩 曾</cp:lastModifiedBy>
  <cp:revision>106</cp:revision>
  <cp:lastPrinted>2022-08-31T02:27:46Z</cp:lastPrinted>
  <dcterms:created xsi:type="dcterms:W3CDTF">2018-06-20T05:53:52Z</dcterms:created>
  <dcterms:modified xsi:type="dcterms:W3CDTF">2023-02-08T02:36:20Z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74069100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