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797675" cy="992822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1FEB2F9-A533-4958-B5E3-67B127F02D2C}" styleName="">
    <a:wholeTbl>
      <a:tcTxStyle>
        <a:font>
          <a:latin typeface="Palatino Linotype"/>
          <a:ea typeface="Palatino Linotype"/>
          <a:cs typeface="Palatino Linotype"/>
        </a:font>
        <a:srgbClr val="000000"/>
      </a:tcTxStyle>
      <a:tcStyle>
        <a:tcBdr>
          <a:left>
            <a:ln w="12701" cap="flat" cmpd="sng" algn="ctr">
              <a:solidFill>
                <a:srgbClr val="A5A5A5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A5A5A5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A5A5A5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A5A5A5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FFFFFF"/>
          </a:solidFill>
        </a:fill>
      </a:tcStyle>
    </a:wholeTbl>
    <a:band1H>
      <a:tcTxStyle>
        <a:font>
          <a:latin typeface=""/>
          <a:ea typeface=""/>
          <a:cs typeface=""/>
        </a:font>
      </a:tcTxStyle>
      <a:tcStyle>
        <a:tcBdr/>
        <a:fill>
          <a:solidFill>
            <a:srgbClr val="A5A5A5"/>
          </a:solidFill>
        </a:fill>
      </a:tcStyle>
    </a:band1H>
    <a:band2H>
      <a:tcTxStyle>
        <a:font>
          <a:latin typeface=""/>
          <a:ea typeface=""/>
          <a:cs typeface=""/>
        </a:font>
      </a:tcTxStyle>
      <a:tcStyle>
        <a:tcBdr/>
      </a:tcStyle>
    </a:band2H>
    <a:band1V>
      <a:tcTxStyle>
        <a:font>
          <a:latin typeface=""/>
          <a:ea typeface=""/>
          <a:cs typeface=""/>
        </a:font>
      </a:tcTxStyle>
      <a:tcStyle>
        <a:tcBdr/>
        <a:fill>
          <a:solidFill>
            <a:srgbClr val="A5A5A5"/>
          </a:solidFill>
        </a:fill>
      </a:tcStyle>
    </a:band1V>
    <a:band2V>
      <a:tcTxStyle>
        <a:font>
          <a:latin typeface=""/>
          <a:ea typeface=""/>
          <a:cs typeface=""/>
        </a:font>
      </a:tcTxStyle>
      <a:tcStyle>
        <a:tcBdr/>
      </a:tcStyle>
    </a:band2V>
    <a:lastCol>
      <a:tcTxStyle b="on">
        <a:font>
          <a:latin typeface=""/>
          <a:ea typeface=""/>
          <a:cs typeface=""/>
        </a:font>
      </a:tcTxStyle>
      <a:tcStyle>
        <a:tcBdr/>
      </a:tcStyle>
    </a:lastCol>
    <a:firstCol>
      <a:tcTxStyle b="on">
        <a:font>
          <a:latin typeface=""/>
          <a:ea typeface=""/>
          <a:cs typeface=""/>
        </a:font>
      </a:tcTxStyle>
      <a:tcStyle>
        <a:tcBdr/>
      </a:tcStyle>
    </a:firstCol>
    <a:lastRow>
      <a:tcTxStyle b="on">
        <a:font>
          <a:latin typeface=""/>
          <a:ea typeface=""/>
          <a:cs typeface=""/>
        </a:font>
      </a:tcTxStyle>
      <a:tcStyle>
        <a:tcBdr>
          <a:top>
            <a:ln w="50804" cap="flat" cmpd="sng" algn="ctr">
              <a:solidFill>
                <a:srgbClr val="A5A5A5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FFFFFF"/>
          </a:solidFill>
        </a:fill>
      </a:tcStyle>
    </a:lastRow>
    <a:firstRow>
      <a:tcTxStyle b="on">
        <a:font>
          <a:latin typeface=""/>
          <a:ea typeface=""/>
          <a:cs typeface=""/>
        </a:font>
      </a:tcTxStyle>
      <a:tcStyle>
        <a:tcBdr>
          <a:bottom>
            <a:ln w="25402" cap="flat" cmpd="sng" algn="ctr">
              <a:solidFill>
                <a:srgbClr val="A5A5A5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FFFFFF"/>
          </a:solidFill>
        </a:fill>
      </a:tcStyle>
    </a:firstRow>
  </a:tblStyle>
  <a:tblStyle styleId="{8F97F662-ECCA-417A-AA8C-B50BAF073F54}" styleName="">
    <a:wholeTbl>
      <a:tcTxStyle>
        <a:font>
          <a:latin typeface="Palatino Linotype"/>
          <a:ea typeface="Palatino Linotype"/>
          <a:cs typeface="Palatino Linotype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FE7"/>
          </a:solidFill>
        </a:fill>
      </a:tcStyle>
    </a:wholeTbl>
    <a:band1H>
      <a:tcTxStyle>
        <a:font>
          <a:latin typeface=""/>
          <a:ea typeface=""/>
          <a:cs typeface=""/>
        </a:font>
      </a:tcTxStyle>
      <a:tcStyle>
        <a:tcBdr/>
        <a:fill>
          <a:solidFill>
            <a:srgbClr val="CFDECC"/>
          </a:solidFill>
        </a:fill>
      </a:tcStyle>
    </a:band1H>
    <a:band2H>
      <a:tcTxStyle>
        <a:font>
          <a:latin typeface=""/>
          <a:ea typeface=""/>
          <a:cs typeface=""/>
        </a:font>
      </a:tcTxStyle>
      <a:tcStyle>
        <a:tcBdr/>
      </a:tcStyle>
    </a:band2H>
    <a:band1V>
      <a:tcTxStyle>
        <a:font>
          <a:latin typeface=""/>
          <a:ea typeface=""/>
          <a:cs typeface=""/>
        </a:font>
      </a:tcTxStyle>
      <a:tcStyle>
        <a:tcBdr/>
        <a:fill>
          <a:solidFill>
            <a:srgbClr val="CFDECC"/>
          </a:solidFill>
        </a:fill>
      </a:tcStyle>
    </a:band1V>
    <a:band2V>
      <a:tcTxStyle>
        <a:font>
          <a:latin typeface=""/>
          <a:ea typeface=""/>
          <a:cs typeface=""/>
        </a:font>
      </a:tcTxStyle>
      <a:tcStyle>
        <a:tcBdr/>
      </a:tcStyle>
    </a:band2V>
    <a:lastCol>
      <a:tcTxStyle b="on">
        <a:font>
          <a:latin typeface="Palatino Linotype"/>
          <a:ea typeface="Palatino Linotype"/>
          <a:cs typeface="Palatino Linotype"/>
        </a:font>
        <a:srgbClr val="FFFFFF"/>
      </a:tcTxStyle>
      <a:tcStyle>
        <a:tcBdr/>
        <a:fill>
          <a:solidFill>
            <a:srgbClr val="5B9BD5"/>
          </a:solidFill>
        </a:fill>
      </a:tcStyle>
    </a:lastCol>
    <a:firstCol>
      <a:tcTxStyle b="on">
        <a:font>
          <a:latin typeface="Palatino Linotype"/>
          <a:ea typeface="Palatino Linotype"/>
          <a:cs typeface="Palatino Linotype"/>
        </a:font>
        <a:srgbClr val="FFFFFF"/>
      </a:tcTxStyle>
      <a:tcStyle>
        <a:tcBdr/>
        <a:fill>
          <a:solidFill>
            <a:srgbClr val="5B9BD5"/>
          </a:solidFill>
        </a:fill>
      </a:tcStyle>
    </a:firstCol>
    <a:lastRow>
      <a:tcTxStyle b="on">
        <a:font>
          <a:latin typeface="Palatino Linotype"/>
          <a:ea typeface="Palatino Linotype"/>
          <a:cs typeface="Palatino Linotype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5B9BD5"/>
          </a:solidFill>
        </a:fill>
      </a:tcStyle>
    </a:lastRow>
    <a:firstRow>
      <a:tcTxStyle b="on">
        <a:font>
          <a:latin typeface="Palatino Linotype"/>
          <a:ea typeface="Palatino Linotype"/>
          <a:cs typeface="Palatino Linotype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5B9BD5"/>
          </a:solidFill>
        </a:fill>
      </a:tcStyle>
    </a:firstRow>
  </a:tblStyle>
  <a:tblStyle styleId="{963942CC-6635-4AD4-A661-5369C4D945B4}" styleName="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>
        <a:font>
          <a:latin typeface=""/>
          <a:ea typeface=""/>
          <a:cs typeface=""/>
        </a:font>
      </a:tcTxStyle>
      <a:tcStyle>
        <a:tcBdr/>
      </a:tcStyle>
    </a:band1H>
    <a:band2H>
      <a:tcTxStyle>
        <a:font>
          <a:latin typeface=""/>
          <a:ea typeface=""/>
          <a:cs typeface=""/>
        </a:font>
      </a:tcTxStyle>
      <a:tcStyle>
        <a:tcBdr/>
      </a:tcStyle>
    </a:band2H>
    <a:band1V>
      <a:tcTxStyle>
        <a:font>
          <a:latin typeface=""/>
          <a:ea typeface=""/>
          <a:cs typeface=""/>
        </a:font>
      </a:tcTxStyle>
      <a:tcStyle>
        <a:tcBdr/>
      </a:tcStyle>
    </a:band1V>
    <a:band2V>
      <a:tcTxStyle>
        <a:font>
          <a:latin typeface=""/>
          <a:ea typeface=""/>
          <a:cs typeface=""/>
        </a:font>
      </a:tcTxStyle>
      <a:tcStyle>
        <a:tcBdr/>
      </a:tcStyle>
    </a:band2V>
    <a:lastCol>
      <a:tcTxStyle>
        <a:font>
          <a:latin typeface=""/>
          <a:ea typeface=""/>
          <a:cs typeface=""/>
        </a:font>
      </a:tcTxStyle>
      <a:tcStyle>
        <a:tcBdr/>
      </a:tcStyle>
    </a:lastCol>
    <a:firstCol>
      <a:tcTxStyle>
        <a:font>
          <a:latin typeface=""/>
          <a:ea typeface=""/>
          <a:cs typeface=""/>
        </a:font>
      </a:tcTxStyle>
      <a:tcStyle>
        <a:tcBdr/>
      </a:tcStyle>
    </a:firstCol>
    <a:lastRow>
      <a:tcTxStyle>
        <a:font>
          <a:latin typeface=""/>
          <a:ea typeface=""/>
          <a:cs typeface=""/>
        </a:font>
      </a:tcTxStyle>
      <a:tcStyle>
        <a:tcBdr/>
      </a:tcStyle>
    </a:lastRow>
    <a:firstRow>
      <a:tcTxStyle>
        <a:font>
          <a:latin typeface=""/>
          <a:ea typeface=""/>
          <a:cs typeface=""/>
        </a:font>
      </a:tcTxStyle>
      <a:tcStyle>
        <a:tcBdr/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;n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5657" cy="4981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1" tIns="45701" rIns="91421" bIns="45701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TW" altLang="en-US" sz="1200" b="0" i="0" u="none" strike="noStrike" kern="0" cap="none" spc="0" baseline="0">
                <a:solidFill>
                  <a:srgbClr val="000000"/>
                </a:solidFill>
                <a:uFillTx/>
                <a:latin typeface="Microsoft JhengHei"/>
                <a:ea typeface="Microsoft JhengHei"/>
                <a:cs typeface="Microsoft JhengHei"/>
              </a:defRPr>
            </a:lvl1pPr>
          </a:lstStyle>
          <a:p>
            <a:pPr lvl="0"/>
            <a:endParaRPr lang="zh-TW" altLang="en-US"/>
          </a:p>
        </p:txBody>
      </p:sp>
      <p:sp>
        <p:nvSpPr>
          <p:cNvPr id="3" name="Google Shape;4;n"/>
          <p:cNvSpPr txBox="1">
            <a:spLocks noGrp="1"/>
          </p:cNvSpPr>
          <p:nvPr>
            <p:ph type="dt" idx="1"/>
          </p:nvPr>
        </p:nvSpPr>
        <p:spPr>
          <a:xfrm>
            <a:off x="3850446" y="0"/>
            <a:ext cx="2945657" cy="4981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1" tIns="45701" rIns="91421" bIns="45701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TW" altLang="en-US" sz="1200" b="0" i="0" u="none" strike="noStrike" kern="0" cap="none" spc="0" baseline="0">
                <a:solidFill>
                  <a:srgbClr val="000000"/>
                </a:solidFill>
                <a:uFillTx/>
                <a:latin typeface="Microsoft JhengHei"/>
                <a:ea typeface="Microsoft JhengHei"/>
                <a:cs typeface="Microsoft JhengHei"/>
              </a:defRPr>
            </a:lvl1pPr>
          </a:lstStyle>
          <a:p>
            <a:pPr lvl="0"/>
            <a:endParaRPr lang="zh-TW" altLang="en-US"/>
          </a:p>
        </p:txBody>
      </p:sp>
      <p:sp>
        <p:nvSpPr>
          <p:cNvPr id="4" name="Google Shape;5;n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6"/>
            <a:ext cx="5956301" cy="3349620"/>
          </a:xfrm>
          <a:prstGeom prst="rect">
            <a:avLst/>
          </a:prstGeom>
          <a:noFill/>
          <a:ln w="12701" cap="flat">
            <a:solidFill>
              <a:srgbClr val="000000"/>
            </a:solidFill>
            <a:prstDash val="solid"/>
            <a:round/>
          </a:ln>
        </p:spPr>
      </p:sp>
      <p:sp>
        <p:nvSpPr>
          <p:cNvPr id="5" name="Google Shape;6;n"/>
          <p:cNvSpPr txBox="1">
            <a:spLocks noGrp="1"/>
          </p:cNvSpPr>
          <p:nvPr>
            <p:ph type="body" sz="quarter" idx="3"/>
          </p:nvPr>
        </p:nvSpPr>
        <p:spPr>
          <a:xfrm>
            <a:off x="679764" y="4777959"/>
            <a:ext cx="5438137" cy="390924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1" tIns="45701" rIns="91421" bIns="45701" anchor="t" anchorCtr="0" compatLnSpc="1">
            <a:noAutofit/>
          </a:bodyPr>
          <a:lstStyle/>
          <a:p>
            <a:pPr lvl="0"/>
            <a:endParaRPr lang="zh-TW" altLang="en-US"/>
          </a:p>
        </p:txBody>
      </p:sp>
      <p:sp>
        <p:nvSpPr>
          <p:cNvPr id="6" name="Google Shape;7;n"/>
          <p:cNvSpPr txBox="1">
            <a:spLocks noGrp="1"/>
          </p:cNvSpPr>
          <p:nvPr>
            <p:ph type="ftr" sz="quarter" idx="4"/>
          </p:nvPr>
        </p:nvSpPr>
        <p:spPr>
          <a:xfrm>
            <a:off x="0" y="9430088"/>
            <a:ext cx="2945657" cy="4981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1" tIns="45701" rIns="91421" bIns="45701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TW" altLang="en-US" sz="1200" b="0" i="0" u="none" strike="noStrike" kern="0" cap="none" spc="0" baseline="0">
                <a:solidFill>
                  <a:srgbClr val="000000"/>
                </a:solidFill>
                <a:uFillTx/>
                <a:latin typeface="Microsoft JhengHei"/>
                <a:ea typeface="Microsoft JhengHei"/>
                <a:cs typeface="Microsoft JhengHei"/>
              </a:defRPr>
            </a:lvl1pPr>
          </a:lstStyle>
          <a:p>
            <a:pPr lvl="0"/>
            <a:endParaRPr lang="zh-TW" altLang="en-US"/>
          </a:p>
        </p:txBody>
      </p:sp>
      <p:sp>
        <p:nvSpPr>
          <p:cNvPr id="7" name="Google Shape;8;n"/>
          <p:cNvSpPr txBox="1">
            <a:spLocks noGrp="1"/>
          </p:cNvSpPr>
          <p:nvPr>
            <p:ph type="sldNum" sz="quarter" idx="5"/>
          </p:nvPr>
        </p:nvSpPr>
        <p:spPr>
          <a:xfrm>
            <a:off x="3850446" y="9430088"/>
            <a:ext cx="2945657" cy="4981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1" tIns="45701" rIns="91421" bIns="45701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altLang="zh-TW" sz="1200" b="0" i="0" u="none" strike="noStrike" kern="0" cap="none" spc="0" baseline="0">
                <a:solidFill>
                  <a:srgbClr val="000000"/>
                </a:solidFill>
                <a:uFillTx/>
                <a:latin typeface="Microsoft JhengHei"/>
                <a:ea typeface="Microsoft JhengHei"/>
                <a:cs typeface="Microsoft JhengHei"/>
              </a:defRPr>
            </a:lvl1pPr>
          </a:lstStyle>
          <a:p>
            <a:pPr lvl="0"/>
            <a:fld id="{F985E5A8-576D-44B7-9B4C-3DBF91941216}" type="slidenum"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3282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457200" marR="0" lvl="0" indent="-22860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zh-TW" altLang="en-US" sz="1200" b="0" i="0" u="none" strike="noStrike" kern="0" cap="none" spc="0" baseline="0">
        <a:solidFill>
          <a:srgbClr val="000000"/>
        </a:solidFill>
        <a:uFillTx/>
        <a:latin typeface="Microsoft JhengHei"/>
        <a:ea typeface="Microsoft JhengHei"/>
        <a:cs typeface="Microsoft JhengHei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02;p1:notes"/>
          <p:cNvSpPr>
            <a:spLocks noGrp="1" noRot="1" noChangeAspect="1"/>
          </p:cNvSpPr>
          <p:nvPr>
            <p:ph type="sldImg"/>
          </p:nvPr>
        </p:nvSpPr>
        <p:spPr>
          <a:xfrm>
            <a:off x="420688" y="1241425"/>
            <a:ext cx="5956300" cy="3349625"/>
          </a:xfrm>
        </p:spPr>
      </p:sp>
      <p:sp>
        <p:nvSpPr>
          <p:cNvPr id="3" name="Google Shape;103;p1:note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Google Shape;104;p1:notes"/>
          <p:cNvSpPr txBox="1"/>
          <p:nvPr/>
        </p:nvSpPr>
        <p:spPr>
          <a:xfrm>
            <a:off x="3850446" y="9430088"/>
            <a:ext cx="2945657" cy="49813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1" tIns="45701" rIns="91421" bIns="45701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663FB75-1E27-496A-8381-EFCFA02AB119}" type="slidenum">
              <a:t>1</a:t>
            </a:fld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94;p10:notes"/>
          <p:cNvSpPr>
            <a:spLocks noGrp="1" noRot="1" noChangeAspect="1"/>
          </p:cNvSpPr>
          <p:nvPr>
            <p:ph type="sldImg"/>
          </p:nvPr>
        </p:nvSpPr>
        <p:spPr>
          <a:xfrm>
            <a:off x="420688" y="1241425"/>
            <a:ext cx="5956300" cy="3349625"/>
          </a:xfrm>
        </p:spPr>
      </p:sp>
      <p:sp>
        <p:nvSpPr>
          <p:cNvPr id="3" name="Google Shape;195;p10:note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Google Shape;196;p10:notes"/>
          <p:cNvSpPr txBox="1"/>
          <p:nvPr/>
        </p:nvSpPr>
        <p:spPr>
          <a:xfrm>
            <a:off x="3850446" y="9430088"/>
            <a:ext cx="2945657" cy="49813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1" tIns="45701" rIns="91421" bIns="45701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E4C6E9A-63A4-4758-B279-95B0CC65A1C0}" type="slidenum">
              <a:t>10</a:t>
            </a:fld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04;p11:note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Google Shape;205;p11:notes"/>
          <p:cNvSpPr>
            <a:spLocks noGrp="1" noRot="1" noChangeAspect="1"/>
          </p:cNvSpPr>
          <p:nvPr>
            <p:ph type="sldImg"/>
          </p:nvPr>
        </p:nvSpPr>
        <p:spPr>
          <a:xfrm>
            <a:off x="420688" y="1241425"/>
            <a:ext cx="5956300" cy="3349625"/>
          </a:xfr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13;p2:note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Google Shape;114;p2:notes"/>
          <p:cNvSpPr>
            <a:spLocks noGrp="1" noRot="1" noChangeAspect="1"/>
          </p:cNvSpPr>
          <p:nvPr>
            <p:ph type="sldImg"/>
          </p:nvPr>
        </p:nvSpPr>
        <p:spPr>
          <a:xfrm>
            <a:off x="420688" y="1241425"/>
            <a:ext cx="5956300" cy="3349625"/>
          </a:xfr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20;p3:notes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Google Shape;121;p3:note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Google Shape;122;p3:notes"/>
          <p:cNvSpPr txBox="1"/>
          <p:nvPr/>
        </p:nvSpPr>
        <p:spPr>
          <a:xfrm>
            <a:off x="3850446" y="9430088"/>
            <a:ext cx="2945657" cy="49813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1" tIns="45701" rIns="91421" bIns="45701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DAF4991-6268-42D4-93FE-5F97F3495C53}" type="slidenum">
              <a:t>3</a:t>
            </a:fld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29;p4:notes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Google Shape;130;p4:note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Google Shape;131;p4:notes"/>
          <p:cNvSpPr txBox="1"/>
          <p:nvPr/>
        </p:nvSpPr>
        <p:spPr>
          <a:xfrm>
            <a:off x="3850446" y="9430088"/>
            <a:ext cx="2945657" cy="49813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1" tIns="45701" rIns="91421" bIns="45701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051DAA3-5BB7-47AF-9265-2B97E13B07A6}" type="slidenum">
              <a:t>4</a:t>
            </a:fld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38;p5:notes"/>
          <p:cNvSpPr>
            <a:spLocks noGrp="1" noRot="1" noChangeAspect="1"/>
          </p:cNvSpPr>
          <p:nvPr>
            <p:ph type="sldImg"/>
          </p:nvPr>
        </p:nvSpPr>
        <p:spPr>
          <a:xfrm>
            <a:off x="420688" y="1241425"/>
            <a:ext cx="5956300" cy="3349625"/>
          </a:xfrm>
        </p:spPr>
      </p:sp>
      <p:sp>
        <p:nvSpPr>
          <p:cNvPr id="3" name="Google Shape;139;p5:note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Google Shape;140;p5:notes"/>
          <p:cNvSpPr txBox="1"/>
          <p:nvPr/>
        </p:nvSpPr>
        <p:spPr>
          <a:xfrm>
            <a:off x="3850446" y="9430088"/>
            <a:ext cx="2945657" cy="49813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1" tIns="45701" rIns="91421" bIns="45701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DBAADD7-C3F7-4C2B-8047-3E76AC049BB7}" type="slidenum">
              <a:t>5</a:t>
            </a:fld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46;p6:notes"/>
          <p:cNvSpPr>
            <a:spLocks noGrp="1" noRot="1" noChangeAspect="1"/>
          </p:cNvSpPr>
          <p:nvPr>
            <p:ph type="sldImg"/>
          </p:nvPr>
        </p:nvSpPr>
        <p:spPr>
          <a:xfrm>
            <a:off x="420688" y="1241425"/>
            <a:ext cx="5956300" cy="3349625"/>
          </a:xfrm>
        </p:spPr>
      </p:sp>
      <p:sp>
        <p:nvSpPr>
          <p:cNvPr id="3" name="Google Shape;147;p6:note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Google Shape;148;p6:notes"/>
          <p:cNvSpPr txBox="1"/>
          <p:nvPr/>
        </p:nvSpPr>
        <p:spPr>
          <a:xfrm>
            <a:off x="3850446" y="9430088"/>
            <a:ext cx="2945657" cy="49813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1" tIns="45701" rIns="91421" bIns="45701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80AC054-0C4D-41A3-B09C-C5AB2F3E7CF8}" type="slidenum">
              <a:t>6</a:t>
            </a:fld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56;p7:notes"/>
          <p:cNvSpPr>
            <a:spLocks noGrp="1" noRot="1" noChangeAspect="1"/>
          </p:cNvSpPr>
          <p:nvPr>
            <p:ph type="sldImg"/>
          </p:nvPr>
        </p:nvSpPr>
        <p:spPr>
          <a:xfrm>
            <a:off x="420688" y="1241425"/>
            <a:ext cx="5956300" cy="3349625"/>
          </a:xfrm>
        </p:spPr>
      </p:sp>
      <p:sp>
        <p:nvSpPr>
          <p:cNvPr id="3" name="Google Shape;157;p7:note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Google Shape;158;p7:notes"/>
          <p:cNvSpPr txBox="1"/>
          <p:nvPr/>
        </p:nvSpPr>
        <p:spPr>
          <a:xfrm>
            <a:off x="3850446" y="9430088"/>
            <a:ext cx="2945657" cy="49813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1" tIns="45701" rIns="91421" bIns="45701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546026E-F137-4755-B307-C5634F05D736}" type="slidenum">
              <a:t>7</a:t>
            </a:fld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69;p8:notes"/>
          <p:cNvSpPr>
            <a:spLocks noGrp="1" noRot="1" noChangeAspect="1"/>
          </p:cNvSpPr>
          <p:nvPr>
            <p:ph type="sldImg"/>
          </p:nvPr>
        </p:nvSpPr>
        <p:spPr>
          <a:xfrm>
            <a:off x="420688" y="1241425"/>
            <a:ext cx="5956300" cy="3349625"/>
          </a:xfrm>
        </p:spPr>
      </p:sp>
      <p:sp>
        <p:nvSpPr>
          <p:cNvPr id="3" name="Google Shape;170;p8:note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Google Shape;171;p8:notes"/>
          <p:cNvSpPr txBox="1"/>
          <p:nvPr/>
        </p:nvSpPr>
        <p:spPr>
          <a:xfrm>
            <a:off x="3850446" y="9430088"/>
            <a:ext cx="2945657" cy="49813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1" tIns="45701" rIns="91421" bIns="45701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0B31A66-EA98-4646-892D-25AF2829F847}" type="slidenum">
              <a:t>8</a:t>
            </a:fld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82;p9:notes"/>
          <p:cNvSpPr>
            <a:spLocks noGrp="1" noRot="1" noChangeAspect="1"/>
          </p:cNvSpPr>
          <p:nvPr>
            <p:ph type="sldImg"/>
          </p:nvPr>
        </p:nvSpPr>
        <p:spPr>
          <a:xfrm>
            <a:off x="420688" y="1241425"/>
            <a:ext cx="5956300" cy="3349625"/>
          </a:xfrm>
        </p:spPr>
      </p:sp>
      <p:sp>
        <p:nvSpPr>
          <p:cNvPr id="3" name="Google Shape;183;p9:note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Google Shape;184;p9:notes"/>
          <p:cNvSpPr txBox="1"/>
          <p:nvPr/>
        </p:nvSpPr>
        <p:spPr>
          <a:xfrm>
            <a:off x="3850446" y="9430088"/>
            <a:ext cx="2945657" cy="49813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1" tIns="45701" rIns="91421" bIns="45701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C0CC7DE-68A2-434E-93FE-47EE34FF3400}" type="slidenum">
              <a:t>9</a:t>
            </a:fld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24;p13"/>
          <p:cNvGrpSpPr/>
          <p:nvPr/>
        </p:nvGrpSpPr>
        <p:grpSpPr>
          <a:xfrm>
            <a:off x="0" y="6208894"/>
            <a:ext cx="12191996" cy="649105"/>
            <a:chOff x="0" y="6208894"/>
            <a:chExt cx="12191996" cy="649105"/>
          </a:xfrm>
        </p:grpSpPr>
        <p:sp>
          <p:nvSpPr>
            <p:cNvPr id="3" name="Google Shape;25;p13"/>
            <p:cNvSpPr/>
            <p:nvPr/>
          </p:nvSpPr>
          <p:spPr>
            <a:xfrm>
              <a:off x="3044" y="6220178"/>
              <a:ext cx="12188952" cy="637821"/>
            </a:xfrm>
            <a:prstGeom prst="rect">
              <a:avLst/>
            </a:prstGeom>
            <a:gradFill>
              <a:gsLst>
                <a:gs pos="0">
                  <a:srgbClr val="DCE5A3"/>
                </a:gs>
                <a:gs pos="100000">
                  <a:srgbClr val="D6E095"/>
                </a:gs>
              </a:gsLst>
              <a:lin ang="5400000"/>
            </a:gradFill>
            <a:ln cap="flat">
              <a:noFill/>
              <a:prstDash val="solid"/>
            </a:ln>
          </p:spPr>
          <p:txBody>
            <a:bodyPr vert="horz" wrap="square" lIns="91421" tIns="45701" rIns="91421" bIns="45701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zh-TW" altLang="en-US" sz="1800" b="0" i="0" u="none" strike="noStrike" kern="0" cap="none" spc="0" baseline="0">
                <a:solidFill>
                  <a:srgbClr val="000000"/>
                </a:solidFill>
                <a:uFillTx/>
                <a:latin typeface="MingLiu"/>
                <a:ea typeface="MingLiu"/>
                <a:cs typeface="MingLiu"/>
              </a:endParaRPr>
            </a:p>
          </p:txBody>
        </p:sp>
        <p:cxnSp>
          <p:nvCxnSpPr>
            <p:cNvPr id="4" name="Google Shape;26;p13"/>
            <p:cNvCxnSpPr/>
            <p:nvPr/>
          </p:nvCxnSpPr>
          <p:spPr>
            <a:xfrm>
              <a:off x="0" y="6208894"/>
              <a:ext cx="12191996" cy="0"/>
            </a:xfrm>
            <a:prstGeom prst="straightConnector1">
              <a:avLst/>
            </a:prstGeom>
            <a:noFill/>
            <a:ln w="12701" cap="flat">
              <a:solidFill>
                <a:srgbClr val="455F51"/>
              </a:solidFill>
              <a:prstDash val="solid"/>
              <a:miter/>
            </a:ln>
          </p:spPr>
        </p:cxnSp>
      </p:grpSp>
      <p:cxnSp>
        <p:nvCxnSpPr>
          <p:cNvPr id="5" name="Google Shape;27;p13"/>
          <p:cNvCxnSpPr/>
          <p:nvPr/>
        </p:nvCxnSpPr>
        <p:spPr>
          <a:xfrm rot="10800009" flipH="1">
            <a:off x="3044" y="5937948"/>
            <a:ext cx="8248" cy="5642"/>
          </a:xfrm>
          <a:prstGeom prst="straightConnector1">
            <a:avLst/>
          </a:prstGeom>
          <a:noFill/>
          <a:ln w="9528" cap="flat">
            <a:solidFill>
              <a:srgbClr val="549E39"/>
            </a:solidFill>
            <a:prstDash val="solid"/>
            <a:miter/>
          </a:ln>
        </p:spPr>
      </p:cxnSp>
      <p:cxnSp>
        <p:nvCxnSpPr>
          <p:cNvPr id="6" name="Google Shape;28;p13"/>
          <p:cNvCxnSpPr/>
          <p:nvPr/>
        </p:nvCxnSpPr>
        <p:spPr>
          <a:xfrm rot="10800009" flipH="1">
            <a:off x="3044" y="5937948"/>
            <a:ext cx="8248" cy="5642"/>
          </a:xfrm>
          <a:prstGeom prst="straightConnector1">
            <a:avLst/>
          </a:prstGeom>
          <a:noFill/>
          <a:ln w="9528" cap="flat">
            <a:solidFill>
              <a:srgbClr val="549E39"/>
            </a:solidFill>
            <a:prstDash val="solid"/>
            <a:miter/>
          </a:ln>
        </p:spPr>
      </p:cxnSp>
      <p:sp>
        <p:nvSpPr>
          <p:cNvPr id="7" name="Google Shape;29;p13"/>
          <p:cNvSpPr txBox="1">
            <a:spLocks noGrp="1"/>
          </p:cNvSpPr>
          <p:nvPr>
            <p:ph type="ctrTitle"/>
          </p:nvPr>
        </p:nvSpPr>
        <p:spPr>
          <a:xfrm>
            <a:off x="711202" y="1371600"/>
            <a:ext cx="10468865" cy="1828800"/>
          </a:xfrm>
        </p:spPr>
        <p:txBody>
          <a:bodyPr tIns="0" rIns="18278"/>
          <a:lstStyle>
            <a:lvl1pPr algn="r">
              <a:defRPr sz="5600" b="1"/>
            </a:lvl1pPr>
          </a:lstStyle>
          <a:p>
            <a:pPr lvl="0"/>
            <a:endParaRPr lang="zh-TW" altLang="en-US"/>
          </a:p>
        </p:txBody>
      </p:sp>
      <p:sp>
        <p:nvSpPr>
          <p:cNvPr id="8" name="Google Shape;30;p13"/>
          <p:cNvSpPr txBox="1">
            <a:spLocks noGrp="1"/>
          </p:cNvSpPr>
          <p:nvPr>
            <p:ph type="subTitle" idx="1"/>
          </p:nvPr>
        </p:nvSpPr>
        <p:spPr>
          <a:xfrm>
            <a:off x="711202" y="3228536"/>
            <a:ext cx="10472924" cy="1752603"/>
          </a:xfrm>
        </p:spPr>
        <p:txBody>
          <a:bodyPr lIns="0" rIns="18278"/>
          <a:lstStyle>
            <a:lvl1pPr marR="45720" algn="r">
              <a:buNone/>
              <a:defRPr/>
            </a:lvl1pPr>
          </a:lstStyle>
          <a:p>
            <a:pPr lvl="0"/>
            <a:endParaRPr lang="zh-TW" altLang="en-US"/>
          </a:p>
        </p:txBody>
      </p:sp>
      <p:sp>
        <p:nvSpPr>
          <p:cNvPr id="9" name="Google Shape;31;p1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h-TW" altLang="en-US"/>
          </a:p>
        </p:txBody>
      </p:sp>
      <p:sp>
        <p:nvSpPr>
          <p:cNvPr id="10" name="Google Shape;32;p1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h-TW" altLang="en-US"/>
          </a:p>
        </p:txBody>
      </p:sp>
      <p:sp>
        <p:nvSpPr>
          <p:cNvPr id="11" name="Google Shape;33;p1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A3550B-AADC-44E9-ACB4-74DDA50329EF}" type="slidenum"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9823607"/>
      </p:ext>
    </p:extLst>
  </p:cSld>
  <p:clrMapOvr>
    <a:masterClrMapping/>
  </p:clrMapOvr>
  <p:transition spd="med">
    <p:fade/>
  </p:transition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90;p22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h-TW" altLang="en-US"/>
          </a:p>
        </p:txBody>
      </p:sp>
      <p:sp>
        <p:nvSpPr>
          <p:cNvPr id="3" name="Google Shape;91;p22"/>
          <p:cNvSpPr txBox="1">
            <a:spLocks noGrp="1"/>
          </p:cNvSpPr>
          <p:nvPr>
            <p:ph type="body" orient="vert" idx="1"/>
          </p:nvPr>
        </p:nvSpPr>
        <p:spPr>
          <a:xfrm rot="5400013">
            <a:off x="3901443" y="-1356357"/>
            <a:ext cx="4389120" cy="10972800"/>
          </a:xfrm>
        </p:spPr>
        <p:txBody>
          <a:bodyPr/>
          <a:lstStyle>
            <a:lvl1pPr indent="-337185">
              <a:spcBef>
                <a:spcPts val="360"/>
              </a:spcBef>
              <a:buSzPts val="1710"/>
              <a:defRPr/>
            </a:lvl1pPr>
          </a:lstStyle>
          <a:p>
            <a:pPr lvl="0"/>
            <a:endParaRPr lang="zh-TW" altLang="en-US"/>
          </a:p>
        </p:txBody>
      </p:sp>
      <p:sp>
        <p:nvSpPr>
          <p:cNvPr id="4" name="Google Shape;92;p2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h-TW" altLang="en-US"/>
          </a:p>
        </p:txBody>
      </p:sp>
      <p:sp>
        <p:nvSpPr>
          <p:cNvPr id="5" name="Google Shape;93;p2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h-TW" altLang="en-US"/>
          </a:p>
        </p:txBody>
      </p:sp>
      <p:sp>
        <p:nvSpPr>
          <p:cNvPr id="6" name="Google Shape;94;p22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A2298C3-DDB9-4A0A-A584-00AF7C4835AB}" type="slidenum"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6927678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_TITLE_AND_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96;p23"/>
          <p:cNvSpPr txBox="1">
            <a:spLocks noGrp="1"/>
          </p:cNvSpPr>
          <p:nvPr>
            <p:ph type="title" orient="vert"/>
          </p:nvPr>
        </p:nvSpPr>
        <p:spPr>
          <a:xfrm rot="5400013">
            <a:off x="7604924" y="2148679"/>
            <a:ext cx="5211759" cy="27432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zh-TW" altLang="en-US"/>
          </a:p>
        </p:txBody>
      </p:sp>
      <p:sp>
        <p:nvSpPr>
          <p:cNvPr id="3" name="Google Shape;97;p23"/>
          <p:cNvSpPr txBox="1">
            <a:spLocks noGrp="1"/>
          </p:cNvSpPr>
          <p:nvPr>
            <p:ph type="body" orient="vert" idx="1"/>
          </p:nvPr>
        </p:nvSpPr>
        <p:spPr>
          <a:xfrm rot="5400013">
            <a:off x="2016925" y="-492922"/>
            <a:ext cx="5211759" cy="8026402"/>
          </a:xfrm>
        </p:spPr>
        <p:txBody>
          <a:bodyPr/>
          <a:lstStyle>
            <a:lvl1pPr indent="-337185">
              <a:spcBef>
                <a:spcPts val="360"/>
              </a:spcBef>
              <a:buSzPts val="1710"/>
              <a:defRPr/>
            </a:lvl1pPr>
          </a:lstStyle>
          <a:p>
            <a:pPr lvl="0"/>
            <a:endParaRPr lang="zh-TW" altLang="en-US"/>
          </a:p>
        </p:txBody>
      </p:sp>
      <p:sp>
        <p:nvSpPr>
          <p:cNvPr id="4" name="Google Shape;98;p2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h-TW" altLang="en-US"/>
          </a:p>
        </p:txBody>
      </p:sp>
      <p:sp>
        <p:nvSpPr>
          <p:cNvPr id="5" name="Google Shape;99;p2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h-TW" altLang="en-US"/>
          </a:p>
        </p:txBody>
      </p:sp>
      <p:sp>
        <p:nvSpPr>
          <p:cNvPr id="6" name="Google Shape;100;p2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921500D-F294-4C86-AFC0-6E31BB861BF6}" type="slidenum"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8119782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5;p14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h-TW" altLang="en-US"/>
          </a:p>
        </p:txBody>
      </p:sp>
      <p:sp>
        <p:nvSpPr>
          <p:cNvPr id="3" name="Google Shape;36;p14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 indent="-337185">
              <a:spcBef>
                <a:spcPts val="360"/>
              </a:spcBef>
              <a:buSzPts val="1710"/>
              <a:defRPr/>
            </a:lvl1pPr>
          </a:lstStyle>
          <a:p>
            <a:pPr lvl="0"/>
            <a:endParaRPr lang="zh-TW" altLang="en-US"/>
          </a:p>
        </p:txBody>
      </p:sp>
      <p:sp>
        <p:nvSpPr>
          <p:cNvPr id="4" name="Google Shape;37;p1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h-TW" altLang="en-US"/>
          </a:p>
        </p:txBody>
      </p:sp>
      <p:sp>
        <p:nvSpPr>
          <p:cNvPr id="5" name="Google Shape;38;p1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h-TW" altLang="en-US"/>
          </a:p>
        </p:txBody>
      </p:sp>
      <p:sp>
        <p:nvSpPr>
          <p:cNvPr id="6" name="Google Shape;39;p1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CBFBA02-1784-46B4-B5E8-303BDE6393EE}" type="slidenum"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5766667"/>
      </p:ext>
    </p:extLst>
  </p:cSld>
  <p:clrMapOvr>
    <a:masterClrMapping/>
  </p:clrMapOvr>
  <p:transition spd="med">
    <p:fade/>
  </p:transition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1;p15"/>
          <p:cNvSpPr txBox="1">
            <a:spLocks noGrp="1"/>
          </p:cNvSpPr>
          <p:nvPr>
            <p:ph type="title"/>
          </p:nvPr>
        </p:nvSpPr>
        <p:spPr>
          <a:xfrm>
            <a:off x="707132" y="1316736"/>
            <a:ext cx="10363196" cy="1362456"/>
          </a:xfrm>
        </p:spPr>
        <p:txBody>
          <a:bodyPr tIns="0">
            <a:noAutofit/>
          </a:bodyPr>
          <a:lstStyle>
            <a:lvl1pPr>
              <a:defRPr sz="5600" b="1"/>
            </a:lvl1pPr>
          </a:lstStyle>
          <a:p>
            <a:pPr lvl="0"/>
            <a:endParaRPr lang="zh-TW" altLang="en-US"/>
          </a:p>
        </p:txBody>
      </p:sp>
      <p:sp>
        <p:nvSpPr>
          <p:cNvPr id="3" name="Google Shape;42;p15"/>
          <p:cNvSpPr txBox="1">
            <a:spLocks noGrp="1"/>
          </p:cNvSpPr>
          <p:nvPr>
            <p:ph type="body" idx="1"/>
          </p:nvPr>
        </p:nvSpPr>
        <p:spPr>
          <a:xfrm>
            <a:off x="707132" y="2704667"/>
            <a:ext cx="10363196" cy="1509710"/>
          </a:xfrm>
        </p:spPr>
        <p:txBody>
          <a:bodyPr lIns="45701" rIns="45701"/>
          <a:lstStyle>
            <a:lvl1pPr indent="-228600">
              <a:spcBef>
                <a:spcPts val="440"/>
              </a:spcBef>
              <a:buNone/>
              <a:defRPr sz="2200"/>
            </a:lvl1pPr>
          </a:lstStyle>
          <a:p>
            <a:pPr lvl="0"/>
            <a:endParaRPr lang="zh-TW" altLang="en-US"/>
          </a:p>
        </p:txBody>
      </p:sp>
      <p:sp>
        <p:nvSpPr>
          <p:cNvPr id="4" name="Google Shape;43;p15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h-TW" altLang="en-US"/>
          </a:p>
        </p:txBody>
      </p:sp>
      <p:sp>
        <p:nvSpPr>
          <p:cNvPr id="5" name="Google Shape;44;p1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h-TW" altLang="en-US"/>
          </a:p>
        </p:txBody>
      </p:sp>
      <p:sp>
        <p:nvSpPr>
          <p:cNvPr id="6" name="Google Shape;45;p1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98E5A08-E80E-4464-A5DD-39B4F8F89BFC}" type="slidenum"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3491017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_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7;p16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h-TW" altLang="en-US"/>
          </a:p>
        </p:txBody>
      </p:sp>
      <p:sp>
        <p:nvSpPr>
          <p:cNvPr id="3" name="Google Shape;48;p16"/>
          <p:cNvSpPr txBox="1">
            <a:spLocks noGrp="1"/>
          </p:cNvSpPr>
          <p:nvPr>
            <p:ph idx="1"/>
          </p:nvPr>
        </p:nvSpPr>
        <p:spPr>
          <a:xfrm>
            <a:off x="609603" y="1920084"/>
            <a:ext cx="5384801" cy="443484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zh-TW" altLang="en-US"/>
          </a:p>
        </p:txBody>
      </p:sp>
      <p:sp>
        <p:nvSpPr>
          <p:cNvPr id="4" name="Google Shape;49;p16"/>
          <p:cNvSpPr txBox="1">
            <a:spLocks noGrp="1"/>
          </p:cNvSpPr>
          <p:nvPr>
            <p:ph idx="2"/>
          </p:nvPr>
        </p:nvSpPr>
        <p:spPr>
          <a:xfrm>
            <a:off x="6197602" y="1920084"/>
            <a:ext cx="5384801" cy="443484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zh-TW" altLang="en-US"/>
          </a:p>
        </p:txBody>
      </p:sp>
      <p:sp>
        <p:nvSpPr>
          <p:cNvPr id="5" name="Google Shape;50;p1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h-TW" altLang="en-US"/>
          </a:p>
        </p:txBody>
      </p:sp>
      <p:sp>
        <p:nvSpPr>
          <p:cNvPr id="6" name="Google Shape;51;p16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h-TW" altLang="en-US"/>
          </a:p>
        </p:txBody>
      </p:sp>
      <p:sp>
        <p:nvSpPr>
          <p:cNvPr id="7" name="Google Shape;52;p1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A5BB7F0-C1B9-45EA-90D0-048976263496}" type="slidenum"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8837497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WO_OBJECTS_WITH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54;p17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h-TW" altLang="en-US"/>
          </a:p>
        </p:txBody>
      </p:sp>
      <p:sp>
        <p:nvSpPr>
          <p:cNvPr id="3" name="Google Shape;55;p17"/>
          <p:cNvSpPr txBox="1">
            <a:spLocks noGrp="1"/>
          </p:cNvSpPr>
          <p:nvPr>
            <p:ph type="body" idx="1"/>
          </p:nvPr>
        </p:nvSpPr>
        <p:spPr>
          <a:xfrm>
            <a:off x="609603" y="1855244"/>
            <a:ext cx="5386913" cy="659355"/>
          </a:xfrm>
        </p:spPr>
        <p:txBody>
          <a:bodyPr lIns="45701" tIns="0" rIns="45701" bIns="0" anchor="ctr">
            <a:noAutofit/>
          </a:bodyPr>
          <a:lstStyle>
            <a:lvl1pPr indent="-228600">
              <a:spcBef>
                <a:spcPts val="480"/>
              </a:spcBef>
              <a:buNone/>
              <a:defRPr sz="2400" b="1"/>
            </a:lvl1pPr>
          </a:lstStyle>
          <a:p>
            <a:pPr lvl="0"/>
            <a:endParaRPr lang="zh-TW" altLang="en-US"/>
          </a:p>
        </p:txBody>
      </p:sp>
      <p:sp>
        <p:nvSpPr>
          <p:cNvPr id="4" name="Google Shape;56;p17"/>
          <p:cNvSpPr txBox="1">
            <a:spLocks noGrp="1"/>
          </p:cNvSpPr>
          <p:nvPr>
            <p:ph type="body" idx="3"/>
          </p:nvPr>
        </p:nvSpPr>
        <p:spPr>
          <a:xfrm>
            <a:off x="609603" y="2514600"/>
            <a:ext cx="5386913" cy="3845719"/>
          </a:xfrm>
        </p:spPr>
        <p:txBody>
          <a:bodyPr tIns="0"/>
          <a:lstStyle>
            <a:lvl1pPr indent="-361316">
              <a:spcBef>
                <a:spcPts val="440"/>
              </a:spcBef>
              <a:buSzPts val="2090"/>
              <a:defRPr sz="2200"/>
            </a:lvl1pPr>
          </a:lstStyle>
          <a:p>
            <a:pPr lvl="0"/>
            <a:endParaRPr lang="zh-TW" altLang="en-US"/>
          </a:p>
        </p:txBody>
      </p:sp>
      <p:sp>
        <p:nvSpPr>
          <p:cNvPr id="5" name="Google Shape;57;p17"/>
          <p:cNvSpPr txBox="1">
            <a:spLocks noGrp="1"/>
          </p:cNvSpPr>
          <p:nvPr>
            <p:ph idx="2"/>
          </p:nvPr>
        </p:nvSpPr>
        <p:spPr>
          <a:xfrm>
            <a:off x="6193368" y="1859761"/>
            <a:ext cx="5389034" cy="654847"/>
          </a:xfrm>
        </p:spPr>
        <p:txBody>
          <a:bodyPr lIns="45701" tIns="0" rIns="45701" bIns="0" anchor="ctr"/>
          <a:lstStyle>
            <a:lvl1pPr indent="-228600">
              <a:spcBef>
                <a:spcPts val="480"/>
              </a:spcBef>
              <a:buNone/>
              <a:defRPr sz="2400" b="1"/>
            </a:lvl1pPr>
          </a:lstStyle>
          <a:p>
            <a:pPr lvl="0"/>
            <a:endParaRPr lang="zh-TW" altLang="en-US"/>
          </a:p>
        </p:txBody>
      </p:sp>
      <p:sp>
        <p:nvSpPr>
          <p:cNvPr id="6" name="Google Shape;58;p17"/>
          <p:cNvSpPr txBox="1">
            <a:spLocks noGrp="1"/>
          </p:cNvSpPr>
          <p:nvPr>
            <p:ph idx="4"/>
          </p:nvPr>
        </p:nvSpPr>
        <p:spPr>
          <a:xfrm>
            <a:off x="6193368" y="2514600"/>
            <a:ext cx="5389034" cy="3845719"/>
          </a:xfrm>
        </p:spPr>
        <p:txBody>
          <a:bodyPr tIns="0"/>
          <a:lstStyle>
            <a:lvl1pPr indent="-361316">
              <a:spcBef>
                <a:spcPts val="440"/>
              </a:spcBef>
              <a:buSzPts val="2090"/>
              <a:defRPr sz="2200"/>
            </a:lvl1pPr>
          </a:lstStyle>
          <a:p>
            <a:pPr lvl="0"/>
            <a:endParaRPr lang="zh-TW" altLang="en-US"/>
          </a:p>
        </p:txBody>
      </p:sp>
      <p:sp>
        <p:nvSpPr>
          <p:cNvPr id="7" name="Google Shape;59;p17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h-TW" altLang="en-US"/>
          </a:p>
        </p:txBody>
      </p:sp>
      <p:sp>
        <p:nvSpPr>
          <p:cNvPr id="8" name="Google Shape;60;p1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h-TW" altLang="en-US"/>
          </a:p>
        </p:txBody>
      </p:sp>
      <p:sp>
        <p:nvSpPr>
          <p:cNvPr id="9" name="Google Shape;61;p17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4A19F8-0199-4DD7-BDA2-D19A23E19B31}" type="slidenum"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294384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3;p18"/>
          <p:cNvSpPr txBox="1">
            <a:spLocks noGrp="1"/>
          </p:cNvSpPr>
          <p:nvPr>
            <p:ph type="title"/>
          </p:nvPr>
        </p:nvSpPr>
        <p:spPr>
          <a:xfrm>
            <a:off x="609603" y="704088"/>
            <a:ext cx="11074398" cy="11430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zh-TW" altLang="en-US"/>
          </a:p>
        </p:txBody>
      </p:sp>
      <p:sp>
        <p:nvSpPr>
          <p:cNvPr id="3" name="Google Shape;64;p18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h-TW" altLang="en-US"/>
          </a:p>
        </p:txBody>
      </p:sp>
      <p:sp>
        <p:nvSpPr>
          <p:cNvPr id="4" name="Google Shape;65;p18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h-TW" altLang="en-US"/>
          </a:p>
        </p:txBody>
      </p:sp>
      <p:sp>
        <p:nvSpPr>
          <p:cNvPr id="5" name="Google Shape;66;p1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277F67D-3370-45BC-B3A9-1785F782E5FA}" type="slidenum"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6692916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8;p19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h-TW" altLang="en-US"/>
          </a:p>
        </p:txBody>
      </p:sp>
      <p:sp>
        <p:nvSpPr>
          <p:cNvPr id="3" name="Google Shape;69;p19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h-TW" altLang="en-US"/>
          </a:p>
        </p:txBody>
      </p:sp>
      <p:sp>
        <p:nvSpPr>
          <p:cNvPr id="4" name="Google Shape;70;p19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99856FF-D159-44A1-BA2A-6B6E4686671A}" type="slidenum"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29233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JECT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72;p20"/>
          <p:cNvSpPr txBox="1">
            <a:spLocks noGrp="1"/>
          </p:cNvSpPr>
          <p:nvPr>
            <p:ph type="title"/>
          </p:nvPr>
        </p:nvSpPr>
        <p:spPr>
          <a:xfrm>
            <a:off x="914400" y="514350"/>
            <a:ext cx="3657600" cy="1162046"/>
          </a:xfrm>
        </p:spPr>
        <p:txBody>
          <a:bodyPr>
            <a:noAutofit/>
          </a:bodyPr>
          <a:lstStyle>
            <a:lvl1pPr>
              <a:defRPr sz="2600"/>
            </a:lvl1pPr>
          </a:lstStyle>
          <a:p>
            <a:pPr lvl="0"/>
            <a:endParaRPr lang="zh-TW" altLang="en-US"/>
          </a:p>
        </p:txBody>
      </p:sp>
      <p:sp>
        <p:nvSpPr>
          <p:cNvPr id="3" name="Google Shape;73;p20"/>
          <p:cNvSpPr txBox="1">
            <a:spLocks noGrp="1"/>
          </p:cNvSpPr>
          <p:nvPr>
            <p:ph type="body" idx="2"/>
          </p:nvPr>
        </p:nvSpPr>
        <p:spPr>
          <a:xfrm>
            <a:off x="4766730" y="1676396"/>
            <a:ext cx="6815663" cy="4572000"/>
          </a:xfrm>
        </p:spPr>
        <p:txBody>
          <a:bodyPr tIns="0"/>
          <a:lstStyle>
            <a:lvl1pPr indent="-397507">
              <a:spcBef>
                <a:spcPts val="560"/>
              </a:spcBef>
              <a:buSzPts val="2660"/>
              <a:defRPr sz="2800"/>
            </a:lvl1pPr>
          </a:lstStyle>
          <a:p>
            <a:pPr lvl="0"/>
            <a:endParaRPr lang="zh-TW" altLang="en-US"/>
          </a:p>
        </p:txBody>
      </p:sp>
      <p:sp>
        <p:nvSpPr>
          <p:cNvPr id="4" name="Google Shape;74;p20"/>
          <p:cNvSpPr txBox="1">
            <a:spLocks noGrp="1"/>
          </p:cNvSpPr>
          <p:nvPr>
            <p:ph idx="1"/>
          </p:nvPr>
        </p:nvSpPr>
        <p:spPr>
          <a:xfrm>
            <a:off x="914400" y="1676396"/>
            <a:ext cx="3657600" cy="4572000"/>
          </a:xfrm>
        </p:spPr>
        <p:txBody>
          <a:bodyPr lIns="18278" rIns="18278"/>
          <a:lstStyle>
            <a:lvl1pPr indent="-228600">
              <a:spcBef>
                <a:spcPts val="280"/>
              </a:spcBef>
              <a:buNone/>
              <a:defRPr sz="1400"/>
            </a:lvl1pPr>
          </a:lstStyle>
          <a:p>
            <a:pPr lvl="0"/>
            <a:endParaRPr lang="zh-TW" altLang="en-US"/>
          </a:p>
        </p:txBody>
      </p:sp>
      <p:sp>
        <p:nvSpPr>
          <p:cNvPr id="5" name="Google Shape;75;p20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h-TW" altLang="en-US"/>
          </a:p>
        </p:txBody>
      </p:sp>
      <p:sp>
        <p:nvSpPr>
          <p:cNvPr id="6" name="Google Shape;76;p20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h-TW" altLang="en-US"/>
          </a:p>
        </p:txBody>
      </p:sp>
      <p:sp>
        <p:nvSpPr>
          <p:cNvPr id="7" name="Google Shape;77;p20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E3E47BF-8CEA-4E91-8709-7DA7A1EA605F}" type="slidenum"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0630968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79;p21"/>
          <p:cNvSpPr/>
          <p:nvPr/>
        </p:nvSpPr>
        <p:spPr>
          <a:xfrm rot="11220017" flipH="1">
            <a:off x="4220997" y="1108078"/>
            <a:ext cx="7010403" cy="4114800"/>
          </a:xfrm>
          <a:custGeom>
            <a:avLst>
              <a:gd name="f8" fmla="val 0"/>
              <a:gd name="f9" fmla="val 3646"/>
            </a:avLst>
            <a:gdLst>
              <a:gd name="f2" fmla="val 10800000"/>
              <a:gd name="f3" fmla="val 5400000"/>
              <a:gd name="f4" fmla="val w"/>
              <a:gd name="f5" fmla="val h"/>
              <a:gd name="f6" fmla="val ss"/>
              <a:gd name="f7" fmla="val 0"/>
              <a:gd name="f8" fmla="val 0"/>
              <a:gd name="f9" fmla="val 3646"/>
              <a:gd name="f10" fmla="abs f4"/>
              <a:gd name="f11" fmla="abs f5"/>
              <a:gd name="f12" fmla="abs f6"/>
              <a:gd name="f13" fmla="val f7"/>
              <a:gd name="f14" fmla="val f8"/>
              <a:gd name="f15" fmla="val f9"/>
              <a:gd name="f16" fmla="?: f10 f4 1"/>
              <a:gd name="f17" fmla="?: f11 f5 1"/>
              <a:gd name="f18" fmla="?: f12 f6 1"/>
              <a:gd name="f19" fmla="*/ f16 1 21600"/>
              <a:gd name="f20" fmla="*/ f17 1 21600"/>
              <a:gd name="f21" fmla="*/ 21600 f16 1"/>
              <a:gd name="f22" fmla="*/ 21600 f17 1"/>
              <a:gd name="f23" fmla="min f20 f19"/>
              <a:gd name="f24" fmla="*/ f21 1 f18"/>
              <a:gd name="f25" fmla="*/ f22 1 f18"/>
              <a:gd name="f26" fmla="val f24"/>
              <a:gd name="f27" fmla="val f25"/>
              <a:gd name="f28" fmla="*/ f13 f23 1"/>
              <a:gd name="f29" fmla="+- f27 0 f13"/>
              <a:gd name="f30" fmla="+- f26 0 f13"/>
              <a:gd name="f31" fmla="*/ f27 f23 1"/>
              <a:gd name="f32" fmla="*/ f26 f23 1"/>
              <a:gd name="f33" fmla="min f30 f29"/>
              <a:gd name="f34" fmla="*/ f33 f14 1"/>
              <a:gd name="f35" fmla="*/ f33 f15 1"/>
              <a:gd name="f36" fmla="*/ f34 1 100000"/>
              <a:gd name="f37" fmla="*/ f35 1 100000"/>
              <a:gd name="f38" fmla="+- f26 0 f37"/>
              <a:gd name="f39" fmla="*/ f36 29289 1"/>
              <a:gd name="f40" fmla="*/ f36 f23 1"/>
              <a:gd name="f41" fmla="*/ f37 f23 1"/>
              <a:gd name="f42" fmla="*/ f39 1 100000"/>
              <a:gd name="f43" fmla="+- f38 f26 0"/>
              <a:gd name="f44" fmla="*/ f38 f23 1"/>
              <a:gd name="f45" fmla="*/ f43 1 2"/>
              <a:gd name="f46" fmla="*/ f42 f23 1"/>
              <a:gd name="f47" fmla="*/ f45 f23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6" t="f46" r="f47" b="f31"/>
            <a:pathLst>
              <a:path>
                <a:moveTo>
                  <a:pt x="f40" y="f28"/>
                </a:moveTo>
                <a:lnTo>
                  <a:pt x="f44" y="f28"/>
                </a:lnTo>
                <a:lnTo>
                  <a:pt x="f32" y="f41"/>
                </a:lnTo>
                <a:lnTo>
                  <a:pt x="f32" y="f31"/>
                </a:lnTo>
                <a:lnTo>
                  <a:pt x="f28" y="f31"/>
                </a:lnTo>
                <a:lnTo>
                  <a:pt x="f28" y="f40"/>
                </a:lnTo>
                <a:arcTo wR="f40" hR="f40" stAng="f2" swAng="f3"/>
                <a:close/>
              </a:path>
            </a:pathLst>
          </a:custGeom>
          <a:solidFill>
            <a:srgbClr val="FFFFFF"/>
          </a:solidFill>
          <a:ln w="9528" cap="rnd">
            <a:solidFill>
              <a:srgbClr val="C0C0C0"/>
            </a:solidFill>
            <a:prstDash val="solid"/>
            <a:miter/>
          </a:ln>
          <a:effectLst>
            <a:outerShdw dist="38499" dir="7499967" algn="tl">
              <a:srgbClr val="000000">
                <a:alpha val="24705"/>
              </a:srgbClr>
            </a:outerShdw>
          </a:effectLst>
        </p:spPr>
        <p:txBody>
          <a:bodyPr vert="horz" wrap="square" lIns="91421" tIns="45701" rIns="91421" bIns="45701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zh-TW" altLang="en-US" sz="1800" b="0" i="0" u="none" strike="noStrike" kern="0" cap="none" spc="0" baseline="0">
              <a:solidFill>
                <a:srgbClr val="FFFFFF"/>
              </a:solidFill>
              <a:uFillTx/>
              <a:latin typeface="MingLiu"/>
              <a:ea typeface="MingLiu"/>
              <a:cs typeface="MingLiu"/>
            </a:endParaRPr>
          </a:p>
        </p:txBody>
      </p:sp>
      <p:sp>
        <p:nvSpPr>
          <p:cNvPr id="3" name="Google Shape;80;p21"/>
          <p:cNvSpPr/>
          <p:nvPr/>
        </p:nvSpPr>
        <p:spPr>
          <a:xfrm rot="11220017" flipH="1">
            <a:off x="10672171" y="5359763"/>
            <a:ext cx="207267" cy="15544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360"/>
              <a:gd name="f8" fmla="+- 0 0 -180"/>
              <a:gd name="f9" fmla="+- 0 0 -90"/>
              <a:gd name="f10" fmla="abs f3"/>
              <a:gd name="f11" fmla="abs f4"/>
              <a:gd name="f12" fmla="abs f5"/>
              <a:gd name="f13" fmla="val f6"/>
              <a:gd name="f14" fmla="*/ f7 f0 1"/>
              <a:gd name="f15" fmla="*/ f8 f0 1"/>
              <a:gd name="f16" fmla="*/ f9 f0 1"/>
              <a:gd name="f17" fmla="?: f10 f3 1"/>
              <a:gd name="f18" fmla="?: f11 f4 1"/>
              <a:gd name="f19" fmla="?: f12 f5 1"/>
              <a:gd name="f20" fmla="*/ f14 1 f2"/>
              <a:gd name="f21" fmla="*/ f15 1 f2"/>
              <a:gd name="f22" fmla="*/ f16 1 f2"/>
              <a:gd name="f23" fmla="*/ f17 1 21600"/>
              <a:gd name="f24" fmla="*/ f18 1 21600"/>
              <a:gd name="f25" fmla="*/ 21600 f17 1"/>
              <a:gd name="f26" fmla="*/ 21600 f18 1"/>
              <a:gd name="f27" fmla="+- f20 0 f1"/>
              <a:gd name="f28" fmla="+- f21 0 f1"/>
              <a:gd name="f29" fmla="+- f22 0 f1"/>
              <a:gd name="f30" fmla="min f24 f23"/>
              <a:gd name="f31" fmla="*/ f25 1 f19"/>
              <a:gd name="f32" fmla="*/ f26 1 f19"/>
              <a:gd name="f33" fmla="val f31"/>
              <a:gd name="f34" fmla="val f32"/>
              <a:gd name="f35" fmla="*/ f13 f30 1"/>
              <a:gd name="f36" fmla="+- f34 0 f13"/>
              <a:gd name="f37" fmla="+- f33 0 f13"/>
              <a:gd name="f38" fmla="*/ f34 f30 1"/>
              <a:gd name="f39" fmla="*/ f33 f30 1"/>
              <a:gd name="f40" fmla="*/ f36 1 2"/>
              <a:gd name="f41" fmla="*/ f37 1 2"/>
              <a:gd name="f42" fmla="*/ f37 1 12"/>
              <a:gd name="f43" fmla="*/ f36 7 1"/>
              <a:gd name="f44" fmla="*/ f37 7 1"/>
              <a:gd name="f45" fmla="*/ f36 11 1"/>
              <a:gd name="f46" fmla="+- f13 f40 0"/>
              <a:gd name="f47" fmla="+- f13 f41 0"/>
              <a:gd name="f48" fmla="*/ f43 1 12"/>
              <a:gd name="f49" fmla="*/ f44 1 12"/>
              <a:gd name="f50" fmla="*/ f45 1 12"/>
              <a:gd name="f51" fmla="*/ f42 f30 1"/>
              <a:gd name="f52" fmla="*/ f48 f30 1"/>
              <a:gd name="f53" fmla="*/ f49 f30 1"/>
              <a:gd name="f54" fmla="*/ f50 f30 1"/>
              <a:gd name="f55" fmla="*/ f47 f30 1"/>
              <a:gd name="f56" fmla="*/ f46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5" y="f35"/>
              </a:cxn>
              <a:cxn ang="f28">
                <a:pos x="f35" y="f38"/>
              </a:cxn>
              <a:cxn ang="f28">
                <a:pos x="f39" y="f38"/>
              </a:cxn>
              <a:cxn ang="f29">
                <a:pos x="f55" y="f56"/>
              </a:cxn>
            </a:cxnLst>
            <a:rect l="f51" t="f52" r="f53" b="f54"/>
            <a:pathLst>
              <a:path>
                <a:moveTo>
                  <a:pt x="f35" y="f38"/>
                </a:moveTo>
                <a:lnTo>
                  <a:pt x="f35" y="f35"/>
                </a:lnTo>
                <a:lnTo>
                  <a:pt x="f39" y="f38"/>
                </a:lnTo>
                <a:close/>
              </a:path>
            </a:pathLst>
          </a:custGeom>
          <a:solidFill>
            <a:srgbClr val="FFFFFF"/>
          </a:solidFill>
          <a:ln w="12701" cap="flat">
            <a:solidFill>
              <a:srgbClr val="FFFFFF"/>
            </a:solidFill>
            <a:prstDash val="solid"/>
            <a:bevel/>
          </a:ln>
          <a:effectLst>
            <a:outerShdw dist="6348" dir="12898457" algn="tl">
              <a:srgbClr val="000000">
                <a:alpha val="46666"/>
              </a:srgbClr>
            </a:outerShdw>
          </a:effectLst>
        </p:spPr>
        <p:txBody>
          <a:bodyPr vert="horz" wrap="square" lIns="91421" tIns="45701" rIns="91421" bIns="45701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zh-TW" altLang="en-US" sz="1800" b="0" i="0" u="none" strike="noStrike" kern="0" cap="none" spc="0" baseline="0">
              <a:solidFill>
                <a:srgbClr val="FFFFFF"/>
              </a:solidFill>
              <a:uFillTx/>
              <a:latin typeface="MingLiu"/>
              <a:ea typeface="MingLiu"/>
              <a:cs typeface="MingLiu"/>
            </a:endParaRPr>
          </a:p>
        </p:txBody>
      </p:sp>
      <p:sp>
        <p:nvSpPr>
          <p:cNvPr id="4" name="Google Shape;81;p21"/>
          <p:cNvSpPr txBox="1">
            <a:spLocks noGrp="1"/>
          </p:cNvSpPr>
          <p:nvPr>
            <p:ph type="title"/>
          </p:nvPr>
        </p:nvSpPr>
        <p:spPr>
          <a:xfrm>
            <a:off x="812801" y="1176997"/>
            <a:ext cx="2950467" cy="1582625"/>
          </a:xfrm>
        </p:spPr>
        <p:txBody>
          <a:bodyPr lIns="45701" rIns="45701" bIns="45701"/>
          <a:lstStyle>
            <a:lvl1pPr>
              <a:defRPr sz="2000" b="1"/>
            </a:lvl1pPr>
          </a:lstStyle>
          <a:p>
            <a:pPr lvl="0"/>
            <a:endParaRPr lang="zh-TW" altLang="en-US"/>
          </a:p>
        </p:txBody>
      </p:sp>
      <p:sp>
        <p:nvSpPr>
          <p:cNvPr id="5" name="Google Shape;83;p21"/>
          <p:cNvSpPr txBox="1">
            <a:spLocks noGrp="1"/>
          </p:cNvSpPr>
          <p:nvPr>
            <p:ph type="body" idx="2"/>
          </p:nvPr>
        </p:nvSpPr>
        <p:spPr>
          <a:xfrm>
            <a:off x="812801" y="2828787"/>
            <a:ext cx="2946397" cy="2179316"/>
          </a:xfrm>
        </p:spPr>
        <p:txBody>
          <a:bodyPr lIns="63998" rIns="45701"/>
          <a:lstStyle>
            <a:lvl1pPr indent="-228600">
              <a:spcBef>
                <a:spcPts val="250"/>
              </a:spcBef>
              <a:buNone/>
              <a:defRPr sz="1300"/>
            </a:lvl1pPr>
          </a:lstStyle>
          <a:p>
            <a:pPr lvl="0"/>
            <a:endParaRPr lang="zh-TW" altLang="en-US"/>
          </a:p>
        </p:txBody>
      </p:sp>
      <p:sp>
        <p:nvSpPr>
          <p:cNvPr id="6" name="Google Shape;84;p2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h-TW" altLang="en-US"/>
          </a:p>
        </p:txBody>
      </p:sp>
      <p:sp>
        <p:nvSpPr>
          <p:cNvPr id="7" name="Google Shape;85;p21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h-TW" altLang="en-US"/>
          </a:p>
        </p:txBody>
      </p:sp>
      <p:sp>
        <p:nvSpPr>
          <p:cNvPr id="8" name="Google Shape;86;p21"/>
          <p:cNvSpPr txBox="1">
            <a:spLocks noGrp="1"/>
          </p:cNvSpPr>
          <p:nvPr>
            <p:ph type="sldNum" sz="quarter" idx="8"/>
          </p:nvPr>
        </p:nvSpPr>
        <p:spPr>
          <a:xfrm>
            <a:off x="10769602" y="6356351"/>
            <a:ext cx="812801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5BE91580-331F-4FED-9A4D-CD9E233B017E}" type="slidenum">
              <a:t>‹#›</a:t>
            </a:fld>
            <a:endParaRPr lang="zh-TW" altLang="en-US"/>
          </a:p>
        </p:txBody>
      </p:sp>
      <p:sp>
        <p:nvSpPr>
          <p:cNvPr id="9" name="Google Shape;87;p21"/>
          <p:cNvSpPr/>
          <p:nvPr/>
        </p:nvSpPr>
        <p:spPr>
          <a:xfrm rot="10800009" flipH="1">
            <a:off x="-12691" y="5816598"/>
            <a:ext cx="12217398" cy="1041401"/>
          </a:xfrm>
          <a:custGeom>
            <a:avLst/>
            <a:gdLst>
              <a:gd name="f0" fmla="val w"/>
              <a:gd name="f1" fmla="val h"/>
              <a:gd name="f2" fmla="val 0"/>
              <a:gd name="f3" fmla="val 5772"/>
              <a:gd name="f4" fmla="val 656"/>
              <a:gd name="f5" fmla="val 6"/>
              <a:gd name="f6" fmla="val 2"/>
              <a:gd name="f7" fmla="val 2542"/>
              <a:gd name="f8" fmla="val 2746"/>
              <a:gd name="f9" fmla="val 101"/>
              <a:gd name="f10" fmla="val 3828"/>
              <a:gd name="f11" fmla="val 367"/>
              <a:gd name="f12" fmla="val 4374"/>
              <a:gd name="f13" fmla="val 4920"/>
              <a:gd name="f14" fmla="val 5526"/>
              <a:gd name="f15" fmla="val 152"/>
              <a:gd name="f16" fmla="val 5766"/>
              <a:gd name="f17" fmla="val 55"/>
              <a:gd name="f18" fmla="val 213"/>
              <a:gd name="f19" fmla="val 5670"/>
              <a:gd name="f20" fmla="val 257"/>
              <a:gd name="f21" fmla="val 5016"/>
              <a:gd name="f22" fmla="val 441"/>
              <a:gd name="f23" fmla="val 4302"/>
              <a:gd name="f24" fmla="val 439"/>
              <a:gd name="f25" fmla="val 3588"/>
              <a:gd name="f26" fmla="val 437"/>
              <a:gd name="f27" fmla="val 2205"/>
              <a:gd name="f28" fmla="val 165"/>
              <a:gd name="f29" fmla="val 1488"/>
              <a:gd name="f30" fmla="val 201"/>
              <a:gd name="f31" fmla="val 750"/>
              <a:gd name="f32" fmla="val 209"/>
              <a:gd name="f33" fmla="val 270"/>
              <a:gd name="f34" fmla="val 482"/>
              <a:gd name="f35" fmla="*/ f0 1 5772"/>
              <a:gd name="f36" fmla="*/ f1 1 656"/>
              <a:gd name="f37" fmla="val f2"/>
              <a:gd name="f38" fmla="val f3"/>
              <a:gd name="f39" fmla="val f4"/>
              <a:gd name="f40" fmla="+- f39 0 f37"/>
              <a:gd name="f41" fmla="+- f38 0 f37"/>
              <a:gd name="f42" fmla="*/ f41 1 5772"/>
              <a:gd name="f43" fmla="*/ f40 1 656"/>
              <a:gd name="f44" fmla="*/ f37 1 f42"/>
              <a:gd name="f45" fmla="*/ f38 1 f42"/>
              <a:gd name="f46" fmla="*/ f37 1 f43"/>
              <a:gd name="f47" fmla="*/ f39 1 f43"/>
              <a:gd name="f48" fmla="*/ f44 f35 1"/>
              <a:gd name="f49" fmla="*/ f45 f35 1"/>
              <a:gd name="f50" fmla="*/ f47 f36 1"/>
              <a:gd name="f51" fmla="*/ f46 f3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8" t="f51" r="f49" b="f50"/>
            <a:pathLst>
              <a:path w="5772" h="656">
                <a:moveTo>
                  <a:pt x="f5" y="f6"/>
                </a:moveTo>
                <a:lnTo>
                  <a:pt x="f7" y="f2"/>
                </a:lnTo>
                <a:cubicBezTo>
                  <a:pt x="f8" y="f9"/>
                  <a:pt x="f10" y="f11"/>
                  <a:pt x="f12" y="f11"/>
                </a:cubicBezTo>
                <a:cubicBezTo>
                  <a:pt x="f13" y="f11"/>
                  <a:pt x="f14" y="f15"/>
                  <a:pt x="f16" y="f17"/>
                </a:cubicBezTo>
                <a:lnTo>
                  <a:pt x="f3" y="f18"/>
                </a:lnTo>
                <a:cubicBezTo>
                  <a:pt x="f19" y="f20"/>
                  <a:pt x="f21" y="f22"/>
                  <a:pt x="f23" y="f24"/>
                </a:cubicBezTo>
                <a:cubicBezTo>
                  <a:pt x="f25" y="f26"/>
                  <a:pt x="f27" y="f28"/>
                  <a:pt x="f29" y="f30"/>
                </a:cubicBezTo>
                <a:cubicBezTo>
                  <a:pt x="f31" y="f32"/>
                  <a:pt x="f33" y="f34"/>
                  <a:pt x="f2" y="f4"/>
                </a:cubicBezTo>
                <a:lnTo>
                  <a:pt x="f5" y="f6"/>
                </a:lnTo>
                <a:close/>
              </a:path>
            </a:pathLst>
          </a:custGeom>
          <a:gradFill>
            <a:gsLst>
              <a:gs pos="0">
                <a:srgbClr val="668F1B">
                  <a:alpha val="44705"/>
                </a:srgbClr>
              </a:gs>
              <a:gs pos="100000">
                <a:srgbClr val="CAE00E">
                  <a:alpha val="54901"/>
                </a:srgbClr>
              </a:gs>
            </a:gsLst>
            <a:lin ang="5400000"/>
          </a:gradFill>
          <a:ln cap="flat">
            <a:noFill/>
            <a:prstDash val="solid"/>
          </a:ln>
        </p:spPr>
        <p:txBody>
          <a:bodyPr vert="horz" wrap="square" lIns="91421" tIns="45701" rIns="91421" bIns="45701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zh-TW" altLang="en-US" sz="1800" b="0" i="0" u="none" strike="noStrike" kern="0" cap="none" spc="0" baseline="0">
              <a:solidFill>
                <a:srgbClr val="000000"/>
              </a:solidFill>
              <a:uFillTx/>
              <a:latin typeface="MingLiu"/>
              <a:ea typeface="MingLiu"/>
              <a:cs typeface="MingLiu"/>
            </a:endParaRPr>
          </a:p>
        </p:txBody>
      </p:sp>
      <p:sp>
        <p:nvSpPr>
          <p:cNvPr id="10" name="Google Shape;88;p21"/>
          <p:cNvSpPr/>
          <p:nvPr/>
        </p:nvSpPr>
        <p:spPr>
          <a:xfrm rot="10800009" flipH="1">
            <a:off x="5842000" y="6219821"/>
            <a:ext cx="6349995" cy="638178"/>
          </a:xfrm>
          <a:custGeom>
            <a:avLst/>
            <a:gdLst>
              <a:gd name="f0" fmla="val w"/>
              <a:gd name="f1" fmla="val h"/>
              <a:gd name="f2" fmla="val 0"/>
              <a:gd name="f3" fmla="val 3000"/>
              <a:gd name="f4" fmla="val 595"/>
              <a:gd name="f5" fmla="val 174"/>
              <a:gd name="f6" fmla="val 102"/>
              <a:gd name="f7" fmla="val 1168"/>
              <a:gd name="f8" fmla="val 533"/>
              <a:gd name="f9" fmla="val 1668"/>
              <a:gd name="f10" fmla="val 564"/>
              <a:gd name="f11" fmla="val 2168"/>
              <a:gd name="f12" fmla="val 2778"/>
              <a:gd name="f13" fmla="val 279"/>
              <a:gd name="f14" fmla="val 186"/>
              <a:gd name="f15" fmla="val 6"/>
              <a:gd name="f16" fmla="*/ f0 1 3000"/>
              <a:gd name="f17" fmla="*/ f1 1 595"/>
              <a:gd name="f18" fmla="val f2"/>
              <a:gd name="f19" fmla="val f3"/>
              <a:gd name="f20" fmla="val f4"/>
              <a:gd name="f21" fmla="+- f20 0 f18"/>
              <a:gd name="f22" fmla="+- f19 0 f18"/>
              <a:gd name="f23" fmla="*/ f22 1 3000"/>
              <a:gd name="f24" fmla="*/ f21 1 595"/>
              <a:gd name="f25" fmla="*/ f18 1 f23"/>
              <a:gd name="f26" fmla="*/ f19 1 f23"/>
              <a:gd name="f27" fmla="*/ f18 1 f24"/>
              <a:gd name="f28" fmla="*/ f20 1 f24"/>
              <a:gd name="f29" fmla="*/ f25 f16 1"/>
              <a:gd name="f30" fmla="*/ f26 f16 1"/>
              <a:gd name="f31" fmla="*/ f28 f17 1"/>
              <a:gd name="f32" fmla="*/ f27 f1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9" t="f32" r="f30" b="f31"/>
            <a:pathLst>
              <a:path w="3000" h="595">
                <a:moveTo>
                  <a:pt x="f2" y="f2"/>
                </a:moveTo>
                <a:cubicBezTo>
                  <a:pt x="f5" y="f6"/>
                  <a:pt x="f7" y="f8"/>
                  <a:pt x="f9" y="f10"/>
                </a:cubicBezTo>
                <a:cubicBezTo>
                  <a:pt x="f11" y="f4"/>
                  <a:pt x="f12" y="f13"/>
                  <a:pt x="f3" y="f14"/>
                </a:cubicBezTo>
                <a:lnTo>
                  <a:pt x="f3" y="f15"/>
                </a:lnTo>
                <a:lnTo>
                  <a:pt x="f2" y="f2"/>
                </a:lnTo>
                <a:close/>
              </a:path>
            </a:pathLst>
          </a:custGeom>
          <a:gradFill>
            <a:gsLst>
              <a:gs pos="0">
                <a:srgbClr val="99A719">
                  <a:alpha val="29803"/>
                </a:srgbClr>
              </a:gs>
              <a:gs pos="100000">
                <a:srgbClr val="80B814">
                  <a:alpha val="44705"/>
                </a:srgbClr>
              </a:gs>
            </a:gsLst>
            <a:lin ang="5400000"/>
          </a:gradFill>
          <a:ln cap="flat">
            <a:noFill/>
            <a:prstDash val="solid"/>
          </a:ln>
        </p:spPr>
        <p:txBody>
          <a:bodyPr vert="horz" wrap="square" lIns="91421" tIns="45701" rIns="91421" bIns="45701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zh-TW" altLang="en-US" sz="1800" b="0" i="0" u="none" strike="noStrike" kern="0" cap="none" spc="0" baseline="0">
              <a:solidFill>
                <a:srgbClr val="000000"/>
              </a:solidFill>
              <a:uFillTx/>
              <a:latin typeface="MingLiu"/>
              <a:ea typeface="MingLiu"/>
              <a:cs typeface="MingLiu"/>
            </a:endParaRPr>
          </a:p>
        </p:txBody>
      </p:sp>
    </p:spTree>
    <p:extLst>
      <p:ext uri="{BB962C8B-B14F-4D97-AF65-F5344CB8AC3E}">
        <p14:creationId xmlns:p14="http://schemas.microsoft.com/office/powerpoint/2010/main" val="2046300611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tile sx="64991" sy="64991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10;p12"/>
          <p:cNvGrpSpPr/>
          <p:nvPr/>
        </p:nvGrpSpPr>
        <p:grpSpPr>
          <a:xfrm>
            <a:off x="-29033" y="-7141"/>
            <a:ext cx="12240735" cy="6879652"/>
            <a:chOff x="-29033" y="-7141"/>
            <a:chExt cx="12240735" cy="6879652"/>
          </a:xfrm>
        </p:grpSpPr>
        <p:sp>
          <p:nvSpPr>
            <p:cNvPr id="3" name="Google Shape;11;p12"/>
            <p:cNvSpPr/>
            <p:nvPr/>
          </p:nvSpPr>
          <p:spPr>
            <a:xfrm>
              <a:off x="2606" y="14511"/>
              <a:ext cx="12188952" cy="6858000"/>
            </a:xfrm>
            <a:prstGeom prst="rect">
              <a:avLst/>
            </a:pr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square" lIns="91421" tIns="45701" rIns="91421" bIns="45701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zh-TW" altLang="en-US" sz="1800" b="0" i="0" u="none" strike="noStrike" kern="0" cap="none" spc="0" baseline="0">
                <a:solidFill>
                  <a:srgbClr val="FFFFFF"/>
                </a:solidFill>
                <a:uFillTx/>
                <a:latin typeface="MingLiu"/>
                <a:ea typeface="MingLiu"/>
                <a:cs typeface="MingLiu"/>
              </a:endParaRPr>
            </a:p>
          </p:txBody>
        </p:sp>
        <p:grpSp>
          <p:nvGrpSpPr>
            <p:cNvPr id="4" name="Google Shape;12;p12"/>
            <p:cNvGrpSpPr/>
            <p:nvPr/>
          </p:nvGrpSpPr>
          <p:grpSpPr>
            <a:xfrm>
              <a:off x="-29033" y="-7141"/>
              <a:ext cx="12240735" cy="1041401"/>
              <a:chOff x="-29033" y="-7141"/>
              <a:chExt cx="12240735" cy="1041401"/>
            </a:xfrm>
          </p:grpSpPr>
          <p:sp>
            <p:nvSpPr>
              <p:cNvPr id="5" name="Google Shape;13;p12"/>
              <p:cNvSpPr/>
              <p:nvPr/>
            </p:nvSpPr>
            <p:spPr>
              <a:xfrm>
                <a:off x="-16367" y="-7141"/>
                <a:ext cx="12217398" cy="1041401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5772"/>
                  <a:gd name="f4" fmla="val 656"/>
                  <a:gd name="f5" fmla="val 6"/>
                  <a:gd name="f6" fmla="val 2"/>
                  <a:gd name="f7" fmla="val 2542"/>
                  <a:gd name="f8" fmla="val 2746"/>
                  <a:gd name="f9" fmla="val 101"/>
                  <a:gd name="f10" fmla="val 3828"/>
                  <a:gd name="f11" fmla="val 367"/>
                  <a:gd name="f12" fmla="val 4374"/>
                  <a:gd name="f13" fmla="val 4920"/>
                  <a:gd name="f14" fmla="val 5526"/>
                  <a:gd name="f15" fmla="val 152"/>
                  <a:gd name="f16" fmla="val 5766"/>
                  <a:gd name="f17" fmla="val 55"/>
                  <a:gd name="f18" fmla="val 213"/>
                  <a:gd name="f19" fmla="val 5670"/>
                  <a:gd name="f20" fmla="val 257"/>
                  <a:gd name="f21" fmla="val 5016"/>
                  <a:gd name="f22" fmla="val 441"/>
                  <a:gd name="f23" fmla="val 4302"/>
                  <a:gd name="f24" fmla="val 439"/>
                  <a:gd name="f25" fmla="val 3588"/>
                  <a:gd name="f26" fmla="val 437"/>
                  <a:gd name="f27" fmla="val 2205"/>
                  <a:gd name="f28" fmla="val 165"/>
                  <a:gd name="f29" fmla="val 1488"/>
                  <a:gd name="f30" fmla="val 201"/>
                  <a:gd name="f31" fmla="val 750"/>
                  <a:gd name="f32" fmla="val 209"/>
                  <a:gd name="f33" fmla="val 270"/>
                  <a:gd name="f34" fmla="val 482"/>
                  <a:gd name="f35" fmla="*/ f0 1 5772"/>
                  <a:gd name="f36" fmla="*/ f1 1 656"/>
                  <a:gd name="f37" fmla="val f2"/>
                  <a:gd name="f38" fmla="val f3"/>
                  <a:gd name="f39" fmla="val f4"/>
                  <a:gd name="f40" fmla="+- f39 0 f37"/>
                  <a:gd name="f41" fmla="+- f38 0 f37"/>
                  <a:gd name="f42" fmla="*/ f41 1 5772"/>
                  <a:gd name="f43" fmla="*/ f40 1 656"/>
                  <a:gd name="f44" fmla="*/ f37 1 f42"/>
                  <a:gd name="f45" fmla="*/ f38 1 f42"/>
                  <a:gd name="f46" fmla="*/ f37 1 f43"/>
                  <a:gd name="f47" fmla="*/ f39 1 f43"/>
                  <a:gd name="f48" fmla="*/ f44 f35 1"/>
                  <a:gd name="f49" fmla="*/ f45 f35 1"/>
                  <a:gd name="f50" fmla="*/ f47 f36 1"/>
                  <a:gd name="f51" fmla="*/ f46 f3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48" t="f51" r="f49" b="f50"/>
                <a:pathLst>
                  <a:path w="5772" h="656">
                    <a:moveTo>
                      <a:pt x="f5" y="f6"/>
                    </a:moveTo>
                    <a:lnTo>
                      <a:pt x="f7" y="f2"/>
                    </a:lnTo>
                    <a:cubicBezTo>
                      <a:pt x="f8" y="f9"/>
                      <a:pt x="f10" y="f11"/>
                      <a:pt x="f12" y="f11"/>
                    </a:cubicBezTo>
                    <a:cubicBezTo>
                      <a:pt x="f13" y="f11"/>
                      <a:pt x="f14" y="f15"/>
                      <a:pt x="f16" y="f17"/>
                    </a:cubicBezTo>
                    <a:lnTo>
                      <a:pt x="f3" y="f18"/>
                    </a:lnTo>
                    <a:cubicBezTo>
                      <a:pt x="f19" y="f20"/>
                      <a:pt x="f21" y="f22"/>
                      <a:pt x="f23" y="f24"/>
                    </a:cubicBezTo>
                    <a:cubicBezTo>
                      <a:pt x="f25" y="f26"/>
                      <a:pt x="f27" y="f28"/>
                      <a:pt x="f29" y="f30"/>
                    </a:cubicBezTo>
                    <a:cubicBezTo>
                      <a:pt x="f31" y="f32"/>
                      <a:pt x="f33" y="f34"/>
                      <a:pt x="f2" y="f4"/>
                    </a:cubicBezTo>
                    <a:lnTo>
                      <a:pt x="f5" y="f6"/>
                    </a:lnTo>
                    <a:close/>
                  </a:path>
                </a:pathLst>
              </a:custGeom>
              <a:gradFill>
                <a:gsLst>
                  <a:gs pos="0">
                    <a:srgbClr val="668F1B">
                      <a:alpha val="44705"/>
                    </a:srgbClr>
                  </a:gs>
                  <a:gs pos="100000">
                    <a:srgbClr val="CAE00E">
                      <a:alpha val="54901"/>
                    </a:srgbClr>
                  </a:gs>
                </a:gsLst>
                <a:lin ang="5400000"/>
              </a:gradFill>
              <a:ln cap="flat">
                <a:noFill/>
                <a:prstDash val="solid"/>
              </a:ln>
            </p:spPr>
            <p:txBody>
              <a:bodyPr vert="horz" wrap="square" lIns="91421" tIns="45701" rIns="91421" bIns="45701" anchor="t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zh-TW" altLang="en-US" sz="1800" b="0" i="0" u="none" strike="noStrike" kern="0" cap="none" spc="0" baseline="0">
                  <a:solidFill>
                    <a:srgbClr val="000000"/>
                  </a:solidFill>
                  <a:uFillTx/>
                  <a:latin typeface="MingLiu"/>
                  <a:ea typeface="MingLiu"/>
                  <a:cs typeface="MingLiu"/>
                </a:endParaRPr>
              </a:p>
            </p:txBody>
          </p:sp>
          <p:sp>
            <p:nvSpPr>
              <p:cNvPr id="6" name="Google Shape;14;p12"/>
              <p:cNvSpPr/>
              <p:nvPr/>
            </p:nvSpPr>
            <p:spPr>
              <a:xfrm>
                <a:off x="5838325" y="-7141"/>
                <a:ext cx="6349995" cy="638178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000"/>
                  <a:gd name="f4" fmla="val 595"/>
                  <a:gd name="f5" fmla="val 174"/>
                  <a:gd name="f6" fmla="val 102"/>
                  <a:gd name="f7" fmla="val 1168"/>
                  <a:gd name="f8" fmla="val 533"/>
                  <a:gd name="f9" fmla="val 1668"/>
                  <a:gd name="f10" fmla="val 564"/>
                  <a:gd name="f11" fmla="val 2168"/>
                  <a:gd name="f12" fmla="val 2778"/>
                  <a:gd name="f13" fmla="val 279"/>
                  <a:gd name="f14" fmla="val 186"/>
                  <a:gd name="f15" fmla="val 6"/>
                  <a:gd name="f16" fmla="*/ f0 1 3000"/>
                  <a:gd name="f17" fmla="*/ f1 1 595"/>
                  <a:gd name="f18" fmla="val f2"/>
                  <a:gd name="f19" fmla="val f3"/>
                  <a:gd name="f20" fmla="val f4"/>
                  <a:gd name="f21" fmla="+- f20 0 f18"/>
                  <a:gd name="f22" fmla="+- f19 0 f18"/>
                  <a:gd name="f23" fmla="*/ f22 1 3000"/>
                  <a:gd name="f24" fmla="*/ f21 1 595"/>
                  <a:gd name="f25" fmla="*/ f18 1 f23"/>
                  <a:gd name="f26" fmla="*/ f19 1 f23"/>
                  <a:gd name="f27" fmla="*/ f18 1 f24"/>
                  <a:gd name="f28" fmla="*/ f20 1 f24"/>
                  <a:gd name="f29" fmla="*/ f25 f16 1"/>
                  <a:gd name="f30" fmla="*/ f26 f16 1"/>
                  <a:gd name="f31" fmla="*/ f28 f17 1"/>
                  <a:gd name="f32" fmla="*/ f27 f17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29" t="f32" r="f30" b="f31"/>
                <a:pathLst>
                  <a:path w="3000" h="595">
                    <a:moveTo>
                      <a:pt x="f2" y="f2"/>
                    </a:moveTo>
                    <a:cubicBezTo>
                      <a:pt x="f5" y="f6"/>
                      <a:pt x="f7" y="f8"/>
                      <a:pt x="f9" y="f10"/>
                    </a:cubicBezTo>
                    <a:cubicBezTo>
                      <a:pt x="f11" y="f4"/>
                      <a:pt x="f12" y="f13"/>
                      <a:pt x="f3" y="f14"/>
                    </a:cubicBezTo>
                    <a:lnTo>
                      <a:pt x="f3" y="f15"/>
                    </a:lnTo>
                    <a:lnTo>
                      <a:pt x="f2" y="f2"/>
                    </a:lnTo>
                    <a:close/>
                  </a:path>
                </a:pathLst>
              </a:custGeom>
              <a:gradFill>
                <a:gsLst>
                  <a:gs pos="0">
                    <a:srgbClr val="99A719">
                      <a:alpha val="29803"/>
                    </a:srgbClr>
                  </a:gs>
                  <a:gs pos="100000">
                    <a:srgbClr val="80B814">
                      <a:alpha val="44705"/>
                    </a:srgbClr>
                  </a:gs>
                </a:gsLst>
                <a:lin ang="5400000"/>
              </a:gradFill>
              <a:ln cap="flat">
                <a:noFill/>
                <a:prstDash val="solid"/>
              </a:ln>
            </p:spPr>
            <p:txBody>
              <a:bodyPr vert="horz" wrap="square" lIns="91421" tIns="45701" rIns="91421" bIns="45701" anchor="t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zh-TW" altLang="en-US" sz="1800" b="0" i="0" u="none" strike="noStrike" kern="0" cap="none" spc="0" baseline="0">
                  <a:solidFill>
                    <a:srgbClr val="000000"/>
                  </a:solidFill>
                  <a:uFillTx/>
                  <a:latin typeface="MingLiu"/>
                  <a:ea typeface="MingLiu"/>
                  <a:cs typeface="MingLiu"/>
                </a:endParaRPr>
              </a:p>
            </p:txBody>
          </p:sp>
          <p:grpSp>
            <p:nvGrpSpPr>
              <p:cNvPr id="7" name="Google Shape;15;p12"/>
              <p:cNvGrpSpPr/>
              <p:nvPr/>
            </p:nvGrpSpPr>
            <p:grpSpPr>
              <a:xfrm>
                <a:off x="-29033" y="202412"/>
                <a:ext cx="12240735" cy="649224"/>
                <a:chOff x="-29033" y="202412"/>
                <a:chExt cx="12240735" cy="649224"/>
              </a:xfrm>
            </p:grpSpPr>
            <p:sp>
              <p:nvSpPr>
                <p:cNvPr id="8" name="Google Shape;16;p12"/>
                <p:cNvSpPr/>
                <p:nvPr/>
              </p:nvSpPr>
              <p:spPr>
                <a:xfrm rot="21435692">
                  <a:off x="-29033" y="202412"/>
                  <a:ext cx="12217398" cy="649224"/>
                </a:xfrm>
                <a:custGeom>
                  <a:avLst/>
                  <a:gdLst>
                    <a:gd name="f0" fmla="val w"/>
                    <a:gd name="f1" fmla="val h"/>
                    <a:gd name="f2" fmla="val 0"/>
                    <a:gd name="f3" fmla="val 5772"/>
                    <a:gd name="f4" fmla="val 1055"/>
                    <a:gd name="f5" fmla="val 966"/>
                    <a:gd name="f6" fmla="val 282"/>
                    <a:gd name="f7" fmla="val 738"/>
                    <a:gd name="f8" fmla="val 923"/>
                    <a:gd name="f9" fmla="val 275"/>
                    <a:gd name="f10" fmla="val 1608"/>
                    <a:gd name="f11" fmla="val 2293"/>
                    <a:gd name="f12" fmla="val 289"/>
                    <a:gd name="f13" fmla="val 3416"/>
                    <a:gd name="f14" fmla="val 4110"/>
                    <a:gd name="f15" fmla="val 1008"/>
                    <a:gd name="f16" fmla="val 4804"/>
                    <a:gd name="f17" fmla="val 961"/>
                    <a:gd name="f18" fmla="val 5426"/>
                    <a:gd name="f19" fmla="val 210"/>
                    <a:gd name="f20" fmla="*/ f0 1 5772"/>
                    <a:gd name="f21" fmla="*/ f1 1 1055"/>
                    <a:gd name="f22" fmla="val f2"/>
                    <a:gd name="f23" fmla="val f3"/>
                    <a:gd name="f24" fmla="val f4"/>
                    <a:gd name="f25" fmla="+- f24 0 f22"/>
                    <a:gd name="f26" fmla="+- f23 0 f22"/>
                    <a:gd name="f27" fmla="*/ f26 1 5772"/>
                    <a:gd name="f28" fmla="*/ f25 1 1055"/>
                    <a:gd name="f29" fmla="*/ f22 1 f27"/>
                    <a:gd name="f30" fmla="*/ f23 1 f27"/>
                    <a:gd name="f31" fmla="*/ f22 1 f28"/>
                    <a:gd name="f32" fmla="*/ f24 1 f28"/>
                    <a:gd name="f33" fmla="*/ f29 f20 1"/>
                    <a:gd name="f34" fmla="*/ f30 f20 1"/>
                    <a:gd name="f35" fmla="*/ f32 f21 1"/>
                    <a:gd name="f36" fmla="*/ f31 f21 1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f33" t="f36" r="f34" b="f35"/>
                  <a:pathLst>
                    <a:path w="5772" h="1055">
                      <a:moveTo>
                        <a:pt x="f2" y="f5"/>
                      </a:moveTo>
                      <a:cubicBezTo>
                        <a:pt x="f6" y="f7"/>
                        <a:pt x="f8" y="f9"/>
                        <a:pt x="f10" y="f6"/>
                      </a:cubicBezTo>
                      <a:cubicBezTo>
                        <a:pt x="f11" y="f12"/>
                        <a:pt x="f13" y="f4"/>
                        <a:pt x="f14" y="f15"/>
                      </a:cubicBezTo>
                      <a:cubicBezTo>
                        <a:pt x="f16" y="f17"/>
                        <a:pt x="f18" y="f19"/>
                        <a:pt x="f3" y="f2"/>
                      </a:cubicBezTo>
                    </a:path>
                  </a:pathLst>
                </a:custGeom>
                <a:noFill/>
                <a:ln w="10771" cap="flat">
                  <a:solidFill>
                    <a:srgbClr val="A8B532"/>
                  </a:solidFill>
                  <a:prstDash val="solid"/>
                  <a:round/>
                </a:ln>
              </p:spPr>
              <p:txBody>
                <a:bodyPr vert="horz" wrap="square" lIns="91421" tIns="45701" rIns="91421" bIns="45701" anchor="t" anchorCtr="0" compatLnSpc="1">
                  <a:noAutofit/>
                </a:bodyPr>
                <a:lstStyle/>
                <a:p>
                  <a:pPr marL="0" marR="0" lvl="0" indent="0" algn="l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zh-TW" altLang="en-US" sz="1800" b="0" i="0" u="none" strike="noStrike" kern="0" cap="none" spc="0" baseline="0">
                    <a:solidFill>
                      <a:srgbClr val="000000"/>
                    </a:solidFill>
                    <a:uFillTx/>
                    <a:latin typeface="MingLiu"/>
                    <a:ea typeface="MingLiu"/>
                    <a:cs typeface="MingLiu"/>
                  </a:endParaRPr>
                </a:p>
              </p:txBody>
            </p:sp>
            <p:sp>
              <p:nvSpPr>
                <p:cNvPr id="9" name="Google Shape;17;p12"/>
                <p:cNvSpPr/>
                <p:nvPr/>
              </p:nvSpPr>
              <p:spPr>
                <a:xfrm rot="21435692">
                  <a:off x="-22713" y="275865"/>
                  <a:ext cx="12234415" cy="530352"/>
                </a:xfrm>
                <a:custGeom>
                  <a:avLst/>
                  <a:gdLst>
                    <a:gd name="f0" fmla="val w"/>
                    <a:gd name="f1" fmla="val h"/>
                    <a:gd name="f2" fmla="val 0"/>
                    <a:gd name="f3" fmla="val 5766"/>
                    <a:gd name="f4" fmla="val 854"/>
                    <a:gd name="f5" fmla="val 732"/>
                    <a:gd name="f6" fmla="val 273"/>
                    <a:gd name="f7" fmla="val 647"/>
                    <a:gd name="f8" fmla="val 951"/>
                    <a:gd name="f9" fmla="val 214"/>
                    <a:gd name="f10" fmla="val 1638"/>
                    <a:gd name="f11" fmla="val 228"/>
                    <a:gd name="f12" fmla="val 2325"/>
                    <a:gd name="f13" fmla="val 242"/>
                    <a:gd name="f14" fmla="val 3434"/>
                    <a:gd name="f15" fmla="val 4122"/>
                    <a:gd name="f16" fmla="val 816"/>
                    <a:gd name="f17" fmla="val 4810"/>
                    <a:gd name="f18" fmla="val 778"/>
                    <a:gd name="f19" fmla="val 5424"/>
                    <a:gd name="f20" fmla="val 170"/>
                    <a:gd name="f21" fmla="*/ f0 1 5766"/>
                    <a:gd name="f22" fmla="*/ f1 1 854"/>
                    <a:gd name="f23" fmla="val f2"/>
                    <a:gd name="f24" fmla="val f3"/>
                    <a:gd name="f25" fmla="val f4"/>
                    <a:gd name="f26" fmla="+- f25 0 f23"/>
                    <a:gd name="f27" fmla="+- f24 0 f23"/>
                    <a:gd name="f28" fmla="*/ f27 1 5766"/>
                    <a:gd name="f29" fmla="*/ f26 1 854"/>
                    <a:gd name="f30" fmla="*/ f23 1 f28"/>
                    <a:gd name="f31" fmla="*/ f24 1 f28"/>
                    <a:gd name="f32" fmla="*/ f23 1 f29"/>
                    <a:gd name="f33" fmla="*/ f25 1 f29"/>
                    <a:gd name="f34" fmla="*/ f30 f21 1"/>
                    <a:gd name="f35" fmla="*/ f31 f21 1"/>
                    <a:gd name="f36" fmla="*/ f33 f22 1"/>
                    <a:gd name="f37" fmla="*/ f32 f22 1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f34" t="f37" r="f35" b="f36"/>
                  <a:pathLst>
                    <a:path w="5766" h="854">
                      <a:moveTo>
                        <a:pt x="f2" y="f5"/>
                      </a:moveTo>
                      <a:cubicBezTo>
                        <a:pt x="f6" y="f7"/>
                        <a:pt x="f8" y="f9"/>
                        <a:pt x="f10" y="f11"/>
                      </a:cubicBezTo>
                      <a:cubicBezTo>
                        <a:pt x="f12" y="f13"/>
                        <a:pt x="f14" y="f4"/>
                        <a:pt x="f15" y="f16"/>
                      </a:cubicBezTo>
                      <a:cubicBezTo>
                        <a:pt x="f17" y="f18"/>
                        <a:pt x="f19" y="f20"/>
                        <a:pt x="f3" y="f2"/>
                      </a:cubicBezTo>
                    </a:path>
                  </a:pathLst>
                </a:custGeom>
                <a:noFill/>
                <a:ln w="9528" cap="flat">
                  <a:solidFill>
                    <a:srgbClr val="029676"/>
                  </a:solidFill>
                  <a:prstDash val="solid"/>
                  <a:round/>
                </a:ln>
              </p:spPr>
              <p:txBody>
                <a:bodyPr vert="horz" wrap="square" lIns="91421" tIns="45701" rIns="91421" bIns="45701" anchor="t" anchorCtr="0" compatLnSpc="1">
                  <a:noAutofit/>
                </a:bodyPr>
                <a:lstStyle/>
                <a:p>
                  <a:pPr marL="0" marR="0" lvl="0" indent="0" algn="l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zh-TW" altLang="en-US" sz="1800" b="0" i="0" u="none" strike="noStrike" kern="0" cap="none" spc="0" baseline="0">
                    <a:solidFill>
                      <a:srgbClr val="000000"/>
                    </a:solidFill>
                    <a:uFillTx/>
                    <a:latin typeface="MingLiu"/>
                    <a:ea typeface="MingLiu"/>
                    <a:cs typeface="MingLiu"/>
                  </a:endParaRPr>
                </a:p>
              </p:txBody>
            </p:sp>
          </p:grpSp>
        </p:grpSp>
      </p:grpSp>
      <p:sp>
        <p:nvSpPr>
          <p:cNvPr id="10" name="Google Shape;18;p12"/>
          <p:cNvSpPr txBox="1">
            <a:spLocks noGrp="1"/>
          </p:cNvSpPr>
          <p:nvPr>
            <p:ph type="title"/>
          </p:nvPr>
        </p:nvSpPr>
        <p:spPr>
          <a:xfrm>
            <a:off x="609603" y="70408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5701" rIns="0" bIns="0" anchor="b" anchorCtr="0" compatLnSpc="1">
            <a:normAutofit/>
          </a:bodyPr>
          <a:lstStyle/>
          <a:p>
            <a:pPr lvl="0"/>
            <a:endParaRPr lang="zh-TW" altLang="en-US"/>
          </a:p>
        </p:txBody>
      </p:sp>
      <p:sp>
        <p:nvSpPr>
          <p:cNvPr id="11" name="Google Shape;19;p12"/>
          <p:cNvSpPr txBox="1">
            <a:spLocks noGrp="1"/>
          </p:cNvSpPr>
          <p:nvPr>
            <p:ph type="body" idx="1"/>
          </p:nvPr>
        </p:nvSpPr>
        <p:spPr>
          <a:xfrm>
            <a:off x="609603" y="1935483"/>
            <a:ext cx="10972800" cy="438912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1" tIns="45701" rIns="91421" bIns="45701" anchor="t" anchorCtr="0" compatLnSpc="1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12" name="Google Shape;20;p12"/>
          <p:cNvSpPr txBox="1">
            <a:spLocks noGrp="1"/>
          </p:cNvSpPr>
          <p:nvPr>
            <p:ph type="dt" sz="half" idx="2"/>
          </p:nvPr>
        </p:nvSpPr>
        <p:spPr>
          <a:xfrm>
            <a:off x="609603" y="6356351"/>
            <a:ext cx="2844798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TW" altLang="en-US" sz="1100" b="0" i="0" u="none" strike="noStrike" kern="0" cap="none" spc="0" baseline="0">
                <a:solidFill>
                  <a:srgbClr val="000000"/>
                </a:solidFill>
                <a:uFillTx/>
                <a:latin typeface="MingLiu"/>
                <a:ea typeface="MingLiu"/>
                <a:cs typeface="MingLiu"/>
              </a:defRPr>
            </a:lvl1pPr>
          </a:lstStyle>
          <a:p>
            <a:pPr lvl="0"/>
            <a:endParaRPr lang="zh-TW" altLang="en-US"/>
          </a:p>
        </p:txBody>
      </p:sp>
      <p:sp>
        <p:nvSpPr>
          <p:cNvPr id="13" name="Google Shape;21;p12"/>
          <p:cNvSpPr txBox="1">
            <a:spLocks noGrp="1"/>
          </p:cNvSpPr>
          <p:nvPr>
            <p:ph type="ftr" sz="quarter" idx="3"/>
          </p:nvPr>
        </p:nvSpPr>
        <p:spPr>
          <a:xfrm>
            <a:off x="3556001" y="6356351"/>
            <a:ext cx="4470401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TW" altLang="en-US" sz="1100" b="0" i="0" u="none" strike="noStrike" kern="0" cap="none" spc="0" baseline="0">
                <a:solidFill>
                  <a:srgbClr val="000000"/>
                </a:solidFill>
                <a:uFillTx/>
                <a:latin typeface="MingLiu"/>
                <a:ea typeface="MingLiu"/>
                <a:cs typeface="MingLiu"/>
              </a:defRPr>
            </a:lvl1pPr>
          </a:lstStyle>
          <a:p>
            <a:pPr lvl="0"/>
            <a:endParaRPr lang="zh-TW" altLang="en-US"/>
          </a:p>
        </p:txBody>
      </p:sp>
      <p:sp>
        <p:nvSpPr>
          <p:cNvPr id="14" name="Google Shape;22;p12"/>
          <p:cNvSpPr txBox="1">
            <a:spLocks noGrp="1"/>
          </p:cNvSpPr>
          <p:nvPr>
            <p:ph type="sldNum" sz="quarter" idx="4"/>
          </p:nvPr>
        </p:nvSpPr>
        <p:spPr>
          <a:xfrm>
            <a:off x="10566404" y="6356351"/>
            <a:ext cx="1015998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altLang="zh-TW" sz="1100" b="0" i="0" u="none" strike="noStrike" kern="0" cap="none" spc="0" baseline="0">
                <a:solidFill>
                  <a:srgbClr val="000000"/>
                </a:solidFill>
                <a:uFillTx/>
                <a:latin typeface="MingLiu"/>
                <a:ea typeface="MingLiu"/>
                <a:cs typeface="MingLiu"/>
              </a:defRPr>
            </a:lvl1pPr>
          </a:lstStyle>
          <a:p>
            <a:pPr lvl="0"/>
            <a:fld id="{BCF6EA48-9D32-4ABD-82B0-0B3546B98628}" type="slidenum"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/>
  </p:transition>
  <p:txStyles>
    <p:title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TW" altLang="en-US" sz="5000" b="0" i="0" u="none" strike="noStrike" kern="0" cap="none" spc="0" baseline="0">
          <a:solidFill>
            <a:srgbClr val="455F51"/>
          </a:solidFill>
          <a:uFillTx/>
          <a:latin typeface="Microsoft JhengHei"/>
          <a:ea typeface="Microsoft JhengHei"/>
          <a:cs typeface="Microsoft JhengHei"/>
        </a:defRPr>
      </a:lvl1pPr>
    </p:titleStyle>
    <p:bodyStyle>
      <a:lvl1pPr marL="457200" marR="0" lvl="0" indent="-385447" algn="l" defTabSz="914400" rtl="0" fontAlgn="auto" hangingPunct="1">
        <a:lnSpc>
          <a:spcPct val="100000"/>
        </a:lnSpc>
        <a:spcBef>
          <a:spcPts val="520"/>
        </a:spcBef>
        <a:spcAft>
          <a:spcPts val="0"/>
        </a:spcAft>
        <a:buClr>
          <a:srgbClr val="626A19"/>
        </a:buClr>
        <a:buSzPts val="2470"/>
        <a:buFont typeface="Noto Sans Symbols"/>
        <a:buChar char="⚫"/>
        <a:tabLst/>
        <a:defRPr lang="zh-TW" altLang="en-US" sz="2600" b="0" i="0" u="none" strike="noStrike" kern="0" cap="none" spc="0" baseline="0">
          <a:solidFill>
            <a:srgbClr val="000000"/>
          </a:solidFill>
          <a:uFillTx/>
          <a:latin typeface="MingLiu"/>
          <a:ea typeface="MingLiu"/>
          <a:cs typeface="MingLiu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06;p1"/>
          <p:cNvSpPr txBox="1">
            <a:spLocks noGrp="1"/>
          </p:cNvSpPr>
          <p:nvPr>
            <p:ph type="ctrTitle"/>
          </p:nvPr>
        </p:nvSpPr>
        <p:spPr>
          <a:xfrm>
            <a:off x="551538" y="899888"/>
            <a:ext cx="10865760" cy="689430"/>
          </a:xfrm>
        </p:spPr>
        <p:txBody>
          <a:bodyPr/>
          <a:lstStyle/>
          <a:p>
            <a:pPr lvl="0" algn="l"/>
            <a:r>
              <a:rPr lang="en-US" altLang="zh-TW" sz="4000">
                <a:latin typeface="Times New Roman"/>
                <a:cs typeface="Times New Roman"/>
              </a:rPr>
              <a:t>113</a:t>
            </a:r>
            <a:r>
              <a:rPr lang="zh-TW" altLang="en-US" sz="4000">
                <a:latin typeface="Times New Roman"/>
                <a:cs typeface="Times New Roman"/>
              </a:rPr>
              <a:t>年第</a:t>
            </a:r>
            <a:r>
              <a:rPr lang="en-US" altLang="zh-TW" sz="4000">
                <a:latin typeface="Times New Roman"/>
                <a:cs typeface="Times New Roman"/>
              </a:rPr>
              <a:t>2</a:t>
            </a:r>
            <a:r>
              <a:rPr lang="zh-TW" altLang="en-US" sz="4000">
                <a:latin typeface="Times New Roman"/>
                <a:cs typeface="Times New Roman"/>
              </a:rPr>
              <a:t>梯次科研創業計畫個案構想書</a:t>
            </a:r>
            <a:r>
              <a:rPr lang="en-US" altLang="zh-TW" sz="4000">
                <a:latin typeface="Times New Roman"/>
                <a:cs typeface="Times New Roman"/>
              </a:rPr>
              <a:t>(</a:t>
            </a:r>
            <a:r>
              <a:rPr lang="zh-TW" altLang="en-US" sz="4000">
                <a:latin typeface="Times New Roman"/>
                <a:cs typeface="Times New Roman"/>
              </a:rPr>
              <a:t>萌芽案</a:t>
            </a:r>
            <a:r>
              <a:rPr lang="en-US" altLang="zh-TW" sz="4000">
                <a:latin typeface="Times New Roman"/>
                <a:cs typeface="Times New Roman"/>
              </a:rPr>
              <a:t>)</a:t>
            </a:r>
            <a:endParaRPr lang="zh-TW" altLang="en-US" sz="4000">
              <a:latin typeface="Times New Roman"/>
              <a:cs typeface="Times New Roman"/>
            </a:endParaRPr>
          </a:p>
        </p:txBody>
      </p:sp>
      <p:sp>
        <p:nvSpPr>
          <p:cNvPr id="3" name="Google Shape;107;p1"/>
          <p:cNvSpPr txBox="1">
            <a:spLocks noGrp="1"/>
          </p:cNvSpPr>
          <p:nvPr>
            <p:ph type="subTitle" idx="1"/>
          </p:nvPr>
        </p:nvSpPr>
        <p:spPr>
          <a:xfrm>
            <a:off x="5602510" y="4592875"/>
            <a:ext cx="5988012" cy="1416030"/>
          </a:xfrm>
        </p:spPr>
        <p:txBody>
          <a:bodyPr/>
          <a:lstStyle/>
          <a:p>
            <a:pPr marL="0" lvl="0" indent="0" algn="l">
              <a:spcBef>
                <a:spcPts val="0"/>
              </a:spcBef>
            </a:pPr>
            <a:r>
              <a:rPr lang="zh-TW" altLang="en-US" sz="2300" b="1">
                <a:solidFill>
                  <a:srgbClr val="455F51"/>
                </a:solidFill>
                <a:latin typeface="PMingLiu"/>
                <a:ea typeface="PMingLiu"/>
              </a:rPr>
              <a:t>申請機構：國立○○大學</a:t>
            </a:r>
          </a:p>
          <a:p>
            <a:pPr marL="0" lvl="0" indent="0" algn="l">
              <a:spcBef>
                <a:spcPts val="0"/>
              </a:spcBef>
            </a:pPr>
            <a:r>
              <a:rPr lang="zh-TW" altLang="en-US" sz="2300" b="1">
                <a:solidFill>
                  <a:srgbClr val="455F51"/>
                </a:solidFill>
                <a:latin typeface="PMingLiu"/>
                <a:ea typeface="PMingLiu"/>
              </a:rPr>
              <a:t>個案計畫主持人：○○○教授</a:t>
            </a:r>
            <a:r>
              <a:rPr lang="en-US" altLang="zh-TW" sz="2300" b="1">
                <a:solidFill>
                  <a:srgbClr val="455F51"/>
                </a:solidFill>
                <a:latin typeface="PMingLiu"/>
                <a:ea typeface="PMingLiu"/>
              </a:rPr>
              <a:t>/○○○○</a:t>
            </a:r>
            <a:r>
              <a:rPr lang="zh-TW" altLang="en-US" sz="2300" b="1">
                <a:solidFill>
                  <a:srgbClr val="455F51"/>
                </a:solidFill>
                <a:latin typeface="PMingLiu"/>
                <a:ea typeface="PMingLiu"/>
              </a:rPr>
              <a:t>系</a:t>
            </a:r>
            <a:endParaRPr lang="zh-TW" altLang="en-US" sz="2300" b="1"/>
          </a:p>
          <a:p>
            <a:pPr marL="0" lvl="0" indent="0" algn="l">
              <a:spcBef>
                <a:spcPts val="0"/>
              </a:spcBef>
            </a:pPr>
            <a:r>
              <a:rPr lang="zh-TW" altLang="en-US" sz="2300" b="1">
                <a:solidFill>
                  <a:srgbClr val="455F51"/>
                </a:solidFill>
                <a:latin typeface="PMingLiu"/>
                <a:ea typeface="PMingLiu"/>
              </a:rPr>
              <a:t>        共同主持人：○○○教授</a:t>
            </a:r>
            <a:r>
              <a:rPr lang="en-US" altLang="zh-TW" sz="2300" b="1">
                <a:solidFill>
                  <a:srgbClr val="455F51"/>
                </a:solidFill>
                <a:latin typeface="PMingLiu"/>
                <a:ea typeface="PMingLiu"/>
              </a:rPr>
              <a:t>/○○○○</a:t>
            </a:r>
            <a:r>
              <a:rPr lang="zh-TW" altLang="en-US" sz="2300" b="1">
                <a:solidFill>
                  <a:srgbClr val="455F51"/>
                </a:solidFill>
                <a:latin typeface="PMingLiu"/>
                <a:ea typeface="PMingLiu"/>
              </a:rPr>
              <a:t>系</a:t>
            </a:r>
            <a:endParaRPr lang="zh-TW" altLang="en-US" sz="2300" b="1"/>
          </a:p>
          <a:p>
            <a:pPr marL="0" lvl="0" indent="0" algn="l">
              <a:spcBef>
                <a:spcPts val="0"/>
              </a:spcBef>
            </a:pPr>
            <a:endParaRPr lang="zh-TW" altLang="en-US" sz="2300" b="1">
              <a:solidFill>
                <a:srgbClr val="455F51"/>
              </a:solidFill>
              <a:latin typeface="PMingLiu"/>
              <a:ea typeface="PMingLiu"/>
            </a:endParaRPr>
          </a:p>
        </p:txBody>
      </p:sp>
      <p:sp>
        <p:nvSpPr>
          <p:cNvPr id="4" name="Google Shape;108;p1"/>
          <p:cNvSpPr txBox="1"/>
          <p:nvPr/>
        </p:nvSpPr>
        <p:spPr>
          <a:xfrm>
            <a:off x="555607" y="2328647"/>
            <a:ext cx="10468865" cy="18288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18278" bIns="0" anchor="b" anchorCtr="0" compatLnSpc="1">
            <a:norm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5000" b="1" i="0" u="none" strike="noStrike" kern="0" cap="none" spc="0" baseline="0">
                <a:solidFill>
                  <a:srgbClr val="455F51"/>
                </a:solidFill>
                <a:uFillTx/>
                <a:latin typeface="PMingLiu"/>
                <a:ea typeface="PMingLiu"/>
                <a:cs typeface="PMingLiu"/>
              </a:rPr>
              <a:t>○○○○○○○○○○○○○○</a:t>
            </a:r>
          </a:p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5000" b="1" i="0" u="none" strike="noStrike" kern="0" cap="none" spc="0" baseline="0">
                <a:solidFill>
                  <a:srgbClr val="455F51"/>
                </a:solidFill>
                <a:uFillTx/>
                <a:latin typeface="PMingLiu"/>
                <a:ea typeface="PMingLiu"/>
                <a:cs typeface="PMingLiu"/>
              </a:rPr>
              <a:t>○○個案</a:t>
            </a:r>
            <a:endParaRPr lang="zh-TW" alt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5" name="Google Shape;109;p1"/>
          <p:cNvSpPr txBox="1"/>
          <p:nvPr/>
        </p:nvSpPr>
        <p:spPr>
          <a:xfrm>
            <a:off x="8864166" y="6277429"/>
            <a:ext cx="2340864" cy="5805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45701" rIns="18278" bIns="45701" anchor="t" anchorCtr="0" compatLnSpc="1">
            <a:normAutofit/>
          </a:bodyPr>
          <a:lstStyle/>
          <a:p>
            <a:pPr marL="0" marR="4572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2500" b="1" i="0" u="none" strike="noStrike" kern="0" cap="none" spc="0" baseline="0">
                <a:solidFill>
                  <a:srgbClr val="455F51"/>
                </a:solidFill>
                <a:uFillTx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TW" sz="2500" b="0" i="0" u="none" strike="noStrike" kern="0" cap="none" spc="0" baseline="0">
                <a:solidFill>
                  <a:srgbClr val="455F51"/>
                </a:solidFill>
                <a:uFillTx/>
                <a:latin typeface="Times New Roman"/>
                <a:ea typeface="Times New Roman"/>
                <a:cs typeface="Times New Roman"/>
              </a:rPr>
              <a:t>113</a:t>
            </a:r>
            <a:r>
              <a:rPr lang="zh-TW" altLang="en-US" sz="2500" b="0" i="0" u="none" strike="noStrike" kern="0" cap="none" spc="0" baseline="0">
                <a:solidFill>
                  <a:srgbClr val="455F51"/>
                </a:solidFill>
                <a:uFillTx/>
                <a:latin typeface="Times New Roman"/>
                <a:ea typeface="Times New Roman"/>
                <a:cs typeface="Times New Roman"/>
              </a:rPr>
              <a:t>年○月○日</a:t>
            </a:r>
            <a:endParaRPr lang="zh-TW" alt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6" name="Google Shape;110;p1"/>
          <p:cNvSpPr txBox="1"/>
          <p:nvPr/>
        </p:nvSpPr>
        <p:spPr>
          <a:xfrm>
            <a:off x="3396785" y="6375754"/>
            <a:ext cx="4786509" cy="400114"/>
          </a:xfrm>
          <a:prstGeom prst="rect">
            <a:avLst/>
          </a:prstGeom>
          <a:noFill/>
          <a:ln w="9528" cap="flat">
            <a:solidFill>
              <a:srgbClr val="E3DED1"/>
            </a:solidFill>
            <a:prstDash val="solid"/>
            <a:round/>
          </a:ln>
        </p:spPr>
        <p:txBody>
          <a:bodyPr vert="horz" wrap="square" lIns="91421" tIns="45701" rIns="91421" bIns="45701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altLang="zh-TW" sz="2000" b="0" i="0" u="none" strike="noStrike" kern="0" cap="none" spc="0" baseline="0">
                <a:solidFill>
                  <a:srgbClr val="000000"/>
                </a:solidFill>
                <a:uFillTx/>
                <a:latin typeface="Microsoft JhengHei"/>
                <a:ea typeface="Microsoft JhengHei"/>
                <a:cs typeface="Microsoft JhengHei"/>
              </a:rPr>
              <a:t>(</a:t>
            </a:r>
            <a:r>
              <a:rPr lang="zh-TW" altLang="en-US" sz="2000" b="0" i="0" u="none" strike="noStrike" kern="0" cap="none" spc="0" baseline="0">
                <a:solidFill>
                  <a:srgbClr val="000000"/>
                </a:solidFill>
                <a:uFillTx/>
                <a:latin typeface="Microsoft JhengHei"/>
                <a:ea typeface="Microsoft JhengHei"/>
                <a:cs typeface="Microsoft JhengHei"/>
              </a:rPr>
              <a:t>本範本一、二兩項，請勿超過</a:t>
            </a:r>
            <a:r>
              <a:rPr lang="en-US" altLang="zh-TW" sz="2000" b="0" i="0" u="none" strike="noStrike" kern="0" cap="none" spc="0" baseline="0">
                <a:solidFill>
                  <a:srgbClr val="000000"/>
                </a:solidFill>
                <a:uFillTx/>
                <a:latin typeface="Microsoft JhengHei"/>
                <a:ea typeface="Microsoft JhengHei"/>
                <a:cs typeface="Microsoft JhengHei"/>
              </a:rPr>
              <a:t>25</a:t>
            </a:r>
            <a:r>
              <a:rPr lang="zh-TW" altLang="en-US" sz="2000" b="0" i="0" u="none" strike="noStrike" kern="0" cap="none" spc="0" baseline="0">
                <a:solidFill>
                  <a:srgbClr val="000000"/>
                </a:solidFill>
                <a:uFillTx/>
                <a:latin typeface="Microsoft JhengHei"/>
                <a:ea typeface="Microsoft JhengHei"/>
                <a:cs typeface="Microsoft JhengHei"/>
              </a:rPr>
              <a:t>頁</a:t>
            </a:r>
            <a:r>
              <a:rPr lang="en-US" altLang="zh-TW" sz="2000" b="0" i="0" u="none" strike="noStrike" kern="0" cap="none" spc="0" baseline="0">
                <a:solidFill>
                  <a:srgbClr val="000000"/>
                </a:solidFill>
                <a:uFillTx/>
                <a:latin typeface="Microsoft JhengHei"/>
                <a:ea typeface="Microsoft JhengHei"/>
                <a:cs typeface="Microsoft JhengHei"/>
              </a:rPr>
              <a:t>)</a:t>
            </a:r>
            <a:endParaRPr lang="zh-TW" altLang="en-US" sz="2000" b="0" i="0" u="none" strike="noStrike" kern="0" cap="none" spc="0" baseline="0">
              <a:solidFill>
                <a:srgbClr val="000000"/>
              </a:solidFill>
              <a:uFillTx/>
              <a:latin typeface="Microsoft JhengHei"/>
              <a:ea typeface="Microsoft JhengHei"/>
              <a:cs typeface="Microsoft JhengHei"/>
            </a:endParaRPr>
          </a:p>
        </p:txBody>
      </p:sp>
      <p:sp>
        <p:nvSpPr>
          <p:cNvPr id="7" name="Google Shape;111;p1"/>
          <p:cNvSpPr txBox="1"/>
          <p:nvPr/>
        </p:nvSpPr>
        <p:spPr>
          <a:xfrm>
            <a:off x="25402" y="4997909"/>
            <a:ext cx="4965704" cy="1200332"/>
          </a:xfrm>
          <a:prstGeom prst="rect">
            <a:avLst/>
          </a:prstGeom>
          <a:noFill/>
          <a:ln w="9528" cap="flat">
            <a:solidFill>
              <a:srgbClr val="E3DED1"/>
            </a:solidFill>
            <a:prstDash val="solid"/>
            <a:round/>
          </a:ln>
        </p:spPr>
        <p:txBody>
          <a:bodyPr vert="horz" wrap="square" lIns="91421" tIns="45701" rIns="91421" bIns="45701" anchor="t" anchorCtr="0" compatLnSpc="1">
            <a:spAutoFit/>
          </a:bodyPr>
          <a:lstStyle/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1800" b="0" i="0" u="none" strike="noStrike" kern="0" cap="none" spc="0" baseline="0">
                <a:solidFill>
                  <a:srgbClr val="000000"/>
                </a:solidFill>
                <a:uFillTx/>
                <a:latin typeface="Microsoft JhengHei"/>
                <a:ea typeface="Microsoft JhengHei"/>
                <a:cs typeface="Microsoft JhengHei"/>
              </a:rPr>
              <a:t>本計畫是否同時有其他單位提供補助項目</a:t>
            </a:r>
            <a:br>
              <a:rPr lang="zh-TW" altLang="en-US" sz="1800" b="0" i="0" u="none" strike="noStrike" kern="0" cap="none" spc="0" baseline="0">
                <a:solidFill>
                  <a:srgbClr val="000000"/>
                </a:solidFill>
                <a:uFillTx/>
                <a:latin typeface="Microsoft JhengHei"/>
                <a:ea typeface="Microsoft JhengHei"/>
                <a:cs typeface="Microsoft JhengHei"/>
              </a:rPr>
            </a:br>
            <a:r>
              <a:rPr lang="zh-TW" altLang="en-US" sz="1800" b="0" i="0" u="none" strike="noStrike" kern="0" cap="none" spc="0" baseline="0">
                <a:solidFill>
                  <a:srgbClr val="000000"/>
                </a:solidFill>
                <a:uFillTx/>
                <a:latin typeface="Microsoft JhengHei"/>
                <a:ea typeface="Microsoft JhengHei"/>
                <a:cs typeface="Microsoft JhengHei"/>
              </a:rPr>
              <a:t>□否；□是，請於「個案經費表」揭露說明</a:t>
            </a:r>
            <a:endParaRPr lang="zh-TW" alt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1800" b="0" i="0" u="none" strike="noStrike" kern="0" cap="none" spc="0" baseline="0">
                <a:solidFill>
                  <a:srgbClr val="000000"/>
                </a:solidFill>
                <a:uFillTx/>
                <a:latin typeface="Microsoft JhengHei"/>
                <a:ea typeface="Microsoft JhengHei"/>
                <a:cs typeface="Microsoft JhengHei"/>
              </a:rPr>
              <a:t>是否曾執行與本計畫相關各部會研究計畫</a:t>
            </a:r>
            <a:br>
              <a:rPr lang="zh-TW" altLang="en-US" sz="1800" b="0" i="0" u="none" strike="noStrike" kern="0" cap="none" spc="0" baseline="0">
                <a:solidFill>
                  <a:srgbClr val="000000"/>
                </a:solidFill>
                <a:uFillTx/>
                <a:latin typeface="Microsoft JhengHei"/>
                <a:ea typeface="Microsoft JhengHei"/>
                <a:cs typeface="Microsoft JhengHei"/>
              </a:rPr>
            </a:br>
            <a:r>
              <a:rPr lang="zh-TW" altLang="en-US" sz="1800" b="0" i="0" u="none" strike="noStrike" kern="0" cap="none" spc="0" baseline="0">
                <a:solidFill>
                  <a:srgbClr val="000000"/>
                </a:solidFill>
                <a:uFillTx/>
                <a:latin typeface="Microsoft JhengHei"/>
                <a:ea typeface="Microsoft JhengHei"/>
                <a:cs typeface="Microsoft JhengHei"/>
              </a:rPr>
              <a:t>□否；□是，請填寫「相關計畫補助狀況」</a:t>
            </a: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98;p10"/>
          <p:cNvSpPr txBox="1">
            <a:spLocks noGrp="1"/>
          </p:cNvSpPr>
          <p:nvPr>
            <p:ph type="title"/>
          </p:nvPr>
        </p:nvSpPr>
        <p:spPr>
          <a:xfrm>
            <a:off x="609603" y="523567"/>
            <a:ext cx="10972800" cy="1143000"/>
          </a:xfrm>
        </p:spPr>
        <p:txBody>
          <a:bodyPr/>
          <a:lstStyle/>
          <a:p>
            <a:pPr lvl="0"/>
            <a:r>
              <a:rPr lang="zh-TW" altLang="en-US" sz="4000" b="1">
                <a:solidFill>
                  <a:srgbClr val="FF0000"/>
                </a:solidFill>
              </a:rPr>
              <a:t>附件一、計畫主持人過往研究成果</a:t>
            </a:r>
            <a:r>
              <a:rPr lang="en-US" altLang="zh-TW" sz="4000" b="1">
                <a:solidFill>
                  <a:srgbClr val="FF0000"/>
                </a:solidFill>
              </a:rPr>
              <a:t>(</a:t>
            </a:r>
            <a:r>
              <a:rPr lang="zh-TW" altLang="en-US" sz="4000" b="1">
                <a:solidFill>
                  <a:srgbClr val="FF0000"/>
                </a:solidFill>
              </a:rPr>
              <a:t>續</a:t>
            </a:r>
            <a:r>
              <a:rPr lang="en-US" altLang="zh-TW" sz="4000" b="1">
                <a:solidFill>
                  <a:srgbClr val="FF0000"/>
                </a:solidFill>
              </a:rPr>
              <a:t>)</a:t>
            </a:r>
            <a:endParaRPr lang="zh-TW" altLang="en-US" sz="4000" b="1">
              <a:solidFill>
                <a:srgbClr val="FF0000"/>
              </a:solidFill>
              <a:latin typeface="PMingLiu"/>
              <a:ea typeface="PMingLiu"/>
            </a:endParaRPr>
          </a:p>
        </p:txBody>
      </p:sp>
      <p:sp>
        <p:nvSpPr>
          <p:cNvPr id="3" name="Google Shape;199;p10"/>
          <p:cNvSpPr txBox="1">
            <a:spLocks noGrp="1"/>
          </p:cNvSpPr>
          <p:nvPr>
            <p:ph idx="1"/>
          </p:nvPr>
        </p:nvSpPr>
        <p:spPr>
          <a:xfrm>
            <a:off x="609603" y="1830034"/>
            <a:ext cx="11182353" cy="683742"/>
          </a:xfrm>
        </p:spPr>
        <p:txBody>
          <a:bodyPr/>
          <a:lstStyle/>
          <a:p>
            <a:pPr marL="274320" lvl="0" indent="-274320">
              <a:lnSpc>
                <a:spcPct val="150000"/>
              </a:lnSpc>
              <a:spcBef>
                <a:spcPts val="0"/>
              </a:spcBef>
              <a:buSzPts val="2280"/>
              <a:buChar char="◆"/>
            </a:pPr>
            <a:r>
              <a:rPr lang="zh-TW" altLang="en-US" sz="2400" b="1">
                <a:solidFill>
                  <a:srgbClr val="455F51"/>
                </a:solidFill>
                <a:latin typeface="Microsoft JhengHei"/>
                <a:ea typeface="Microsoft JhengHei"/>
              </a:rPr>
              <a:t>本計畫核心技術相關「關鍵論文」，請條列說明</a:t>
            </a:r>
          </a:p>
        </p:txBody>
      </p:sp>
      <p:graphicFrame>
        <p:nvGraphicFramePr>
          <p:cNvPr id="4" name="Google Shape;200;p10"/>
          <p:cNvGraphicFramePr>
            <a:graphicFrameLocks noGrp="1"/>
          </p:cNvGraphicFramePr>
          <p:nvPr/>
        </p:nvGraphicFramePr>
        <p:xfrm>
          <a:off x="703703" y="2997275"/>
          <a:ext cx="10878699" cy="2750268"/>
        </p:xfrm>
        <a:graphic>
          <a:graphicData uri="http://schemas.openxmlformats.org/drawingml/2006/table">
            <a:tbl>
              <a:tblPr firstRow="1" bandRow="1">
                <a:effectLst/>
                <a:tableStyleId>{B1FEB2F9-A533-4958-B5E3-67B127F02D2C}</a:tableStyleId>
              </a:tblPr>
              <a:tblGrid>
                <a:gridCol w="1740103">
                  <a:extLst>
                    <a:ext uri="{9D8B030D-6E8A-4147-A177-3AD203B41FA5}">
                      <a16:colId xmlns:a16="http://schemas.microsoft.com/office/drawing/2014/main" val="527524953"/>
                    </a:ext>
                  </a:extLst>
                </a:gridCol>
                <a:gridCol w="1974445">
                  <a:extLst>
                    <a:ext uri="{9D8B030D-6E8A-4147-A177-3AD203B41FA5}">
                      <a16:colId xmlns:a16="http://schemas.microsoft.com/office/drawing/2014/main" val="3151390258"/>
                    </a:ext>
                  </a:extLst>
                </a:gridCol>
                <a:gridCol w="1537472">
                  <a:extLst>
                    <a:ext uri="{9D8B030D-6E8A-4147-A177-3AD203B41FA5}">
                      <a16:colId xmlns:a16="http://schemas.microsoft.com/office/drawing/2014/main" val="180375892"/>
                    </a:ext>
                  </a:extLst>
                </a:gridCol>
                <a:gridCol w="1942103">
                  <a:extLst>
                    <a:ext uri="{9D8B030D-6E8A-4147-A177-3AD203B41FA5}">
                      <a16:colId xmlns:a16="http://schemas.microsoft.com/office/drawing/2014/main" val="2316775101"/>
                    </a:ext>
                  </a:extLst>
                </a:gridCol>
                <a:gridCol w="1836901">
                  <a:extLst>
                    <a:ext uri="{9D8B030D-6E8A-4147-A177-3AD203B41FA5}">
                      <a16:colId xmlns:a16="http://schemas.microsoft.com/office/drawing/2014/main" val="785194163"/>
                    </a:ext>
                  </a:extLst>
                </a:gridCol>
                <a:gridCol w="1847673">
                  <a:extLst>
                    <a:ext uri="{9D8B030D-6E8A-4147-A177-3AD203B41FA5}">
                      <a16:colId xmlns:a16="http://schemas.microsoft.com/office/drawing/2014/main" val="2194913625"/>
                    </a:ext>
                  </a:extLst>
                </a:gridCol>
              </a:tblGrid>
              <a:tr h="67572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5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論文名稱</a:t>
                      </a: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5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論文主要作者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（按原出版之次序，通訊作者請加註*）</a:t>
                      </a: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5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出版年、月份</a:t>
                      </a: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5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期刊</a:t>
                      </a:r>
                      <a:r>
                        <a:rPr lang="en-US" altLang="zh-TW" sz="15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/</a:t>
                      </a:r>
                      <a:r>
                        <a:rPr lang="zh-TW" altLang="en-US" sz="15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會議名稱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（專書出版社，起迄頁數）</a:t>
                      </a: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重點摘要說明</a:t>
                      </a: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6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計畫補助經費來源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16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(</a:t>
                      </a:r>
                      <a:r>
                        <a:rPr lang="zh-TW" altLang="en-US" sz="16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部會、計畫名稱及計畫編號</a:t>
                      </a:r>
                      <a:r>
                        <a:rPr lang="en-US" altLang="zh-TW" sz="16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)</a:t>
                      </a:r>
                      <a:endParaRPr lang="zh-TW" altLang="en-US" sz="16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/>
                </a:tc>
                <a:extLst>
                  <a:ext uri="{0D108BD9-81ED-4DB2-BD59-A6C34878D82A}">
                    <a16:rowId xmlns:a16="http://schemas.microsoft.com/office/drawing/2014/main" val="2098443793"/>
                  </a:ext>
                </a:extLst>
              </a:tr>
              <a:tr h="32835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/>
                </a:tc>
                <a:extLst>
                  <a:ext uri="{0D108BD9-81ED-4DB2-BD59-A6C34878D82A}">
                    <a16:rowId xmlns:a16="http://schemas.microsoft.com/office/drawing/2014/main" val="1193133443"/>
                  </a:ext>
                </a:extLst>
              </a:tr>
              <a:tr h="40652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/>
                </a:tc>
                <a:extLst>
                  <a:ext uri="{0D108BD9-81ED-4DB2-BD59-A6C34878D82A}">
                    <a16:rowId xmlns:a16="http://schemas.microsoft.com/office/drawing/2014/main" val="2121956501"/>
                  </a:ext>
                </a:extLst>
              </a:tr>
              <a:tr h="40652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extLst>
                  <a:ext uri="{0D108BD9-81ED-4DB2-BD59-A6C34878D82A}">
                    <a16:rowId xmlns:a16="http://schemas.microsoft.com/office/drawing/2014/main" val="2144416388"/>
                  </a:ext>
                </a:extLst>
              </a:tr>
              <a:tr h="40652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extLst>
                  <a:ext uri="{0D108BD9-81ED-4DB2-BD59-A6C34878D82A}">
                    <a16:rowId xmlns:a16="http://schemas.microsoft.com/office/drawing/2014/main" val="2297266014"/>
                  </a:ext>
                </a:extLst>
              </a:tr>
              <a:tr h="40652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extLst>
                  <a:ext uri="{0D108BD9-81ED-4DB2-BD59-A6C34878D82A}">
                    <a16:rowId xmlns:a16="http://schemas.microsoft.com/office/drawing/2014/main" val="2542240918"/>
                  </a:ext>
                </a:extLst>
              </a:tr>
            </a:tbl>
          </a:graphicData>
        </a:graphic>
      </p:graphicFrame>
      <p:sp>
        <p:nvSpPr>
          <p:cNvPr id="5" name="Google Shape;201;p10"/>
          <p:cNvSpPr txBox="1"/>
          <p:nvPr/>
        </p:nvSpPr>
        <p:spPr>
          <a:xfrm>
            <a:off x="10566404" y="6356351"/>
            <a:ext cx="1015998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C00AFEE-3E3D-49CD-9AD7-33C00C8173E8}" type="slidenum">
              <a:t>10</a:t>
            </a:fld>
            <a:endParaRPr lang="en-US" sz="1100" b="0" i="0" u="none" strike="noStrike" kern="0" cap="none" spc="0" baseline="0">
              <a:solidFill>
                <a:srgbClr val="000000"/>
              </a:solidFill>
              <a:uFillTx/>
              <a:latin typeface="MingLiu"/>
              <a:ea typeface="MingLiu"/>
              <a:cs typeface="MingLiu"/>
            </a:endParaRPr>
          </a:p>
        </p:txBody>
      </p:sp>
      <p:sp>
        <p:nvSpPr>
          <p:cNvPr id="6" name="Google Shape;202;p10"/>
          <p:cNvSpPr/>
          <p:nvPr/>
        </p:nvSpPr>
        <p:spPr>
          <a:xfrm>
            <a:off x="904926" y="2359965"/>
            <a:ext cx="10591696" cy="50783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21" tIns="45701" rIns="91421" bIns="45701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1800" b="1" i="0" u="none" strike="noStrike" kern="0" cap="none" spc="0" baseline="0">
                <a:solidFill>
                  <a:srgbClr val="3F762A"/>
                </a:solidFill>
                <a:uFillTx/>
                <a:latin typeface="Microsoft JhengHei"/>
                <a:ea typeface="Microsoft JhengHei"/>
                <a:cs typeface="Microsoft JhengHei"/>
              </a:rPr>
              <a:t>包括已發表之相關期刊論文、研討會議、榮獲知名獎座等</a:t>
            </a:r>
          </a:p>
        </p:txBody>
      </p:sp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07;p11"/>
          <p:cNvSpPr txBox="1">
            <a:spLocks noGrp="1"/>
          </p:cNvSpPr>
          <p:nvPr>
            <p:ph type="title"/>
          </p:nvPr>
        </p:nvSpPr>
        <p:spPr>
          <a:xfrm>
            <a:off x="609603" y="205109"/>
            <a:ext cx="10972800" cy="1143000"/>
          </a:xfrm>
        </p:spPr>
        <p:txBody>
          <a:bodyPr/>
          <a:lstStyle/>
          <a:p>
            <a:pPr lvl="0"/>
            <a:r>
              <a:rPr lang="zh-TW" altLang="en-US" sz="4000" b="1">
                <a:solidFill>
                  <a:srgbClr val="FF0000"/>
                </a:solidFill>
              </a:rPr>
              <a:t>附件二、本計畫「智財調查」</a:t>
            </a:r>
            <a:endParaRPr lang="zh-TW" altLang="en-US" sz="4000">
              <a:solidFill>
                <a:srgbClr val="FF0000"/>
              </a:solidFill>
            </a:endParaRPr>
          </a:p>
        </p:txBody>
      </p:sp>
      <p:sp>
        <p:nvSpPr>
          <p:cNvPr id="3" name="Google Shape;208;p11"/>
          <p:cNvSpPr txBox="1">
            <a:spLocks noGrp="1"/>
          </p:cNvSpPr>
          <p:nvPr>
            <p:ph idx="1"/>
          </p:nvPr>
        </p:nvSpPr>
        <p:spPr>
          <a:xfrm>
            <a:off x="659602" y="1506858"/>
            <a:ext cx="10972800" cy="5088151"/>
          </a:xfrm>
        </p:spPr>
        <p:txBody>
          <a:bodyPr/>
          <a:lstStyle/>
          <a:p>
            <a:pPr marL="274320" lvl="0" indent="-274347">
              <a:lnSpc>
                <a:spcPct val="83448"/>
              </a:lnSpc>
              <a:spcBef>
                <a:spcPts val="0"/>
              </a:spcBef>
              <a:buSzPct val="95000"/>
              <a:buChar char="◆"/>
            </a:pPr>
            <a:r>
              <a:rPr lang="zh-TW" altLang="en-US" sz="2200" b="1">
                <a:solidFill>
                  <a:srgbClr val="455F51"/>
                </a:solidFill>
                <a:latin typeface="Microsoft JhengHei"/>
                <a:ea typeface="Microsoft JhengHei"/>
              </a:rPr>
              <a:t>技術權利限制處理規劃</a:t>
            </a:r>
          </a:p>
          <a:p>
            <a:pPr marL="640080" lvl="1" indent="-246915" algn="just">
              <a:lnSpc>
                <a:spcPct val="110434"/>
              </a:lnSpc>
              <a:spcBef>
                <a:spcPts val="355"/>
              </a:spcBef>
              <a:buClr>
                <a:srgbClr val="2A4F1C"/>
              </a:buClr>
              <a:buSzPct val="85000"/>
              <a:buFont typeface="Noto Sans Symbols"/>
              <a:buChar char="●"/>
            </a:pPr>
            <a:r>
              <a:rPr lang="zh-TW" altLang="en-US" sz="1800" kern="0">
                <a:solidFill>
                  <a:srgbClr val="000000"/>
                </a:solidFill>
                <a:latin typeface="Microsoft JhengHei"/>
                <a:ea typeface="Microsoft JhengHei"/>
              </a:rPr>
              <a:t>本計畫規劃運用於創業之技術內容，若有已授權第三方使用，或其他合約上限制等情事，請提出相關文件並說明後續處理之規劃，請參閱附件</a:t>
            </a:r>
            <a:r>
              <a:rPr lang="en-US" altLang="zh-TW" sz="1800" kern="0">
                <a:solidFill>
                  <a:srgbClr val="000000"/>
                </a:solidFill>
                <a:latin typeface="Microsoft JhengHei"/>
                <a:ea typeface="Microsoft JhengHei"/>
              </a:rPr>
              <a:t>X</a:t>
            </a:r>
            <a:r>
              <a:rPr lang="zh-TW" altLang="en-US" sz="1800" kern="0">
                <a:solidFill>
                  <a:srgbClr val="000000"/>
                </a:solidFill>
                <a:latin typeface="Microsoft JhengHei"/>
                <a:ea typeface="Microsoft JhengHei"/>
              </a:rPr>
              <a:t>。</a:t>
            </a:r>
          </a:p>
          <a:p>
            <a:pPr marL="274320" lvl="1" indent="-274347">
              <a:lnSpc>
                <a:spcPct val="83448"/>
              </a:lnSpc>
              <a:spcBef>
                <a:spcPts val="450"/>
              </a:spcBef>
              <a:buClr>
                <a:srgbClr val="626A19"/>
              </a:buClr>
              <a:buSzPct val="95000"/>
              <a:buFont typeface="Noto Sans Symbols"/>
              <a:buChar char="◆"/>
            </a:pPr>
            <a:r>
              <a:rPr lang="en-US" altLang="zh-TW" sz="2200" b="1" kern="0">
                <a:solidFill>
                  <a:srgbClr val="455F51"/>
                </a:solidFill>
                <a:latin typeface="Microsoft JhengHei"/>
                <a:ea typeface="Microsoft JhengHei"/>
              </a:rPr>
              <a:t>PI</a:t>
            </a:r>
            <a:r>
              <a:rPr lang="zh-TW" altLang="en-US" sz="2200" b="1" kern="0">
                <a:solidFill>
                  <a:srgbClr val="455F51"/>
                </a:solidFill>
                <a:latin typeface="Microsoft JhengHei"/>
                <a:ea typeface="Microsoft JhengHei"/>
              </a:rPr>
              <a:t>或</a:t>
            </a:r>
            <a:r>
              <a:rPr lang="en-US" altLang="zh-TW" sz="2200" b="1" kern="0">
                <a:solidFill>
                  <a:srgbClr val="455F51"/>
                </a:solidFill>
                <a:latin typeface="Microsoft JhengHei"/>
                <a:ea typeface="Microsoft JhengHei"/>
              </a:rPr>
              <a:t>CoPI</a:t>
            </a:r>
            <a:r>
              <a:rPr lang="zh-TW" altLang="en-US" sz="2200" b="1" kern="0">
                <a:solidFill>
                  <a:srgbClr val="455F51"/>
                </a:solidFill>
                <a:latin typeface="Microsoft JhengHei"/>
                <a:ea typeface="Microsoft JhengHei"/>
              </a:rPr>
              <a:t>據實揭露義務</a:t>
            </a:r>
          </a:p>
          <a:p>
            <a:pPr marL="640080" lvl="1" indent="-246915" algn="just">
              <a:lnSpc>
                <a:spcPct val="110434"/>
              </a:lnSpc>
              <a:spcBef>
                <a:spcPts val="355"/>
              </a:spcBef>
              <a:buClr>
                <a:srgbClr val="2A4F1C"/>
              </a:buClr>
              <a:buSzPct val="85000"/>
              <a:buFont typeface="Noto Sans Symbols"/>
              <a:buChar char="●"/>
            </a:pPr>
            <a:r>
              <a:rPr lang="zh-TW" altLang="en-US" sz="1800" kern="0">
                <a:solidFill>
                  <a:srgbClr val="000000"/>
                </a:solidFill>
                <a:latin typeface="Microsoft JhengHei"/>
                <a:ea typeface="Microsoft JhengHei"/>
              </a:rPr>
              <a:t>曾向</a:t>
            </a:r>
            <a:r>
              <a:rPr lang="en-US" altLang="zh-TW" sz="1800" kern="0">
                <a:solidFill>
                  <a:srgbClr val="000000"/>
                </a:solidFill>
                <a:latin typeface="Microsoft JhengHei"/>
                <a:ea typeface="Microsoft JhengHei"/>
              </a:rPr>
              <a:t>(</a:t>
            </a:r>
            <a:r>
              <a:rPr lang="zh-TW" altLang="en-US" sz="1800" kern="0">
                <a:solidFill>
                  <a:srgbClr val="000000"/>
                </a:solidFill>
                <a:latin typeface="Microsoft JhengHei"/>
                <a:ea typeface="Microsoft JhengHei"/>
              </a:rPr>
              <a:t>含申請中</a:t>
            </a:r>
            <a:r>
              <a:rPr lang="en-US" altLang="zh-TW" sz="1800" kern="0">
                <a:solidFill>
                  <a:srgbClr val="000000"/>
                </a:solidFill>
                <a:latin typeface="Microsoft JhengHei"/>
                <a:ea typeface="Microsoft JhengHei"/>
              </a:rPr>
              <a:t>)</a:t>
            </a:r>
            <a:r>
              <a:rPr lang="zh-TW" altLang="en-US" sz="1800" kern="0">
                <a:solidFill>
                  <a:srgbClr val="000000"/>
                </a:solidFill>
                <a:latin typeface="Microsoft JhengHei"/>
                <a:ea typeface="Microsoft JhengHei"/>
              </a:rPr>
              <a:t>政府提出補助以成立新創公司為結案條件，或補助新創技術商業化為目標之計畫申請者，個案主持人須據實揭露，請參閱附件</a:t>
            </a:r>
            <a:r>
              <a:rPr lang="en-US" altLang="zh-TW" sz="1800" kern="0">
                <a:solidFill>
                  <a:srgbClr val="000000"/>
                </a:solidFill>
                <a:latin typeface="Microsoft JhengHei"/>
                <a:ea typeface="Microsoft JhengHei"/>
              </a:rPr>
              <a:t>X</a:t>
            </a:r>
            <a:r>
              <a:rPr lang="zh-TW" altLang="en-US" sz="1800" kern="0">
                <a:solidFill>
                  <a:srgbClr val="000000"/>
                </a:solidFill>
                <a:latin typeface="Microsoft JhengHei"/>
                <a:ea typeface="Microsoft JhengHei"/>
              </a:rPr>
              <a:t>。</a:t>
            </a:r>
          </a:p>
          <a:p>
            <a:pPr marL="640080" lvl="1" indent="-246915" algn="just">
              <a:lnSpc>
                <a:spcPct val="110434"/>
              </a:lnSpc>
              <a:spcBef>
                <a:spcPts val="355"/>
              </a:spcBef>
              <a:buClr>
                <a:srgbClr val="2A4F1C"/>
              </a:buClr>
              <a:buSzPct val="85000"/>
              <a:buFont typeface="Noto Sans Symbols"/>
              <a:buChar char="●"/>
            </a:pPr>
            <a:r>
              <a:rPr lang="zh-TW" altLang="en-US" sz="1800" kern="0">
                <a:solidFill>
                  <a:srgbClr val="000000"/>
                </a:solidFill>
                <a:latin typeface="Microsoft JhengHei"/>
                <a:ea typeface="Microsoft JhengHei"/>
              </a:rPr>
              <a:t>應詳細說明二者間之技術區分及競合關係， 若有共通性智財布局，其處理方案及運用規劃為何</a:t>
            </a:r>
            <a:r>
              <a:rPr lang="en-US" altLang="zh-TW" sz="1800" kern="0">
                <a:solidFill>
                  <a:srgbClr val="000000"/>
                </a:solidFill>
                <a:latin typeface="Microsoft JhengHei"/>
                <a:ea typeface="Microsoft JhengHei"/>
              </a:rPr>
              <a:t>?</a:t>
            </a:r>
            <a:endParaRPr lang="zh-TW" altLang="en-US" sz="1900" kern="0">
              <a:solidFill>
                <a:srgbClr val="000000"/>
              </a:solidFill>
              <a:latin typeface="MingLiu"/>
              <a:ea typeface="MingLiu"/>
            </a:endParaRPr>
          </a:p>
          <a:p>
            <a:pPr marL="274320" lvl="1" indent="-274347">
              <a:lnSpc>
                <a:spcPct val="83448"/>
              </a:lnSpc>
              <a:spcBef>
                <a:spcPts val="450"/>
              </a:spcBef>
              <a:buClr>
                <a:srgbClr val="626A19"/>
              </a:buClr>
              <a:buSzPct val="95000"/>
              <a:buFont typeface="Noto Sans Symbols"/>
              <a:buChar char="◆"/>
            </a:pPr>
            <a:r>
              <a:rPr lang="zh-TW" altLang="en-US" sz="2200" b="1" kern="0">
                <a:solidFill>
                  <a:srgbClr val="455F51"/>
                </a:solidFill>
                <a:latin typeface="Microsoft JhengHei"/>
                <a:ea typeface="Microsoft JhengHei"/>
              </a:rPr>
              <a:t>跨單位及共同發明人協議</a:t>
            </a:r>
          </a:p>
          <a:p>
            <a:pPr marL="640080" lvl="1" indent="-246915" algn="just">
              <a:lnSpc>
                <a:spcPct val="110434"/>
              </a:lnSpc>
              <a:spcBef>
                <a:spcPts val="355"/>
              </a:spcBef>
              <a:buClr>
                <a:srgbClr val="2A4F1C"/>
              </a:buClr>
              <a:buSzPct val="85000"/>
              <a:buFont typeface="Noto Sans Symbols"/>
              <a:buChar char="●"/>
            </a:pPr>
            <a:r>
              <a:rPr lang="zh-TW" altLang="en-US" sz="1800" kern="0">
                <a:solidFill>
                  <a:srgbClr val="000000"/>
                </a:solidFill>
                <a:latin typeface="Microsoft JhengHei"/>
                <a:ea typeface="Microsoft JhengHei"/>
              </a:rPr>
              <a:t>若有與其他單位智財共有情形，應取得通過補助個案需運用智財權所有發明人之權益分配協議，及共有單位之智財協議</a:t>
            </a:r>
            <a:r>
              <a:rPr lang="en-US" altLang="zh-TW" sz="1800" kern="0">
                <a:solidFill>
                  <a:srgbClr val="000000"/>
                </a:solidFill>
                <a:latin typeface="Microsoft JhengHei"/>
                <a:ea typeface="Microsoft JhengHei"/>
              </a:rPr>
              <a:t>(</a:t>
            </a:r>
            <a:r>
              <a:rPr lang="zh-TW" altLang="en-US" sz="1800" kern="0">
                <a:solidFill>
                  <a:srgbClr val="000000"/>
                </a:solidFill>
                <a:latin typeface="Microsoft JhengHei"/>
                <a:ea typeface="Microsoft JhengHei"/>
              </a:rPr>
              <a:t>包含同意由執行機構統籌處理技術作價、在執行機構技術股分配比例內約定雙方技術股占比等</a:t>
            </a:r>
            <a:r>
              <a:rPr lang="en-US" altLang="zh-TW" sz="1800" kern="0">
                <a:solidFill>
                  <a:srgbClr val="000000"/>
                </a:solidFill>
                <a:latin typeface="Microsoft JhengHei"/>
                <a:ea typeface="Microsoft JhengHei"/>
              </a:rPr>
              <a:t>)</a:t>
            </a:r>
            <a:r>
              <a:rPr lang="zh-TW" altLang="en-US" sz="1800" kern="0">
                <a:solidFill>
                  <a:srgbClr val="000000"/>
                </a:solidFill>
                <a:latin typeface="Microsoft JhengHei"/>
                <a:ea typeface="Microsoft JhengHei"/>
              </a:rPr>
              <a:t>，並提出證明文件，於個案出場時依前揭協議進行技術股分配事宜，請參閱附件</a:t>
            </a:r>
            <a:r>
              <a:rPr lang="en-US" altLang="zh-TW" sz="1800" kern="0">
                <a:solidFill>
                  <a:srgbClr val="000000"/>
                </a:solidFill>
                <a:latin typeface="Microsoft JhengHei"/>
                <a:ea typeface="Microsoft JhengHei"/>
              </a:rPr>
              <a:t>X</a:t>
            </a:r>
            <a:r>
              <a:rPr lang="zh-TW" altLang="en-US" sz="1800" kern="0">
                <a:solidFill>
                  <a:srgbClr val="000000"/>
                </a:solidFill>
                <a:latin typeface="Microsoft JhengHei"/>
                <a:ea typeface="Microsoft JhengHei"/>
              </a:rPr>
              <a:t>。</a:t>
            </a:r>
          </a:p>
          <a:p>
            <a:pPr marL="640080" lvl="1" indent="-246915" algn="just">
              <a:lnSpc>
                <a:spcPct val="110434"/>
              </a:lnSpc>
              <a:spcBef>
                <a:spcPts val="355"/>
              </a:spcBef>
              <a:buClr>
                <a:srgbClr val="2A4F1C"/>
              </a:buClr>
              <a:buSzPct val="85000"/>
              <a:buFont typeface="Noto Sans Symbols"/>
              <a:buChar char="●"/>
            </a:pPr>
            <a:r>
              <a:rPr lang="zh-TW" altLang="en-US" sz="1800" b="1" kern="0">
                <a:solidFill>
                  <a:srgbClr val="FF0000"/>
                </a:solidFill>
                <a:latin typeface="Microsoft JhengHei"/>
                <a:ea typeface="Microsoft JhengHei"/>
              </a:rPr>
              <a:t>此證明文件請上傳於申請系統中</a:t>
            </a:r>
            <a:endParaRPr lang="zh-TW" altLang="en-US" sz="1800" kern="0">
              <a:solidFill>
                <a:srgbClr val="000000"/>
              </a:solidFill>
              <a:latin typeface="Microsoft JhengHei"/>
              <a:ea typeface="Microsoft JhengHei"/>
            </a:endParaRPr>
          </a:p>
        </p:txBody>
      </p:sp>
      <p:sp>
        <p:nvSpPr>
          <p:cNvPr id="4" name="Google Shape;209;p11"/>
          <p:cNvSpPr txBox="1"/>
          <p:nvPr/>
        </p:nvSpPr>
        <p:spPr>
          <a:xfrm>
            <a:off x="10566404" y="6356351"/>
            <a:ext cx="1015998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EFF7247-BF71-486B-B629-61C875D74FB2}" type="slidenum">
              <a:t>11</a:t>
            </a:fld>
            <a:endParaRPr lang="en-US" sz="1100" b="0" i="0" u="none" strike="noStrike" kern="0" cap="none" spc="0" baseline="0">
              <a:solidFill>
                <a:srgbClr val="000000"/>
              </a:solidFill>
              <a:uFillTx/>
              <a:latin typeface="MingLiu"/>
              <a:ea typeface="MingLiu"/>
              <a:cs typeface="MingLiu"/>
            </a:endParaRP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16;p2"/>
          <p:cNvSpPr txBox="1">
            <a:spLocks noGrp="1"/>
          </p:cNvSpPr>
          <p:nvPr>
            <p:ph type="title"/>
          </p:nvPr>
        </p:nvSpPr>
        <p:spPr>
          <a:xfrm>
            <a:off x="485775" y="0"/>
            <a:ext cx="10972800" cy="857250"/>
          </a:xfrm>
        </p:spPr>
        <p:txBody>
          <a:bodyPr anchor="ctr">
            <a:noAutofit/>
          </a:bodyPr>
          <a:lstStyle/>
          <a:p>
            <a:pPr lvl="0"/>
            <a:r>
              <a:rPr lang="zh-TW" altLang="en-US" sz="4000" b="1">
                <a:solidFill>
                  <a:srgbClr val="FF0000"/>
                </a:solidFill>
              </a:rPr>
              <a:t>一、構想項目說明</a:t>
            </a:r>
            <a:r>
              <a:rPr lang="en-US" altLang="zh-TW" sz="2800" b="1">
                <a:solidFill>
                  <a:srgbClr val="FF0000"/>
                </a:solidFill>
              </a:rPr>
              <a:t>(</a:t>
            </a:r>
            <a:r>
              <a:rPr lang="zh-TW" altLang="en-US" sz="2800" b="1">
                <a:solidFill>
                  <a:srgbClr val="FF0000"/>
                </a:solidFill>
              </a:rPr>
              <a:t>以下為參考項目，團隊可自行編列順序</a:t>
            </a:r>
            <a:r>
              <a:rPr lang="en-US" altLang="zh-TW" sz="2800" b="1">
                <a:solidFill>
                  <a:srgbClr val="FF0000"/>
                </a:solidFill>
              </a:rPr>
              <a:t>)</a:t>
            </a:r>
            <a:endParaRPr lang="zh-TW" altLang="en-US" sz="4000" b="1">
              <a:solidFill>
                <a:srgbClr val="FF0000"/>
              </a:solidFill>
            </a:endParaRPr>
          </a:p>
        </p:txBody>
      </p:sp>
      <p:sp>
        <p:nvSpPr>
          <p:cNvPr id="3" name="Google Shape;117;p2"/>
          <p:cNvSpPr txBox="1">
            <a:spLocks noGrp="1"/>
          </p:cNvSpPr>
          <p:nvPr>
            <p:ph idx="1"/>
          </p:nvPr>
        </p:nvSpPr>
        <p:spPr>
          <a:xfrm>
            <a:off x="609603" y="857250"/>
            <a:ext cx="11477621" cy="5864230"/>
          </a:xfrm>
        </p:spPr>
        <p:txBody>
          <a:bodyPr/>
          <a:lstStyle/>
          <a:p>
            <a:pPr marL="0" lv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altLang="zh-TW" sz="1900" b="1">
                <a:latin typeface="Microsoft JhengHei"/>
                <a:ea typeface="Microsoft JhengHei"/>
              </a:rPr>
              <a:t>(</a:t>
            </a:r>
            <a:r>
              <a:rPr lang="zh-TW" altLang="en-US" sz="1900" b="1">
                <a:latin typeface="Microsoft JhengHei"/>
                <a:ea typeface="Microsoft JhengHei"/>
              </a:rPr>
              <a:t>一</a:t>
            </a:r>
            <a:r>
              <a:rPr lang="en-US" altLang="zh-TW" sz="1900" b="1">
                <a:latin typeface="Microsoft JhengHei"/>
                <a:ea typeface="Microsoft JhengHei"/>
              </a:rPr>
              <a:t>)</a:t>
            </a:r>
            <a:r>
              <a:rPr lang="zh-TW" altLang="en-US" sz="1900" b="1">
                <a:solidFill>
                  <a:srgbClr val="455F51"/>
                </a:solidFill>
                <a:latin typeface="Microsoft JhengHei"/>
                <a:ea typeface="Microsoft JhengHei"/>
              </a:rPr>
              <a:t>核心技術原創性</a:t>
            </a:r>
          </a:p>
          <a:p>
            <a:pPr marL="849313" lvl="1" indent="-400050">
              <a:lnSpc>
                <a:spcPct val="80000"/>
              </a:lnSpc>
              <a:spcBef>
                <a:spcPts val="295"/>
              </a:spcBef>
              <a:buClr>
                <a:srgbClr val="2A4F1C"/>
              </a:buClr>
              <a:buSzPct val="85000"/>
              <a:buFont typeface="Century Gothic"/>
              <a:buAutoNum type="arabicPeriod"/>
            </a:pPr>
            <a:r>
              <a:rPr lang="zh-TW" altLang="en-US" sz="1500" b="1" kern="0">
                <a:solidFill>
                  <a:srgbClr val="000000"/>
                </a:solidFill>
                <a:latin typeface="Microsoft JhengHei"/>
                <a:ea typeface="Microsoft JhengHei"/>
              </a:rPr>
              <a:t>原創性核心技術說明</a:t>
            </a:r>
          </a:p>
          <a:p>
            <a:pPr marL="914400" lvl="2" indent="-246888">
              <a:lnSpc>
                <a:spcPct val="80000"/>
              </a:lnSpc>
              <a:spcBef>
                <a:spcPts val="260"/>
              </a:spcBef>
              <a:buClr>
                <a:srgbClr val="455C19"/>
              </a:buClr>
              <a:buSzPct val="70000"/>
              <a:buFont typeface="Noto Sans Symbols"/>
              <a:buChar char="⚫"/>
            </a:pPr>
            <a:r>
              <a:rPr lang="zh-TW" altLang="en-US" sz="1300" kern="0">
                <a:solidFill>
                  <a:srgbClr val="000000"/>
                </a:solidFill>
                <a:latin typeface="Microsoft JhengHei"/>
                <a:ea typeface="Microsoft JhengHei"/>
              </a:rPr>
              <a:t>本計畫運用之創業技術內容，須為政府補助計畫產出之研發成果，依科技基本法規定歸屬於執行機構所有者。</a:t>
            </a:r>
          </a:p>
          <a:p>
            <a:pPr marL="914400" lvl="2" indent="-246888">
              <a:lnSpc>
                <a:spcPct val="80000"/>
              </a:lnSpc>
              <a:spcBef>
                <a:spcPts val="260"/>
              </a:spcBef>
              <a:buClr>
                <a:srgbClr val="455C19"/>
              </a:buClr>
              <a:buSzPct val="70000"/>
              <a:buFont typeface="Noto Sans Symbols"/>
              <a:buChar char="⚫"/>
            </a:pPr>
            <a:r>
              <a:rPr lang="zh-TW" altLang="en-US" sz="1300" kern="0">
                <a:solidFill>
                  <a:srgbClr val="000000"/>
                </a:solidFill>
                <a:latin typeface="Microsoft JhengHei"/>
                <a:ea typeface="Microsoft JhengHei"/>
              </a:rPr>
              <a:t>請說明核心技術內容及相關實驗數據，並請列出已發表之關鍵期刊論文、研討會議、榮獲知名獎座等。</a:t>
            </a:r>
          </a:p>
          <a:p>
            <a:pPr marL="914400" lvl="2" indent="-246888">
              <a:lnSpc>
                <a:spcPct val="80000"/>
              </a:lnSpc>
              <a:spcBef>
                <a:spcPts val="260"/>
              </a:spcBef>
              <a:buClr>
                <a:srgbClr val="455C19"/>
              </a:buClr>
              <a:buSzPct val="70000"/>
              <a:buFont typeface="Noto Sans Symbols"/>
              <a:buChar char="⚫"/>
            </a:pPr>
            <a:r>
              <a:rPr lang="zh-TW" altLang="en-US" sz="1300" kern="0">
                <a:solidFill>
                  <a:srgbClr val="000000"/>
                </a:solidFill>
                <a:latin typeface="Microsoft JhengHei"/>
                <a:ea typeface="Microsoft JhengHei"/>
              </a:rPr>
              <a:t>請說明將運用於創業之技術內容智財布局規劃，包括專利、營業秘密等。</a:t>
            </a:r>
          </a:p>
          <a:p>
            <a:pPr marL="0" lvl="0" indent="0">
              <a:lnSpc>
                <a:spcPct val="80000"/>
              </a:lnSpc>
              <a:spcBef>
                <a:spcPts val="370"/>
              </a:spcBef>
              <a:buNone/>
            </a:pPr>
            <a:r>
              <a:rPr lang="en-US" altLang="zh-TW" sz="1900" b="1">
                <a:solidFill>
                  <a:srgbClr val="455F51"/>
                </a:solidFill>
                <a:latin typeface="Microsoft JhengHei"/>
                <a:ea typeface="Microsoft JhengHei"/>
              </a:rPr>
              <a:t>(</a:t>
            </a:r>
            <a:r>
              <a:rPr lang="zh-TW" altLang="en-US" sz="1900" b="1">
                <a:solidFill>
                  <a:srgbClr val="455F51"/>
                </a:solidFill>
                <a:latin typeface="Microsoft JhengHei"/>
                <a:ea typeface="Microsoft JhengHei"/>
              </a:rPr>
              <a:t>二</a:t>
            </a:r>
            <a:r>
              <a:rPr lang="en-US" altLang="zh-TW" sz="1900" b="1">
                <a:solidFill>
                  <a:srgbClr val="455F51"/>
                </a:solidFill>
                <a:latin typeface="Microsoft JhengHei"/>
                <a:ea typeface="Microsoft JhengHei"/>
              </a:rPr>
              <a:t>)</a:t>
            </a:r>
            <a:r>
              <a:rPr lang="zh-TW" altLang="en-US" sz="1900" b="1">
                <a:solidFill>
                  <a:srgbClr val="455F51"/>
                </a:solidFill>
                <a:latin typeface="Microsoft JhengHei"/>
                <a:ea typeface="Microsoft JhengHei"/>
              </a:rPr>
              <a:t>研發成果商品化規劃</a:t>
            </a:r>
          </a:p>
          <a:p>
            <a:pPr marL="849313" lvl="1" indent="-400050">
              <a:lnSpc>
                <a:spcPct val="80000"/>
              </a:lnSpc>
              <a:spcBef>
                <a:spcPts val="295"/>
              </a:spcBef>
              <a:buClr>
                <a:srgbClr val="2A4F1C"/>
              </a:buClr>
              <a:buSzPct val="85000"/>
              <a:buFont typeface="Century Gothic"/>
              <a:buAutoNum type="arabicPeriod"/>
            </a:pPr>
            <a:r>
              <a:rPr lang="zh-TW" altLang="en-US" sz="1500" b="1" kern="0">
                <a:solidFill>
                  <a:srgbClr val="000000"/>
                </a:solidFill>
                <a:latin typeface="Microsoft JhengHei"/>
                <a:ea typeface="Microsoft JhengHei"/>
              </a:rPr>
              <a:t>可形成先期產業或重塑原有產業價值鏈之分析與說明，包括</a:t>
            </a:r>
          </a:p>
          <a:p>
            <a:pPr marL="914400" lvl="2" indent="-246888">
              <a:lnSpc>
                <a:spcPct val="80000"/>
              </a:lnSpc>
              <a:spcBef>
                <a:spcPts val="260"/>
              </a:spcBef>
              <a:buClr>
                <a:srgbClr val="455C19"/>
              </a:buClr>
              <a:buSzPct val="70000"/>
              <a:buFont typeface="Noto Sans Symbols"/>
              <a:buChar char="⚫"/>
            </a:pPr>
            <a:r>
              <a:rPr lang="zh-TW" altLang="en-US" sz="1300" kern="0">
                <a:solidFill>
                  <a:srgbClr val="000000"/>
                </a:solidFill>
                <a:latin typeface="Microsoft JhengHei"/>
                <a:ea typeface="Microsoft JhengHei"/>
              </a:rPr>
              <a:t>市場未被滿足的需求 </a:t>
            </a:r>
            <a:r>
              <a:rPr lang="en-US" altLang="zh-TW" sz="1300" kern="0">
                <a:solidFill>
                  <a:srgbClr val="000000"/>
                </a:solidFill>
                <a:latin typeface="Microsoft JhengHei"/>
                <a:ea typeface="Microsoft JhengHei"/>
              </a:rPr>
              <a:t>(Unmet needs</a:t>
            </a:r>
            <a:r>
              <a:rPr lang="zh-TW" altLang="en-US" sz="1300" b="1" kern="0">
                <a:solidFill>
                  <a:srgbClr val="C00000"/>
                </a:solidFill>
                <a:latin typeface="Microsoft YaHei"/>
                <a:ea typeface="Microsoft YaHei"/>
              </a:rPr>
              <a:t> </a:t>
            </a:r>
            <a:r>
              <a:rPr lang="zh-TW" altLang="en-US" sz="1300" kern="0">
                <a:solidFill>
                  <a:srgbClr val="000000"/>
                </a:solidFill>
                <a:latin typeface="Microsoft JhengHei"/>
                <a:ea typeface="Microsoft JhengHei"/>
              </a:rPr>
              <a:t>，生醫類為 </a:t>
            </a:r>
            <a:r>
              <a:rPr lang="en-US" altLang="zh-TW" sz="1300" kern="0">
                <a:solidFill>
                  <a:srgbClr val="000000"/>
                </a:solidFill>
                <a:latin typeface="Microsoft JhengHei"/>
                <a:ea typeface="Microsoft JhengHei"/>
              </a:rPr>
              <a:t>Unmet Clinical needs</a:t>
            </a:r>
            <a:r>
              <a:rPr lang="zh-TW" altLang="en-US" sz="1300" kern="0">
                <a:solidFill>
                  <a:srgbClr val="000000"/>
                </a:solidFill>
                <a:latin typeface="Microsoft JhengHei"/>
                <a:ea typeface="Microsoft JhengHei"/>
              </a:rPr>
              <a:t>以及通路策略</a:t>
            </a:r>
            <a:r>
              <a:rPr lang="en-US" altLang="zh-TW" sz="1300" kern="0">
                <a:solidFill>
                  <a:srgbClr val="000000"/>
                </a:solidFill>
                <a:latin typeface="Microsoft JhengHei"/>
                <a:ea typeface="Microsoft JhengHei"/>
              </a:rPr>
              <a:t>) </a:t>
            </a:r>
            <a:endParaRPr lang="zh-TW" altLang="en-US" sz="1300" kern="0">
              <a:solidFill>
                <a:srgbClr val="000000"/>
              </a:solidFill>
              <a:latin typeface="Microsoft JhengHei"/>
              <a:ea typeface="Microsoft JhengHei"/>
            </a:endParaRPr>
          </a:p>
          <a:p>
            <a:pPr marL="914400" lvl="2" indent="-246888">
              <a:lnSpc>
                <a:spcPct val="80000"/>
              </a:lnSpc>
              <a:spcBef>
                <a:spcPts val="260"/>
              </a:spcBef>
              <a:buClr>
                <a:srgbClr val="455C19"/>
              </a:buClr>
              <a:buSzPct val="70000"/>
              <a:buFont typeface="Noto Sans Symbols"/>
              <a:buChar char="⚫"/>
            </a:pPr>
            <a:r>
              <a:rPr lang="zh-TW" altLang="en-US" sz="1300" kern="0">
                <a:solidFill>
                  <a:srgbClr val="000000"/>
                </a:solidFill>
                <a:latin typeface="Microsoft JhengHei"/>
                <a:ea typeface="Microsoft JhengHei"/>
              </a:rPr>
              <a:t>市場定位及規模預估</a:t>
            </a:r>
            <a:endParaRPr lang="zh-TW" altLang="en-US" sz="1900" kern="0">
              <a:solidFill>
                <a:srgbClr val="000000"/>
              </a:solidFill>
              <a:latin typeface="MingLiu"/>
              <a:ea typeface="MingLiu"/>
            </a:endParaRPr>
          </a:p>
          <a:p>
            <a:pPr marL="849313" lvl="1" indent="-400050">
              <a:lnSpc>
                <a:spcPct val="80000"/>
              </a:lnSpc>
              <a:spcBef>
                <a:spcPts val="295"/>
              </a:spcBef>
              <a:buClr>
                <a:srgbClr val="2A4F1C"/>
              </a:buClr>
              <a:buSzPct val="85000"/>
              <a:buFont typeface="Century Gothic"/>
              <a:buAutoNum type="arabicPeriod"/>
            </a:pPr>
            <a:r>
              <a:rPr lang="zh-TW" altLang="en-US" sz="1500" b="1" kern="0">
                <a:solidFill>
                  <a:srgbClr val="000000"/>
                </a:solidFill>
                <a:latin typeface="Microsoft JhengHei"/>
                <a:ea typeface="Microsoft JhengHei"/>
              </a:rPr>
              <a:t>早期商業發展策略</a:t>
            </a:r>
          </a:p>
          <a:p>
            <a:pPr marL="914400" lvl="2" indent="-246888">
              <a:lnSpc>
                <a:spcPct val="80000"/>
              </a:lnSpc>
              <a:spcBef>
                <a:spcPts val="260"/>
              </a:spcBef>
              <a:buClr>
                <a:srgbClr val="455C19"/>
              </a:buClr>
              <a:buSzPct val="70000"/>
              <a:buFont typeface="Noto Sans Symbols"/>
              <a:buChar char="⚫"/>
            </a:pPr>
            <a:r>
              <a:rPr lang="zh-TW" altLang="en-US" sz="1300" kern="0">
                <a:solidFill>
                  <a:srgbClr val="000000"/>
                </a:solidFill>
                <a:latin typeface="Microsoft JhengHei"/>
                <a:ea typeface="Microsoft JhengHei"/>
              </a:rPr>
              <a:t>產品市場供應鏈上下游、競爭者分析及優勢等 </a:t>
            </a:r>
            <a:r>
              <a:rPr lang="en-US" altLang="zh-TW" sz="1300" kern="0">
                <a:solidFill>
                  <a:srgbClr val="000000"/>
                </a:solidFill>
                <a:latin typeface="Microsoft JhengHei"/>
                <a:ea typeface="Microsoft JhengHei"/>
              </a:rPr>
              <a:t>(</a:t>
            </a:r>
            <a:r>
              <a:rPr lang="zh-TW" altLang="en-US" sz="1300" kern="0">
                <a:solidFill>
                  <a:srgbClr val="000000"/>
                </a:solidFill>
                <a:latin typeface="Microsoft JhengHei"/>
                <a:ea typeface="Microsoft JhengHei"/>
              </a:rPr>
              <a:t>含產品發展、市場進入</a:t>
            </a:r>
            <a:r>
              <a:rPr lang="en-US" altLang="zh-TW" sz="1300" kern="0">
                <a:solidFill>
                  <a:srgbClr val="000000"/>
                </a:solidFill>
                <a:latin typeface="Microsoft JhengHei"/>
                <a:ea typeface="Microsoft JhengHei"/>
              </a:rPr>
              <a:t>/</a:t>
            </a:r>
            <a:r>
              <a:rPr lang="zh-TW" altLang="en-US" sz="1300" kern="0">
                <a:solidFill>
                  <a:srgbClr val="000000"/>
                </a:solidFill>
                <a:latin typeface="Microsoft JhengHei"/>
                <a:ea typeface="Microsoft JhengHei"/>
              </a:rPr>
              <a:t>布局規劃</a:t>
            </a:r>
            <a:r>
              <a:rPr lang="en-US" altLang="zh-TW" sz="1300" kern="0">
                <a:solidFill>
                  <a:srgbClr val="000000"/>
                </a:solidFill>
                <a:latin typeface="Microsoft JhengHei"/>
                <a:ea typeface="Microsoft JhengHei"/>
              </a:rPr>
              <a:t>) </a:t>
            </a:r>
            <a:endParaRPr lang="zh-TW" altLang="en-US" sz="1300" kern="0">
              <a:solidFill>
                <a:srgbClr val="000000"/>
              </a:solidFill>
              <a:latin typeface="Microsoft JhengHei"/>
              <a:ea typeface="Microsoft JhengHei"/>
            </a:endParaRPr>
          </a:p>
          <a:p>
            <a:pPr marL="914400" lvl="2" indent="-246888">
              <a:lnSpc>
                <a:spcPct val="80000"/>
              </a:lnSpc>
              <a:spcBef>
                <a:spcPts val="260"/>
              </a:spcBef>
              <a:buClr>
                <a:srgbClr val="455C19"/>
              </a:buClr>
              <a:buSzPct val="70000"/>
              <a:buFont typeface="Noto Sans Symbols"/>
              <a:buChar char="⚫"/>
            </a:pPr>
            <a:r>
              <a:rPr lang="zh-TW" altLang="en-US" sz="1300" kern="0">
                <a:solidFill>
                  <a:srgbClr val="000000"/>
                </a:solidFill>
                <a:latin typeface="Microsoft JhengHei"/>
                <a:ea typeface="Microsoft JhengHei"/>
              </a:rPr>
              <a:t>供應鏈下游先期使用者</a:t>
            </a:r>
            <a:r>
              <a:rPr lang="en-US" altLang="zh-TW" sz="1300" kern="0">
                <a:solidFill>
                  <a:srgbClr val="000000"/>
                </a:solidFill>
                <a:latin typeface="Microsoft JhengHei"/>
                <a:ea typeface="Microsoft JhengHei"/>
              </a:rPr>
              <a:t>(early adopter) </a:t>
            </a:r>
            <a:r>
              <a:rPr lang="zh-TW" altLang="en-US" sz="1300" kern="0">
                <a:solidFill>
                  <a:srgbClr val="000000"/>
                </a:solidFill>
                <a:latin typeface="Microsoft JhengHei"/>
                <a:ea typeface="Microsoft JhengHei"/>
              </a:rPr>
              <a:t>或前瞻使用者 </a:t>
            </a:r>
            <a:r>
              <a:rPr lang="en-US" altLang="zh-TW" sz="1300" kern="0">
                <a:solidFill>
                  <a:srgbClr val="000000"/>
                </a:solidFill>
                <a:latin typeface="Microsoft JhengHei"/>
                <a:ea typeface="Microsoft JhengHei"/>
              </a:rPr>
              <a:t>(lead user) </a:t>
            </a:r>
            <a:r>
              <a:rPr lang="zh-TW" altLang="en-US" sz="1300" kern="0">
                <a:solidFill>
                  <a:srgbClr val="000000"/>
                </a:solidFill>
                <a:latin typeface="Microsoft JhengHei"/>
                <a:ea typeface="Microsoft JhengHei"/>
              </a:rPr>
              <a:t>使用意願及其需求和規格等分析</a:t>
            </a:r>
            <a:endParaRPr lang="zh-TW" altLang="en-US" sz="1900" kern="0">
              <a:solidFill>
                <a:srgbClr val="000000"/>
              </a:solidFill>
              <a:latin typeface="MingLiu"/>
              <a:ea typeface="MingLiu"/>
            </a:endParaRPr>
          </a:p>
          <a:p>
            <a:pPr marL="849313" lvl="1" indent="-400050">
              <a:lnSpc>
                <a:spcPct val="80000"/>
              </a:lnSpc>
              <a:spcBef>
                <a:spcPts val="295"/>
              </a:spcBef>
              <a:buClr>
                <a:srgbClr val="2A4F1C"/>
              </a:buClr>
              <a:buSzPct val="85000"/>
              <a:buFont typeface="Century Gothic"/>
              <a:buAutoNum type="arabicPeriod"/>
            </a:pPr>
            <a:r>
              <a:rPr lang="zh-TW" altLang="en-US" sz="1500" b="1" kern="0">
                <a:solidFill>
                  <a:srgbClr val="000000"/>
                </a:solidFill>
                <a:latin typeface="Microsoft JhengHei"/>
                <a:ea typeface="Microsoft JhengHei"/>
              </a:rPr>
              <a:t>技術發展里程碑及商業發展里程碑，包括各階段目標與時程</a:t>
            </a:r>
          </a:p>
          <a:p>
            <a:pPr marL="914400" lvl="2" indent="-246888">
              <a:lnSpc>
                <a:spcPct val="80000"/>
              </a:lnSpc>
              <a:spcBef>
                <a:spcPts val="260"/>
              </a:spcBef>
              <a:buClr>
                <a:srgbClr val="455C19"/>
              </a:buClr>
              <a:buSzPct val="70000"/>
              <a:buFont typeface="Noto Sans Symbols"/>
              <a:buChar char="⚫"/>
            </a:pPr>
            <a:r>
              <a:rPr lang="zh-TW" altLang="en-US" sz="1300" kern="0">
                <a:solidFill>
                  <a:srgbClr val="000000"/>
                </a:solidFill>
                <a:latin typeface="Microsoft JhengHei"/>
                <a:ea typeface="Microsoft JhengHei"/>
              </a:rPr>
              <a:t>技術或服務的發展進程里程碑</a:t>
            </a:r>
          </a:p>
          <a:p>
            <a:pPr marL="914400" lvl="2" indent="-246888">
              <a:lnSpc>
                <a:spcPct val="80000"/>
              </a:lnSpc>
              <a:spcBef>
                <a:spcPts val="260"/>
              </a:spcBef>
              <a:buClr>
                <a:srgbClr val="455C19"/>
              </a:buClr>
              <a:buSzPct val="70000"/>
              <a:buFont typeface="Noto Sans Symbols"/>
              <a:buChar char="⚫"/>
            </a:pPr>
            <a:r>
              <a:rPr lang="zh-TW" altLang="en-US" sz="1300" kern="0">
                <a:solidFill>
                  <a:srgbClr val="000000"/>
                </a:solidFill>
                <a:latin typeface="Microsoft JhengHei"/>
                <a:ea typeface="Microsoft JhengHei"/>
              </a:rPr>
              <a:t>創新產品或服務之商業發展規劃及獲利模式</a:t>
            </a:r>
          </a:p>
          <a:p>
            <a:pPr marL="914400" lvl="2" indent="-246888">
              <a:lnSpc>
                <a:spcPct val="80000"/>
              </a:lnSpc>
              <a:spcBef>
                <a:spcPts val="260"/>
              </a:spcBef>
              <a:buClr>
                <a:srgbClr val="455C19"/>
              </a:buClr>
              <a:buSzPct val="70000"/>
              <a:buFont typeface="Noto Sans Symbols"/>
              <a:buChar char="⚫"/>
            </a:pPr>
            <a:r>
              <a:rPr lang="zh-TW" altLang="en-US" sz="1300" kern="0">
                <a:solidFill>
                  <a:srgbClr val="000000"/>
                </a:solidFill>
                <a:latin typeface="Microsoft JhengHei"/>
                <a:ea typeface="Microsoft JhengHei"/>
              </a:rPr>
              <a:t>後續商化發展或出場時程條件等規劃</a:t>
            </a:r>
          </a:p>
          <a:p>
            <a:pPr marL="849313" lvl="1" indent="-400050">
              <a:lnSpc>
                <a:spcPct val="80000"/>
              </a:lnSpc>
              <a:spcBef>
                <a:spcPts val="295"/>
              </a:spcBef>
              <a:buClr>
                <a:srgbClr val="2A4F1C"/>
              </a:buClr>
              <a:buSzPct val="85000"/>
              <a:buFont typeface="Century Gothic"/>
              <a:buAutoNum type="arabicPeriod"/>
            </a:pPr>
            <a:r>
              <a:rPr lang="zh-TW" altLang="en-US" sz="1500" b="1" kern="0">
                <a:solidFill>
                  <a:srgbClr val="000000"/>
                </a:solidFill>
                <a:latin typeface="Microsoft JhengHei"/>
                <a:ea typeface="Microsoft JhengHei"/>
              </a:rPr>
              <a:t>補助期間預計進行商化工作項和產品里程碑，包括</a:t>
            </a:r>
          </a:p>
          <a:p>
            <a:pPr marL="914400" lvl="2" indent="-246888">
              <a:lnSpc>
                <a:spcPct val="80000"/>
              </a:lnSpc>
              <a:spcBef>
                <a:spcPts val="260"/>
              </a:spcBef>
              <a:buClr>
                <a:srgbClr val="455C19"/>
              </a:buClr>
              <a:buSzPct val="70000"/>
              <a:buFont typeface="Noto Sans Symbols"/>
              <a:buChar char="⚫"/>
            </a:pPr>
            <a:r>
              <a:rPr lang="zh-TW" altLang="en-US" sz="1300" kern="0">
                <a:solidFill>
                  <a:srgbClr val="000000"/>
                </a:solidFill>
                <a:latin typeface="Microsoft JhengHei"/>
                <a:ea typeface="Microsoft JhengHei"/>
              </a:rPr>
              <a:t>技術可行性驗證及風險管控規劃 </a:t>
            </a:r>
            <a:r>
              <a:rPr lang="en-US" altLang="zh-TW" sz="1300" kern="0">
                <a:solidFill>
                  <a:srgbClr val="FF0000"/>
                </a:solidFill>
                <a:latin typeface="Microsoft JhengHei"/>
                <a:ea typeface="Microsoft JhengHei"/>
              </a:rPr>
              <a:t>(</a:t>
            </a:r>
            <a:r>
              <a:rPr lang="zh-TW" altLang="en-US" sz="1300" kern="0">
                <a:solidFill>
                  <a:srgbClr val="FF0000"/>
                </a:solidFill>
                <a:latin typeface="Microsoft JhengHei"/>
                <a:ea typeface="Microsoft JhengHei"/>
              </a:rPr>
              <a:t>萌芽案</a:t>
            </a:r>
            <a:r>
              <a:rPr lang="en-US" altLang="zh-TW" sz="1300" kern="0">
                <a:solidFill>
                  <a:srgbClr val="FF0000"/>
                </a:solidFill>
                <a:latin typeface="Microsoft JhengHei"/>
                <a:ea typeface="Microsoft JhengHei"/>
              </a:rPr>
              <a:t>TRL4-6</a:t>
            </a:r>
            <a:r>
              <a:rPr lang="zh-TW" altLang="en-US" sz="1300" kern="0">
                <a:solidFill>
                  <a:srgbClr val="FF0000"/>
                </a:solidFill>
                <a:latin typeface="Microsoft JhengHei"/>
                <a:ea typeface="Microsoft JhengHei"/>
              </a:rPr>
              <a:t>：</a:t>
            </a:r>
            <a:r>
              <a:rPr lang="en-US" altLang="zh-TW" sz="1300" kern="0">
                <a:solidFill>
                  <a:srgbClr val="FF0000"/>
                </a:solidFill>
                <a:latin typeface="Microsoft JhengHei"/>
                <a:ea typeface="Microsoft JhengHei"/>
              </a:rPr>
              <a:t>α-test</a:t>
            </a:r>
            <a:r>
              <a:rPr lang="zh-TW" altLang="en-US" sz="1300" kern="0">
                <a:solidFill>
                  <a:srgbClr val="FF0000"/>
                </a:solidFill>
                <a:latin typeface="Microsoft JhengHei"/>
                <a:ea typeface="Microsoft JhengHei"/>
              </a:rPr>
              <a:t>、拔尖案</a:t>
            </a:r>
            <a:r>
              <a:rPr lang="en-US" altLang="zh-TW" sz="1300" kern="0">
                <a:solidFill>
                  <a:srgbClr val="FF0000"/>
                </a:solidFill>
                <a:latin typeface="Microsoft JhengHei"/>
                <a:ea typeface="Microsoft JhengHei"/>
              </a:rPr>
              <a:t>TRL6-8</a:t>
            </a:r>
            <a:r>
              <a:rPr lang="zh-TW" altLang="en-US" sz="1300" kern="0">
                <a:solidFill>
                  <a:srgbClr val="FF0000"/>
                </a:solidFill>
                <a:latin typeface="Microsoft JhengHei"/>
                <a:ea typeface="Microsoft JhengHei"/>
              </a:rPr>
              <a:t>：</a:t>
            </a:r>
            <a:r>
              <a:rPr lang="en-US" altLang="zh-TW" sz="1300" kern="0">
                <a:solidFill>
                  <a:srgbClr val="FF0000"/>
                </a:solidFill>
                <a:latin typeface="Microsoft JhengHei"/>
                <a:ea typeface="Microsoft JhengHei"/>
              </a:rPr>
              <a:t>β-test) ✽</a:t>
            </a:r>
            <a:r>
              <a:rPr lang="zh-TW" altLang="en-US" sz="1300" kern="0">
                <a:solidFill>
                  <a:srgbClr val="FF0000"/>
                </a:solidFill>
                <a:latin typeface="Microsoft JhengHei"/>
                <a:ea typeface="Microsoft JhengHei"/>
              </a:rPr>
              <a:t>請參考附錄</a:t>
            </a:r>
          </a:p>
          <a:p>
            <a:pPr marL="914400" lvl="2" indent="-246888">
              <a:lnSpc>
                <a:spcPct val="80000"/>
              </a:lnSpc>
              <a:spcBef>
                <a:spcPts val="260"/>
              </a:spcBef>
              <a:buClr>
                <a:srgbClr val="455C19"/>
              </a:buClr>
              <a:buSzPct val="70000"/>
              <a:buFont typeface="Noto Sans Symbols"/>
              <a:buChar char="⚫"/>
            </a:pPr>
            <a:r>
              <a:rPr lang="zh-TW" altLang="en-US" sz="1300" kern="0">
                <a:solidFill>
                  <a:srgbClr val="000000"/>
                </a:solidFill>
                <a:latin typeface="Microsoft JhengHei"/>
                <a:ea typeface="Microsoft JhengHei"/>
              </a:rPr>
              <a:t>原型機發展階段規劃 </a:t>
            </a:r>
            <a:r>
              <a:rPr lang="en-US" altLang="zh-TW" sz="1300" kern="0">
                <a:solidFill>
                  <a:srgbClr val="000000"/>
                </a:solidFill>
                <a:latin typeface="Microsoft JhengHei"/>
                <a:ea typeface="Microsoft JhengHei"/>
              </a:rPr>
              <a:t>(</a:t>
            </a:r>
            <a:r>
              <a:rPr lang="zh-TW" altLang="en-US" sz="1300" kern="0">
                <a:solidFill>
                  <a:srgbClr val="000000"/>
                </a:solidFill>
                <a:latin typeface="Microsoft JhengHei"/>
                <a:ea typeface="Microsoft JhengHei"/>
              </a:rPr>
              <a:t>醫材類請說明醫材比對品與預期用途</a:t>
            </a:r>
            <a:r>
              <a:rPr lang="en-US" altLang="zh-TW" sz="1300" kern="0">
                <a:solidFill>
                  <a:srgbClr val="000000"/>
                </a:solidFill>
                <a:latin typeface="Microsoft JhengHei"/>
                <a:ea typeface="Microsoft JhengHei"/>
              </a:rPr>
              <a:t>)</a:t>
            </a:r>
            <a:endParaRPr lang="zh-TW" altLang="en-US" sz="1900" kern="0">
              <a:solidFill>
                <a:srgbClr val="000000"/>
              </a:solidFill>
              <a:latin typeface="MingLiu"/>
              <a:ea typeface="MingLiu"/>
            </a:endParaRPr>
          </a:p>
          <a:p>
            <a:pPr marL="914400" lvl="2" indent="-246888">
              <a:lnSpc>
                <a:spcPct val="80000"/>
              </a:lnSpc>
              <a:spcBef>
                <a:spcPts val="260"/>
              </a:spcBef>
              <a:buClr>
                <a:srgbClr val="455C19"/>
              </a:buClr>
              <a:buSzPct val="70000"/>
              <a:buFont typeface="Noto Sans Symbols"/>
              <a:buChar char="⚫"/>
            </a:pPr>
            <a:r>
              <a:rPr lang="zh-TW" altLang="en-US" sz="1300" kern="0">
                <a:solidFill>
                  <a:srgbClr val="000000"/>
                </a:solidFill>
                <a:latin typeface="Microsoft JhengHei"/>
                <a:ea typeface="Microsoft JhengHei"/>
              </a:rPr>
              <a:t>相關法規驗證等執行規劃 </a:t>
            </a:r>
            <a:r>
              <a:rPr lang="en-US" altLang="zh-TW" sz="1300" kern="0">
                <a:solidFill>
                  <a:srgbClr val="000000"/>
                </a:solidFill>
                <a:latin typeface="Microsoft JhengHei"/>
                <a:ea typeface="Microsoft JhengHei"/>
              </a:rPr>
              <a:t>(</a:t>
            </a:r>
            <a:r>
              <a:rPr lang="zh-TW" altLang="en-US" sz="1300" kern="0">
                <a:solidFill>
                  <a:srgbClr val="000000"/>
                </a:solidFill>
                <a:latin typeface="Microsoft JhengHei"/>
                <a:ea typeface="Microsoft JhengHei"/>
              </a:rPr>
              <a:t>醫材類含取證所需之實驗臨床規劃</a:t>
            </a:r>
            <a:r>
              <a:rPr lang="en-US" altLang="zh-TW" sz="1300" kern="0">
                <a:solidFill>
                  <a:srgbClr val="000000"/>
                </a:solidFill>
                <a:latin typeface="Microsoft JhengHei"/>
                <a:ea typeface="Microsoft JhengHei"/>
              </a:rPr>
              <a:t>)</a:t>
            </a:r>
            <a:endParaRPr lang="zh-TW" altLang="en-US" sz="1900" kern="0">
              <a:solidFill>
                <a:srgbClr val="000000"/>
              </a:solidFill>
              <a:latin typeface="MingLiu"/>
              <a:ea typeface="MingLiu"/>
            </a:endParaRPr>
          </a:p>
          <a:p>
            <a:pPr marL="0" lvl="1" indent="0">
              <a:lnSpc>
                <a:spcPct val="80000"/>
              </a:lnSpc>
              <a:spcBef>
                <a:spcPts val="1200"/>
              </a:spcBef>
              <a:buNone/>
            </a:pPr>
            <a:r>
              <a:rPr lang="en-US" altLang="zh-TW" sz="1900" b="1" kern="0">
                <a:solidFill>
                  <a:srgbClr val="000000"/>
                </a:solidFill>
                <a:latin typeface="Microsoft JhengHei"/>
                <a:ea typeface="Microsoft JhengHei"/>
              </a:rPr>
              <a:t>(</a:t>
            </a:r>
            <a:r>
              <a:rPr lang="zh-TW" altLang="en-US" sz="1900" b="1" kern="0">
                <a:solidFill>
                  <a:srgbClr val="000000"/>
                </a:solidFill>
                <a:latin typeface="Microsoft JhengHei"/>
                <a:ea typeface="Microsoft JhengHei"/>
              </a:rPr>
              <a:t>三</a:t>
            </a:r>
            <a:r>
              <a:rPr lang="en-US" altLang="zh-TW" sz="1900" b="1" kern="0">
                <a:solidFill>
                  <a:srgbClr val="000000"/>
                </a:solidFill>
                <a:latin typeface="Microsoft JhengHei"/>
                <a:ea typeface="Microsoft JhengHei"/>
              </a:rPr>
              <a:t>)</a:t>
            </a:r>
            <a:r>
              <a:rPr lang="zh-TW" altLang="en-US" sz="1900" b="1" kern="0">
                <a:solidFill>
                  <a:srgbClr val="455F51"/>
                </a:solidFill>
                <a:latin typeface="Microsoft JhengHei"/>
                <a:ea typeface="Microsoft JhengHei"/>
              </a:rPr>
              <a:t>創業團隊組成</a:t>
            </a:r>
          </a:p>
          <a:p>
            <a:pPr marL="906463" lvl="1" indent="-457200">
              <a:lnSpc>
                <a:spcPct val="80000"/>
              </a:lnSpc>
              <a:spcBef>
                <a:spcPts val="295"/>
              </a:spcBef>
              <a:buClr>
                <a:srgbClr val="2A4F1C"/>
              </a:buClr>
              <a:buSzPct val="85000"/>
              <a:buFont typeface="Century Gothic"/>
              <a:buAutoNum type="arabicPeriod"/>
            </a:pPr>
            <a:r>
              <a:rPr lang="zh-TW" altLang="en-US" sz="1500" b="1" kern="0">
                <a:solidFill>
                  <a:srgbClr val="000000"/>
                </a:solidFill>
                <a:latin typeface="Microsoft JhengHei"/>
                <a:ea typeface="Microsoft JhengHei"/>
              </a:rPr>
              <a:t>團隊創業準備度與成員組成完整性</a:t>
            </a:r>
          </a:p>
          <a:p>
            <a:pPr marL="914400" lvl="2" indent="-246888">
              <a:lnSpc>
                <a:spcPct val="80000"/>
              </a:lnSpc>
              <a:spcBef>
                <a:spcPts val="260"/>
              </a:spcBef>
              <a:buClr>
                <a:srgbClr val="455C19"/>
              </a:buClr>
              <a:buSzPct val="70000"/>
              <a:buFont typeface="Noto Sans Symbols"/>
              <a:buChar char="⚫"/>
            </a:pPr>
            <a:r>
              <a:rPr lang="en-US" altLang="zh-TW" sz="1300" kern="0">
                <a:solidFill>
                  <a:srgbClr val="000000"/>
                </a:solidFill>
                <a:latin typeface="Microsoft JhengHei"/>
                <a:ea typeface="Microsoft JhengHei"/>
              </a:rPr>
              <a:t>PI</a:t>
            </a:r>
            <a:r>
              <a:rPr lang="zh-TW" altLang="en-US" sz="1300" kern="0">
                <a:solidFill>
                  <a:srgbClr val="000000"/>
                </a:solidFill>
                <a:latin typeface="Microsoft JhengHei"/>
                <a:ea typeface="Microsoft JhengHei"/>
              </a:rPr>
              <a:t>創業決心及校內外團隊組成之規劃</a:t>
            </a:r>
          </a:p>
          <a:p>
            <a:pPr marL="914400" lvl="2" indent="-246888">
              <a:lnSpc>
                <a:spcPct val="80000"/>
              </a:lnSpc>
              <a:spcBef>
                <a:spcPts val="260"/>
              </a:spcBef>
              <a:buClr>
                <a:srgbClr val="455C19"/>
              </a:buClr>
              <a:buSzPct val="70000"/>
              <a:buFont typeface="Noto Sans Symbols"/>
              <a:buChar char="⚫"/>
            </a:pPr>
            <a:r>
              <a:rPr lang="zh-TW" altLang="en-US" sz="1300" kern="0">
                <a:solidFill>
                  <a:srgbClr val="000000"/>
                </a:solidFill>
                <a:latin typeface="Microsoft JhengHei"/>
                <a:ea typeface="Microsoft JhengHei"/>
              </a:rPr>
              <a:t>萌芽案：團隊組成及</a:t>
            </a:r>
            <a:r>
              <a:rPr lang="en-US" altLang="zh-TW" sz="1300" kern="0">
                <a:solidFill>
                  <a:srgbClr val="000000"/>
                </a:solidFill>
                <a:latin typeface="Microsoft JhengHei"/>
                <a:ea typeface="Microsoft JhengHei"/>
              </a:rPr>
              <a:t>3</a:t>
            </a:r>
            <a:r>
              <a:rPr lang="zh-TW" altLang="en-US" sz="1300" kern="0">
                <a:solidFill>
                  <a:srgbClr val="000000"/>
                </a:solidFill>
                <a:latin typeface="Microsoft JhengHei"/>
                <a:ea typeface="Microsoft JhengHei"/>
              </a:rPr>
              <a:t>個月聘用專任</a:t>
            </a:r>
            <a:r>
              <a:rPr lang="en-US" altLang="zh-TW" sz="1300" kern="0">
                <a:solidFill>
                  <a:srgbClr val="000000"/>
                </a:solidFill>
                <a:latin typeface="Microsoft JhengHei"/>
                <a:ea typeface="Microsoft JhengHei"/>
              </a:rPr>
              <a:t>BD</a:t>
            </a:r>
            <a:r>
              <a:rPr lang="zh-TW" altLang="en-US" sz="1300" kern="0">
                <a:solidFill>
                  <a:srgbClr val="000000"/>
                </a:solidFill>
                <a:latin typeface="Microsoft JhengHei"/>
                <a:ea typeface="Microsoft JhengHei"/>
              </a:rPr>
              <a:t>人選規劃</a:t>
            </a:r>
            <a:endParaRPr lang="zh-TW" altLang="en-US" sz="1900" kern="0">
              <a:solidFill>
                <a:srgbClr val="000000"/>
              </a:solidFill>
              <a:latin typeface="MingLiu"/>
              <a:ea typeface="MingLiu"/>
            </a:endParaRPr>
          </a:p>
          <a:p>
            <a:pPr marL="914400" lvl="2" indent="-246888">
              <a:lnSpc>
                <a:spcPct val="80000"/>
              </a:lnSpc>
              <a:spcBef>
                <a:spcPts val="260"/>
              </a:spcBef>
              <a:buClr>
                <a:srgbClr val="455C19"/>
              </a:buClr>
              <a:buSzPct val="70000"/>
              <a:buFont typeface="Noto Sans Symbols"/>
              <a:buChar char="⚫"/>
            </a:pPr>
            <a:r>
              <a:rPr lang="zh-TW" altLang="en-US" sz="1300" kern="0">
                <a:solidFill>
                  <a:srgbClr val="000000"/>
                </a:solidFill>
                <a:latin typeface="Microsoft JhengHei"/>
                <a:ea typeface="Microsoft JhengHei"/>
              </a:rPr>
              <a:t>拔尖案：團隊組成及</a:t>
            </a:r>
            <a:r>
              <a:rPr lang="en-US" altLang="zh-TW" sz="1300" kern="0">
                <a:solidFill>
                  <a:srgbClr val="000000"/>
                </a:solidFill>
                <a:latin typeface="Microsoft JhengHei"/>
                <a:ea typeface="Microsoft JhengHei"/>
              </a:rPr>
              <a:t>3</a:t>
            </a:r>
            <a:r>
              <a:rPr lang="zh-TW" altLang="en-US" sz="1300" kern="0">
                <a:solidFill>
                  <a:srgbClr val="000000"/>
                </a:solidFill>
                <a:latin typeface="Microsoft JhengHei"/>
                <a:ea typeface="Microsoft JhengHei"/>
              </a:rPr>
              <a:t>個月聘用專任</a:t>
            </a:r>
            <a:r>
              <a:rPr lang="en-US" altLang="zh-TW" sz="1300" kern="0">
                <a:solidFill>
                  <a:srgbClr val="000000"/>
                </a:solidFill>
                <a:latin typeface="Microsoft JhengHei"/>
                <a:ea typeface="Microsoft JhengHei"/>
              </a:rPr>
              <a:t>CEO</a:t>
            </a:r>
            <a:r>
              <a:rPr lang="zh-TW" altLang="en-US" sz="1300" kern="0">
                <a:solidFill>
                  <a:srgbClr val="000000"/>
                </a:solidFill>
                <a:latin typeface="Microsoft JhengHei"/>
                <a:ea typeface="Microsoft JhengHei"/>
              </a:rPr>
              <a:t>或</a:t>
            </a:r>
            <a:r>
              <a:rPr lang="en-US" altLang="zh-TW" sz="1300" kern="0">
                <a:solidFill>
                  <a:srgbClr val="000000"/>
                </a:solidFill>
                <a:latin typeface="Microsoft JhengHei"/>
                <a:ea typeface="Microsoft JhengHei"/>
              </a:rPr>
              <a:t>COO</a:t>
            </a:r>
            <a:r>
              <a:rPr lang="zh-TW" altLang="en-US" sz="1300" kern="0">
                <a:solidFill>
                  <a:srgbClr val="000000"/>
                </a:solidFill>
                <a:latin typeface="Microsoft JhengHei"/>
                <a:ea typeface="Microsoft JhengHei"/>
              </a:rPr>
              <a:t>人選規劃</a:t>
            </a:r>
          </a:p>
        </p:txBody>
      </p:sp>
      <p:sp>
        <p:nvSpPr>
          <p:cNvPr id="4" name="Google Shape;118;p2"/>
          <p:cNvSpPr txBox="1"/>
          <p:nvPr/>
        </p:nvSpPr>
        <p:spPr>
          <a:xfrm>
            <a:off x="10566404" y="6356351"/>
            <a:ext cx="1015998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EE49ADE-7101-497A-BA72-B0AF2923C280}" type="slidenum">
              <a:t>2</a:t>
            </a:fld>
            <a:endParaRPr lang="en-US" sz="1100" b="0" i="0" u="none" strike="noStrike" kern="0" cap="none" spc="0" baseline="0">
              <a:solidFill>
                <a:srgbClr val="000000"/>
              </a:solidFill>
              <a:uFillTx/>
              <a:latin typeface="MingLiu"/>
              <a:ea typeface="MingLiu"/>
              <a:cs typeface="MingLiu"/>
            </a:endParaRP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24;p3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endParaRPr lang="zh-TW" altLang="en-US"/>
          </a:p>
          <a:p>
            <a:pPr marL="0" lvl="0" indent="0">
              <a:spcBef>
                <a:spcPts val="520"/>
              </a:spcBef>
              <a:buNone/>
            </a:pPr>
            <a:endParaRPr lang="zh-TW" altLang="en-US"/>
          </a:p>
        </p:txBody>
      </p:sp>
      <p:graphicFrame>
        <p:nvGraphicFramePr>
          <p:cNvPr id="3" name="Google Shape;125;p3"/>
          <p:cNvGraphicFramePr>
            <a:graphicFrameLocks noGrp="1"/>
          </p:cNvGraphicFramePr>
          <p:nvPr/>
        </p:nvGraphicFramePr>
        <p:xfrm>
          <a:off x="609603" y="1098057"/>
          <a:ext cx="10972800" cy="3801224"/>
        </p:xfrm>
        <a:graphic>
          <a:graphicData uri="http://schemas.openxmlformats.org/drawingml/2006/table">
            <a:tbl>
              <a:tblPr>
                <a:effectLst/>
                <a:tableStyleId>{963942CC-6635-4AD4-A661-5369C4D945B4}</a:tableStyleId>
              </a:tblPr>
              <a:tblGrid>
                <a:gridCol w="2107472">
                  <a:extLst>
                    <a:ext uri="{9D8B030D-6E8A-4147-A177-3AD203B41FA5}">
                      <a16:colId xmlns:a16="http://schemas.microsoft.com/office/drawing/2014/main" val="3752381442"/>
                    </a:ext>
                  </a:extLst>
                </a:gridCol>
                <a:gridCol w="3100245">
                  <a:extLst>
                    <a:ext uri="{9D8B030D-6E8A-4147-A177-3AD203B41FA5}">
                      <a16:colId xmlns:a16="http://schemas.microsoft.com/office/drawing/2014/main" val="2506590263"/>
                    </a:ext>
                  </a:extLst>
                </a:gridCol>
                <a:gridCol w="2978328">
                  <a:extLst>
                    <a:ext uri="{9D8B030D-6E8A-4147-A177-3AD203B41FA5}">
                      <a16:colId xmlns:a16="http://schemas.microsoft.com/office/drawing/2014/main" val="857371794"/>
                    </a:ext>
                  </a:extLst>
                </a:gridCol>
                <a:gridCol w="2786752">
                  <a:extLst>
                    <a:ext uri="{9D8B030D-6E8A-4147-A177-3AD203B41FA5}">
                      <a16:colId xmlns:a16="http://schemas.microsoft.com/office/drawing/2014/main" val="2501747772"/>
                    </a:ext>
                  </a:extLst>
                </a:gridCol>
              </a:tblGrid>
              <a:tr h="1354948">
                <a:tc>
                  <a:txBody>
                    <a:bodyPr/>
                    <a:lstStyle/>
                    <a:p>
                      <a:pPr marL="6858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2000" b="1" u="none" strike="noStrike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關鍵技術項目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1" i="0" u="none" strike="noStrike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團隊現行技術進度</a:t>
                      </a:r>
                    </a:p>
                  </a:txBody>
                  <a:tcPr marL="47621" marR="47621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2000" b="1" i="0" u="none" strike="noStrike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本計</a:t>
                      </a:r>
                      <a:r>
                        <a:rPr lang="zh-TW" altLang="en-US" sz="2000" b="1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畫</a:t>
                      </a:r>
                      <a:r>
                        <a:rPr lang="zh-TW" altLang="en-US" sz="2000" b="1" i="0" u="none" strike="noStrike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預計完成之</a:t>
                      </a:r>
                    </a:p>
                    <a:p>
                      <a:pPr marL="67949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2000" b="1" i="0" u="none" strike="noStrike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技術目標及指標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2000" b="1" i="0" u="none" strike="noStrike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重要性說明與預估經費</a:t>
                      </a: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3822425"/>
                  </a:ext>
                </a:extLst>
              </a:tr>
              <a:tr h="815425">
                <a:tc>
                  <a:txBody>
                    <a:bodyPr/>
                    <a:lstStyle/>
                    <a:p>
                      <a:pPr marL="6858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400" b="0" u="none" strike="noStrike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400" b="0" u="none" strike="noStrike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7489994"/>
                  </a:ext>
                </a:extLst>
              </a:tr>
              <a:tr h="815425">
                <a:tc>
                  <a:txBody>
                    <a:bodyPr/>
                    <a:lstStyle/>
                    <a:p>
                      <a:pPr marL="6858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400" b="0" u="none" strike="noStrike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400" b="0" u="none" strike="noStrike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400" b="0" u="none" strike="noStrike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400" b="0" u="none" strike="noStrike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9260860"/>
                  </a:ext>
                </a:extLst>
              </a:tr>
              <a:tr h="815425">
                <a:tc>
                  <a:txBody>
                    <a:bodyPr/>
                    <a:lstStyle/>
                    <a:p>
                      <a:pPr marL="6858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400" b="0" u="none" strike="noStrike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400" b="0" u="none" strike="noStrike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400" b="0" u="none" strike="noStrike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400" b="0" u="none" strike="noStrike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852742"/>
                  </a:ext>
                </a:extLst>
              </a:tr>
            </a:tbl>
          </a:graphicData>
        </a:graphic>
      </p:graphicFrame>
      <p:sp>
        <p:nvSpPr>
          <p:cNvPr id="4" name="Google Shape;126;p3"/>
          <p:cNvSpPr txBox="1">
            <a:spLocks noGrp="1"/>
          </p:cNvSpPr>
          <p:nvPr>
            <p:ph type="title"/>
          </p:nvPr>
        </p:nvSpPr>
        <p:spPr>
          <a:xfrm>
            <a:off x="609603" y="327803"/>
            <a:ext cx="10972800" cy="534841"/>
          </a:xfrm>
        </p:spPr>
        <p:txBody>
          <a:bodyPr anchor="ctr">
            <a:noAutofit/>
          </a:bodyPr>
          <a:lstStyle/>
          <a:p>
            <a:pPr marL="68580" lvl="0">
              <a:lnSpc>
                <a:spcPct val="150000"/>
              </a:lnSpc>
            </a:pPr>
            <a:r>
              <a:rPr lang="zh-TW" altLang="en-US" sz="3200" b="1">
                <a:solidFill>
                  <a:srgbClr val="000000"/>
                </a:solidFill>
              </a:rPr>
              <a:t>產品化關鍵技術研發進度 </a:t>
            </a:r>
            <a:r>
              <a:rPr lang="en-US" altLang="zh-TW" sz="2800" b="1">
                <a:solidFill>
                  <a:srgbClr val="FF0000"/>
                </a:solidFill>
              </a:rPr>
              <a:t>(</a:t>
            </a:r>
            <a:r>
              <a:rPr lang="zh-TW" altLang="en-US" sz="2800" b="1">
                <a:solidFill>
                  <a:srgbClr val="FF0000"/>
                </a:solidFill>
              </a:rPr>
              <a:t>需對應查核點項目</a:t>
            </a:r>
            <a:r>
              <a:rPr lang="en-US" altLang="zh-TW" sz="2800" b="1">
                <a:solidFill>
                  <a:srgbClr val="FF0000"/>
                </a:solidFill>
              </a:rPr>
              <a:t>)</a:t>
            </a:r>
            <a:endParaRPr lang="zh-TW" altLang="en-US" sz="3200" b="1">
              <a:solidFill>
                <a:srgbClr val="000000"/>
              </a:solidFill>
            </a:endParaRPr>
          </a:p>
        </p:txBody>
      </p:sp>
      <p:sp>
        <p:nvSpPr>
          <p:cNvPr id="5" name="Google Shape;127;p3"/>
          <p:cNvSpPr txBox="1"/>
          <p:nvPr/>
        </p:nvSpPr>
        <p:spPr>
          <a:xfrm>
            <a:off x="847996" y="5259976"/>
            <a:ext cx="10804202" cy="147749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1" tIns="45701" rIns="91421" bIns="45701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註：本頁應說明團隊現行所掌握之關鍵技術進度，以及為利研發成果商業化，本計畫預計完成之具體、可驗證之技術目標及指標，如功能</a:t>
            </a:r>
            <a:r>
              <a:rPr lang="en-US" altLang="zh-TW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/spec</a:t>
            </a:r>
            <a:r>
              <a:rPr lang="zh-TW" altLang="en-US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精進、產率</a:t>
            </a:r>
            <a:r>
              <a:rPr lang="en-US" altLang="zh-TW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/</a:t>
            </a:r>
            <a:r>
              <a:rPr lang="zh-TW" altLang="en-US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良率提升、完成</a:t>
            </a:r>
            <a:r>
              <a:rPr lang="en-US" altLang="zh-TW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xxx</a:t>
            </a:r>
            <a:r>
              <a:rPr lang="zh-TW" altLang="en-US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測試</a:t>
            </a:r>
            <a:r>
              <a:rPr lang="en-US" altLang="zh-TW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/</a:t>
            </a:r>
            <a:r>
              <a:rPr lang="zh-TW" altLang="en-US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試驗、完成系統雛形、完成</a:t>
            </a:r>
            <a:r>
              <a:rPr lang="en-US" altLang="zh-TW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xxx</a:t>
            </a:r>
            <a:r>
              <a:rPr lang="zh-TW" altLang="en-US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試量產等。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所列技術目標及指標應對應技術查核點。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延續案應對照補充說明與前期之關鍵技術差異，以及這些差異對商業化之必要性。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33;p4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endParaRPr lang="zh-TW" altLang="en-US"/>
          </a:p>
          <a:p>
            <a:pPr marL="0" lvl="0" indent="0">
              <a:spcBef>
                <a:spcPts val="520"/>
              </a:spcBef>
              <a:buNone/>
            </a:pPr>
            <a:endParaRPr lang="zh-TW" altLang="en-US"/>
          </a:p>
        </p:txBody>
      </p:sp>
      <p:graphicFrame>
        <p:nvGraphicFramePr>
          <p:cNvPr id="3" name="Google Shape;134;p4"/>
          <p:cNvGraphicFramePr>
            <a:graphicFrameLocks noGrp="1"/>
          </p:cNvGraphicFramePr>
          <p:nvPr/>
        </p:nvGraphicFramePr>
        <p:xfrm>
          <a:off x="609603" y="1098057"/>
          <a:ext cx="10972800" cy="3801224"/>
        </p:xfrm>
        <a:graphic>
          <a:graphicData uri="http://schemas.openxmlformats.org/drawingml/2006/table">
            <a:tbl>
              <a:tblPr>
                <a:effectLst/>
                <a:tableStyleId>{963942CC-6635-4AD4-A661-5369C4D945B4}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3234454492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3744360058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234492832"/>
                    </a:ext>
                  </a:extLst>
                </a:gridCol>
              </a:tblGrid>
              <a:tr h="1354948">
                <a:tc>
                  <a:txBody>
                    <a:bodyPr/>
                    <a:lstStyle/>
                    <a:p>
                      <a:pPr marL="6858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2000" b="1" u="none" strike="noStrike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工作項目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1" i="0" u="none" strike="noStrike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本計</a:t>
                      </a:r>
                      <a:r>
                        <a:rPr lang="zh-TW" sz="2000" b="1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畫</a:t>
                      </a:r>
                      <a:r>
                        <a:rPr lang="zh-TW" sz="2000" b="1" i="0" u="none" strike="noStrike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預計完成之成果</a:t>
                      </a:r>
                    </a:p>
                  </a:txBody>
                  <a:tcPr marL="47621" marR="47621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2000" b="1" i="0" u="none" strike="noStrike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重要性說明與預估經費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963116"/>
                  </a:ext>
                </a:extLst>
              </a:tr>
              <a:tr h="815425">
                <a:tc>
                  <a:txBody>
                    <a:bodyPr/>
                    <a:lstStyle/>
                    <a:p>
                      <a:pPr marL="6858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400" b="0" u="none" strike="noStrike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776159"/>
                  </a:ext>
                </a:extLst>
              </a:tr>
              <a:tr h="815425">
                <a:tc>
                  <a:txBody>
                    <a:bodyPr/>
                    <a:lstStyle/>
                    <a:p>
                      <a:pPr marL="6858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400" b="0" u="none" strike="noStrike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400" b="0" u="none" strike="noStrike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400" b="0" u="none" strike="noStrike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2150491"/>
                  </a:ext>
                </a:extLst>
              </a:tr>
              <a:tr h="815425">
                <a:tc>
                  <a:txBody>
                    <a:bodyPr/>
                    <a:lstStyle/>
                    <a:p>
                      <a:pPr marL="6858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400" b="0" u="none" strike="noStrike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400" b="0" u="none" strike="noStrike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400" b="0" u="none" strike="noStrike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297110"/>
                  </a:ext>
                </a:extLst>
              </a:tr>
            </a:tbl>
          </a:graphicData>
        </a:graphic>
      </p:graphicFrame>
      <p:sp>
        <p:nvSpPr>
          <p:cNvPr id="4" name="Google Shape;135;p4"/>
          <p:cNvSpPr txBox="1">
            <a:spLocks noGrp="1"/>
          </p:cNvSpPr>
          <p:nvPr>
            <p:ph type="title"/>
          </p:nvPr>
        </p:nvSpPr>
        <p:spPr>
          <a:xfrm>
            <a:off x="609603" y="327803"/>
            <a:ext cx="10972800" cy="534841"/>
          </a:xfrm>
        </p:spPr>
        <p:txBody>
          <a:bodyPr anchor="ctr">
            <a:noAutofit/>
          </a:bodyPr>
          <a:lstStyle/>
          <a:p>
            <a:pPr marL="68580" lvl="0">
              <a:lnSpc>
                <a:spcPct val="150000"/>
              </a:lnSpc>
            </a:pPr>
            <a:r>
              <a:rPr lang="zh-TW" altLang="en-US" sz="3200" b="1">
                <a:solidFill>
                  <a:srgbClr val="000000"/>
                </a:solidFill>
              </a:rPr>
              <a:t>科研成果之商品化進度 </a:t>
            </a:r>
            <a:r>
              <a:rPr lang="en-US" altLang="zh-TW" sz="2800" b="1">
                <a:solidFill>
                  <a:srgbClr val="FF0000"/>
                </a:solidFill>
              </a:rPr>
              <a:t>(</a:t>
            </a:r>
            <a:r>
              <a:rPr lang="zh-TW" altLang="en-US" sz="2800" b="1">
                <a:solidFill>
                  <a:srgbClr val="FF0000"/>
                </a:solidFill>
              </a:rPr>
              <a:t>需對應查核點項目</a:t>
            </a:r>
            <a:r>
              <a:rPr lang="en-US" altLang="zh-TW" sz="2800" b="1">
                <a:solidFill>
                  <a:srgbClr val="FF0000"/>
                </a:solidFill>
              </a:rPr>
              <a:t>)</a:t>
            </a:r>
            <a:endParaRPr lang="zh-TW" altLang="en-US" sz="3200" b="1">
              <a:solidFill>
                <a:srgbClr val="000000"/>
              </a:solidFill>
            </a:endParaRPr>
          </a:p>
        </p:txBody>
      </p:sp>
      <p:sp>
        <p:nvSpPr>
          <p:cNvPr id="5" name="Google Shape;136;p4"/>
          <p:cNvSpPr txBox="1"/>
          <p:nvPr/>
        </p:nvSpPr>
        <p:spPr>
          <a:xfrm>
            <a:off x="830576" y="5134740"/>
            <a:ext cx="10569000" cy="147749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1" tIns="45701" rIns="91421" bIns="45701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註：本頁應說明為利研發成果商業化，本計畫預計完成之進度，如完成多少潛在客戶</a:t>
            </a:r>
            <a:r>
              <a:rPr lang="en-US" altLang="zh-TW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/</a:t>
            </a:r>
            <a:r>
              <a:rPr lang="zh-TW" altLang="en-US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合作夥伴洽談、簽訂多少</a:t>
            </a:r>
            <a:r>
              <a:rPr lang="en-US" altLang="zh-TW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MOU/</a:t>
            </a:r>
            <a:r>
              <a:rPr lang="zh-TW" altLang="en-US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訂單、開發</a:t>
            </a:r>
            <a:r>
              <a:rPr lang="en-US" altLang="zh-TW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xxx</a:t>
            </a:r>
            <a:r>
              <a:rPr lang="zh-TW" altLang="en-US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客戶、完成</a:t>
            </a:r>
            <a:r>
              <a:rPr lang="en-US" altLang="zh-TW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xxx</a:t>
            </a:r>
            <a:r>
              <a:rPr lang="zh-TW" altLang="en-US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法規驗證或諮詢、完成</a:t>
            </a:r>
            <a:r>
              <a:rPr lang="en-US" altLang="zh-TW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xxx</a:t>
            </a:r>
            <a:r>
              <a:rPr lang="zh-TW" altLang="en-US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取證</a:t>
            </a:r>
            <a:r>
              <a:rPr lang="en-US" altLang="zh-TW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(</a:t>
            </a:r>
            <a:r>
              <a:rPr lang="zh-TW" altLang="en-US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或申請送件</a:t>
            </a:r>
            <a:r>
              <a:rPr lang="en-US" altLang="zh-TW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)</a:t>
            </a:r>
            <a:r>
              <a:rPr lang="zh-TW" altLang="en-US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、完成</a:t>
            </a:r>
            <a:r>
              <a:rPr lang="en-US" altLang="zh-TW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xxx</a:t>
            </a:r>
            <a:r>
              <a:rPr lang="zh-TW" altLang="en-US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智財評估、完成</a:t>
            </a:r>
            <a:r>
              <a:rPr lang="en-US" altLang="zh-TW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xxx</a:t>
            </a:r>
            <a:r>
              <a:rPr lang="zh-TW" altLang="en-US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參展等。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所列工作項目與成果應對應商業查核點。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延續案應對照補充說明與前期之工作項目差異，以及這些差異對商業化之必要性。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42;p5"/>
          <p:cNvSpPr txBox="1">
            <a:spLocks noGrp="1"/>
          </p:cNvSpPr>
          <p:nvPr>
            <p:ph type="title"/>
          </p:nvPr>
        </p:nvSpPr>
        <p:spPr>
          <a:xfrm>
            <a:off x="420029" y="136519"/>
            <a:ext cx="10972800" cy="708102"/>
          </a:xfrm>
        </p:spPr>
        <p:txBody>
          <a:bodyPr/>
          <a:lstStyle/>
          <a:p>
            <a:pPr lvl="0"/>
            <a:r>
              <a:rPr lang="en-US" altLang="zh-TW" sz="4000" b="1"/>
              <a:t>(</a:t>
            </a:r>
            <a:r>
              <a:rPr lang="zh-TW" altLang="en-US" sz="4000" b="1"/>
              <a:t>四</a:t>
            </a:r>
            <a:r>
              <a:rPr lang="en-US" altLang="zh-TW" sz="4000" b="1"/>
              <a:t>)</a:t>
            </a:r>
            <a:r>
              <a:rPr lang="zh-TW" altLang="en-US" sz="4000" b="1"/>
              <a:t>自提查核點</a:t>
            </a:r>
            <a:r>
              <a:rPr lang="en-US" altLang="zh-TW" sz="4000" b="1"/>
              <a:t>(</a:t>
            </a:r>
            <a:r>
              <a:rPr lang="zh-TW" altLang="en-US" sz="4000" b="1"/>
              <a:t>萌芽</a:t>
            </a:r>
            <a:r>
              <a:rPr lang="en-US" altLang="zh-TW" sz="4000" b="1"/>
              <a:t>)</a:t>
            </a:r>
            <a:endParaRPr lang="zh-TW" altLang="en-US" sz="4000" b="1"/>
          </a:p>
        </p:txBody>
      </p:sp>
      <p:graphicFrame>
        <p:nvGraphicFramePr>
          <p:cNvPr id="3" name="Google Shape;143;p5"/>
          <p:cNvGraphicFramePr>
            <a:graphicFrameLocks noGrp="1"/>
          </p:cNvGraphicFramePr>
          <p:nvPr/>
        </p:nvGraphicFramePr>
        <p:xfrm>
          <a:off x="118954" y="960440"/>
          <a:ext cx="11990646" cy="5819278"/>
        </p:xfrm>
        <a:graphic>
          <a:graphicData uri="http://schemas.openxmlformats.org/drawingml/2006/table">
            <a:tbl>
              <a:tblPr firstRow="1" bandRow="1">
                <a:effectLst/>
                <a:tableStyleId>{8F97F662-ECCA-417A-AA8C-B50BAF073F54}</a:tableStyleId>
              </a:tblPr>
              <a:tblGrid>
                <a:gridCol w="1334777">
                  <a:extLst>
                    <a:ext uri="{9D8B030D-6E8A-4147-A177-3AD203B41FA5}">
                      <a16:colId xmlns:a16="http://schemas.microsoft.com/office/drawing/2014/main" val="3752035587"/>
                    </a:ext>
                  </a:extLst>
                </a:gridCol>
                <a:gridCol w="1532772">
                  <a:extLst>
                    <a:ext uri="{9D8B030D-6E8A-4147-A177-3AD203B41FA5}">
                      <a16:colId xmlns:a16="http://schemas.microsoft.com/office/drawing/2014/main" val="1871818566"/>
                    </a:ext>
                  </a:extLst>
                </a:gridCol>
                <a:gridCol w="5350172">
                  <a:extLst>
                    <a:ext uri="{9D8B030D-6E8A-4147-A177-3AD203B41FA5}">
                      <a16:colId xmlns:a16="http://schemas.microsoft.com/office/drawing/2014/main" val="3821595329"/>
                    </a:ext>
                  </a:extLst>
                </a:gridCol>
                <a:gridCol w="3772924">
                  <a:extLst>
                    <a:ext uri="{9D8B030D-6E8A-4147-A177-3AD203B41FA5}">
                      <a16:colId xmlns:a16="http://schemas.microsoft.com/office/drawing/2014/main" val="2524958177"/>
                    </a:ext>
                  </a:extLst>
                </a:gridCol>
              </a:tblGrid>
              <a:tr h="65527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2000" u="none" strike="noStrike" cap="none">
                          <a:latin typeface="Microsoft JhengHei"/>
                          <a:ea typeface="Microsoft JhengHei"/>
                          <a:cs typeface="Microsoft JhengHei"/>
                        </a:rPr>
                        <a:t>時   間</a:t>
                      </a: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2000" u="none" strike="noStrike" cap="none">
                          <a:latin typeface="Microsoft JhengHei"/>
                          <a:ea typeface="Microsoft JhengHei"/>
                          <a:cs typeface="Microsoft JhengHei"/>
                        </a:rPr>
                        <a:t>查核點</a:t>
                      </a: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1" u="none" strike="noStrike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項目</a:t>
                      </a:r>
                    </a:p>
                  </a:txBody>
                  <a:tcPr marL="91449" marR="91449" marT="45729" marB="45729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2000" b="1" i="0" u="none" strike="noStrike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重大查核項目預估經費支用</a:t>
                      </a:r>
                      <a:endParaRPr lang="zh-TW" altLang="en-US" sz="2000" b="1" u="none" strike="noStrike" cap="none">
                        <a:solidFill>
                          <a:srgbClr val="FFFFFF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/>
                </a:tc>
                <a:extLst>
                  <a:ext uri="{0D108BD9-81ED-4DB2-BD59-A6C34878D82A}">
                    <a16:rowId xmlns:a16="http://schemas.microsoft.com/office/drawing/2014/main" val="1913776854"/>
                  </a:ext>
                </a:extLst>
              </a:tr>
              <a:tr h="645502">
                <a:tc rowSpan="4">
                  <a:txBody>
                    <a:bodyPr/>
                    <a:lstStyle/>
                    <a:p>
                      <a:pPr marL="0" marR="24131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20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期中前</a:t>
                      </a:r>
                    </a:p>
                    <a:p>
                      <a:pPr marL="0" marR="24131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20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須完成之</a:t>
                      </a:r>
                    </a:p>
                    <a:p>
                      <a:pPr marL="0" marR="24131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20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查核點</a:t>
                      </a:r>
                    </a:p>
                    <a:p>
                      <a:pPr marL="0" marR="24131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20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(</a:t>
                      </a:r>
                      <a:r>
                        <a:rPr lang="zh-TW" altLang="en-US" sz="20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預計</a:t>
                      </a:r>
                      <a:r>
                        <a:rPr lang="en-US" altLang="zh-TW" sz="20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113</a:t>
                      </a:r>
                      <a:r>
                        <a:rPr lang="zh-TW" altLang="en-US" sz="20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年</a:t>
                      </a:r>
                      <a:r>
                        <a:rPr lang="en-US" altLang="zh-TW" sz="20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12</a:t>
                      </a:r>
                      <a:r>
                        <a:rPr lang="zh-TW" altLang="en-US" sz="20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月</a:t>
                      </a:r>
                      <a:r>
                        <a:rPr lang="en-US" altLang="zh-TW" sz="20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)</a:t>
                      </a:r>
                      <a:endParaRPr lang="zh-TW" altLang="en-US" sz="2000" b="1" i="0" u="none" strike="noStrike" cap="none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8570" marR="68570" marT="0" marB="0" anchor="ctr"/>
                </a:tc>
                <a:tc rowSpan="2">
                  <a:txBody>
                    <a:bodyPr/>
                    <a:lstStyle/>
                    <a:p>
                      <a:pPr marL="0" marR="24131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20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商業查核點</a:t>
                      </a:r>
                    </a:p>
                  </a:txBody>
                  <a:tcPr marL="68570" marR="68570" marT="0" marB="0" anchor="ctr"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 i="0" u="none" strike="noStrike" cap="none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2800" b="1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預計工作項目：</a:t>
                      </a:r>
                    </a:p>
                    <a:p>
                      <a:pPr marL="342900" marR="0" lvl="0" indent="-3429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2400"/>
                        <a:buFont typeface="Microsoft JhengHei"/>
                        <a:buAutoNum type="alphaUcPeriod"/>
                      </a:pPr>
                      <a:r>
                        <a:rPr lang="zh-TW" altLang="en-US" sz="2400" b="1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重大技術推展</a:t>
                      </a:r>
                    </a:p>
                    <a:p>
                      <a:pPr marL="342900" marR="0" lvl="0" indent="-3429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2400"/>
                        <a:buFont typeface="Microsoft JhengHei"/>
                        <a:buAutoNum type="alphaUcPeriod"/>
                      </a:pPr>
                      <a:r>
                        <a:rPr lang="zh-TW" altLang="en-US" sz="2400" b="1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測試或驗證</a:t>
                      </a:r>
                    </a:p>
                    <a:p>
                      <a:pPr marL="342900" marR="0" lvl="0" indent="-3429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2400"/>
                        <a:buFont typeface="Microsoft JhengHei"/>
                        <a:buAutoNum type="alphaUcPeriod"/>
                      </a:pPr>
                      <a:r>
                        <a:rPr lang="zh-TW" altLang="en-US" sz="2400" b="1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智財管理應用及評估</a:t>
                      </a:r>
                    </a:p>
                    <a:p>
                      <a:pPr marL="342900" marR="0" lvl="0" indent="-3429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2400"/>
                        <a:buFont typeface="Microsoft JhengHei"/>
                        <a:buAutoNum type="alphaUcPeriod"/>
                      </a:pPr>
                      <a:r>
                        <a:rPr lang="zh-TW" altLang="en-US" sz="2400" b="1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法規驗證或諮詢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2400" b="1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.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2400" b="1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.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2400" b="1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.</a:t>
                      </a:r>
                    </a:p>
                  </a:txBody>
                  <a:tcPr marL="91449" marR="91449" marT="45729" marB="45729" anchor="ctr"/>
                </a:tc>
                <a:extLst>
                  <a:ext uri="{0D108BD9-81ED-4DB2-BD59-A6C34878D82A}">
                    <a16:rowId xmlns:a16="http://schemas.microsoft.com/office/drawing/2014/main" val="2229631249"/>
                  </a:ext>
                </a:extLst>
              </a:tr>
              <a:tr h="64550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 i="0" u="none" strike="noStrike" cap="none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0031355"/>
                  </a:ext>
                </a:extLst>
              </a:tr>
              <a:tr h="64550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24131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20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技術查核點</a:t>
                      </a:r>
                    </a:p>
                  </a:txBody>
                  <a:tcPr marL="68570" marR="68570" marT="0" marB="0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 i="0" u="none" strike="noStrike" cap="none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219351"/>
                  </a:ext>
                </a:extLst>
              </a:tr>
              <a:tr h="64550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 i="0" u="none" strike="noStrike" cap="none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496955"/>
                  </a:ext>
                </a:extLst>
              </a:tr>
              <a:tr h="645502">
                <a:tc rowSpan="4">
                  <a:txBody>
                    <a:bodyPr/>
                    <a:lstStyle/>
                    <a:p>
                      <a:pPr marL="0" marR="24131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20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期末前</a:t>
                      </a:r>
                    </a:p>
                    <a:p>
                      <a:pPr marL="0" marR="24131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20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須完成之</a:t>
                      </a:r>
                    </a:p>
                    <a:p>
                      <a:pPr marL="0" marR="24131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20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查核點</a:t>
                      </a:r>
                    </a:p>
                    <a:p>
                      <a:pPr marL="0" marR="24131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20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(</a:t>
                      </a:r>
                      <a:r>
                        <a:rPr lang="zh-TW" altLang="en-US" sz="20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預計</a:t>
                      </a:r>
                      <a:r>
                        <a:rPr lang="en-US" altLang="zh-TW" sz="20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114</a:t>
                      </a:r>
                      <a:r>
                        <a:rPr lang="zh-TW" altLang="en-US" sz="20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年</a:t>
                      </a:r>
                      <a:r>
                        <a:rPr lang="en-US" altLang="zh-TW" sz="20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6</a:t>
                      </a:r>
                      <a:r>
                        <a:rPr lang="zh-TW" altLang="en-US" sz="20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月</a:t>
                      </a:r>
                      <a:r>
                        <a:rPr lang="en-US" altLang="zh-TW" sz="20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)</a:t>
                      </a:r>
                      <a:endParaRPr lang="zh-TW" altLang="en-US" sz="2000" b="1" i="0" u="none" strike="noStrike" cap="none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8570" marR="68570" marT="0" marB="0" anchor="ctr"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marL="0" marR="24131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20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商業查核點</a:t>
                      </a:r>
                    </a:p>
                  </a:txBody>
                  <a:tcPr marL="68570" marR="68570" marT="0" marB="0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4131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 i="0" u="none" strike="noStrike" cap="none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8570" marR="68570" marT="0" marB="0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166138"/>
                  </a:ext>
                </a:extLst>
              </a:tr>
              <a:tr h="64550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24131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 i="0" u="none" strike="noStrike" cap="none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8570" marR="68570" marT="0" marB="0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904028"/>
                  </a:ext>
                </a:extLst>
              </a:tr>
              <a:tr h="64550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24131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20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技術查核點</a:t>
                      </a:r>
                    </a:p>
                  </a:txBody>
                  <a:tcPr marL="68570" marR="68570" marT="0" marB="0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4131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 i="0" u="none" strike="noStrike" cap="none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8570" marR="68570" marT="0" marB="0" anchor="ctr"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7751289"/>
                  </a:ext>
                </a:extLst>
              </a:tr>
              <a:tr h="64550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24131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 i="0" u="none" strike="noStrike" cap="none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8570" marR="68570" marT="0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7659538"/>
                  </a:ext>
                </a:extLst>
              </a:tr>
            </a:tbl>
          </a:graphicData>
        </a:graphic>
      </p:graphicFrame>
      <p:sp>
        <p:nvSpPr>
          <p:cNvPr id="4" name="Google Shape;144;p5"/>
          <p:cNvSpPr txBox="1"/>
          <p:nvPr/>
        </p:nvSpPr>
        <p:spPr>
          <a:xfrm>
            <a:off x="10566404" y="6356351"/>
            <a:ext cx="1015998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493A4D1-9067-4F22-8AC2-AC1387035B87}" type="slidenum">
              <a:t>5</a:t>
            </a:fld>
            <a:endParaRPr lang="en-US" sz="1100" b="0" i="0" u="none" strike="noStrike" kern="0" cap="none" spc="0" baseline="0">
              <a:solidFill>
                <a:srgbClr val="000000"/>
              </a:solidFill>
              <a:uFillTx/>
              <a:latin typeface="MingLiu"/>
              <a:ea typeface="MingLiu"/>
              <a:cs typeface="MingLiu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50;p6"/>
          <p:cNvSpPr/>
          <p:nvPr/>
        </p:nvSpPr>
        <p:spPr>
          <a:xfrm>
            <a:off x="488947" y="6246522"/>
            <a:ext cx="11214101" cy="5847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21" tIns="45701" rIns="91421" bIns="45701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1600" b="0" i="0" u="none" strike="noStrike" kern="0" cap="none" spc="0" baseline="0">
                <a:solidFill>
                  <a:srgbClr val="000000"/>
                </a:solidFill>
                <a:uFillTx/>
                <a:latin typeface="Microsoft JhengHei"/>
                <a:ea typeface="Microsoft JhengHei"/>
                <a:cs typeface="Microsoft JhengHei"/>
              </a:rPr>
              <a:t>本計畫如同時有申請機構或其他單位（含國內外、大陸地區及港澳）補助項目，請務必於備註欄揭露配合單位名稱、補助項目、補助金額及配合年次等資訊，並請檢附相關證明文件（無配合補助項目者免填） </a:t>
            </a:r>
            <a:endParaRPr lang="zh-TW" alt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3" name="Google Shape;151;p6"/>
          <p:cNvSpPr txBox="1"/>
          <p:nvPr/>
        </p:nvSpPr>
        <p:spPr>
          <a:xfrm>
            <a:off x="10566404" y="6356351"/>
            <a:ext cx="1015998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6C5F48B-1F6F-4FF5-8ABA-E979131B35D7}" type="slidenum">
              <a:t>6</a:t>
            </a:fld>
            <a:endParaRPr lang="en-US" sz="1100" b="0" i="0" u="none" strike="noStrike" kern="0" cap="none" spc="0" baseline="0">
              <a:solidFill>
                <a:srgbClr val="000000"/>
              </a:solidFill>
              <a:uFillTx/>
              <a:latin typeface="MingLiu"/>
              <a:ea typeface="MingLiu"/>
              <a:cs typeface="MingLiu"/>
            </a:endParaRPr>
          </a:p>
        </p:txBody>
      </p:sp>
      <p:sp>
        <p:nvSpPr>
          <p:cNvPr id="4" name="Google Shape;152;p6"/>
          <p:cNvSpPr txBox="1">
            <a:spLocks noGrp="1"/>
          </p:cNvSpPr>
          <p:nvPr>
            <p:ph type="title"/>
          </p:nvPr>
        </p:nvSpPr>
        <p:spPr>
          <a:xfrm>
            <a:off x="82058" y="131600"/>
            <a:ext cx="12027871" cy="738295"/>
          </a:xfrm>
        </p:spPr>
        <p:txBody>
          <a:bodyPr/>
          <a:lstStyle/>
          <a:p>
            <a:pPr lvl="0"/>
            <a:r>
              <a:rPr lang="en-US" altLang="zh-TW" sz="4000" b="1"/>
              <a:t>(</a:t>
            </a:r>
            <a:r>
              <a:rPr lang="zh-TW" altLang="en-US" sz="4000" b="1"/>
              <a:t>五</a:t>
            </a:r>
            <a:r>
              <a:rPr lang="en-US" altLang="zh-TW" sz="4000" b="1"/>
              <a:t>)</a:t>
            </a:r>
            <a:r>
              <a:rPr lang="zh-TW" altLang="en-US" sz="4000" b="1"/>
              <a:t>個案經費表</a:t>
            </a:r>
            <a:r>
              <a:rPr lang="en-US" altLang="zh-TW" sz="2000" b="1"/>
              <a:t>(</a:t>
            </a:r>
            <a:r>
              <a:rPr lang="zh-TW" altLang="en-US" sz="2000" b="1">
                <a:solidFill>
                  <a:srgbClr val="FF0000"/>
                </a:solidFill>
              </a:rPr>
              <a:t>經費請詳述工作項目及預估經費，萌芽案總額以</a:t>
            </a:r>
            <a:r>
              <a:rPr lang="en-US" altLang="zh-TW" sz="2000" b="1">
                <a:solidFill>
                  <a:srgbClr val="FF0000"/>
                </a:solidFill>
              </a:rPr>
              <a:t>800</a:t>
            </a:r>
            <a:r>
              <a:rPr lang="zh-TW" altLang="en-US" sz="2000" b="1">
                <a:solidFill>
                  <a:srgbClr val="FF0000"/>
                </a:solidFill>
              </a:rPr>
              <a:t>萬為上限</a:t>
            </a:r>
            <a:r>
              <a:rPr lang="en-US" altLang="zh-TW" sz="2000" b="1"/>
              <a:t>) </a:t>
            </a:r>
            <a:endParaRPr lang="zh-TW" altLang="en-US" sz="3000"/>
          </a:p>
        </p:txBody>
      </p:sp>
      <p:sp>
        <p:nvSpPr>
          <p:cNvPr id="5" name="Google Shape;153;p6"/>
          <p:cNvSpPr txBox="1"/>
          <p:nvPr/>
        </p:nvSpPr>
        <p:spPr>
          <a:xfrm>
            <a:off x="2441749" y="6018964"/>
            <a:ext cx="184727" cy="369335"/>
          </a:xfrm>
          <a:prstGeom prst="rect">
            <a:avLst/>
          </a:prstGeom>
          <a:noFill/>
          <a:ln w="9528" cap="flat">
            <a:solidFill>
              <a:srgbClr val="E3DED1"/>
            </a:solidFill>
            <a:prstDash val="solid"/>
            <a:round/>
          </a:ln>
        </p:spPr>
        <p:txBody>
          <a:bodyPr vert="horz" wrap="square" lIns="91421" tIns="45701" rIns="91421" bIns="45701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zh-TW" altLang="en-US" sz="1800" b="0" i="0" u="none" strike="noStrike" kern="0" cap="none" spc="0" baseline="0">
              <a:solidFill>
                <a:srgbClr val="000000"/>
              </a:solidFill>
              <a:uFillTx/>
              <a:latin typeface="Palatino Linotype"/>
              <a:ea typeface="Palatino Linotype"/>
              <a:cs typeface="Palatino Linotype"/>
            </a:endParaRPr>
          </a:p>
        </p:txBody>
      </p:sp>
      <p:graphicFrame>
        <p:nvGraphicFramePr>
          <p:cNvPr id="6" name="Google Shape;154;p6"/>
          <p:cNvGraphicFramePr>
            <a:graphicFrameLocks noGrp="1"/>
          </p:cNvGraphicFramePr>
          <p:nvPr/>
        </p:nvGraphicFramePr>
        <p:xfrm>
          <a:off x="82058" y="869896"/>
          <a:ext cx="12027871" cy="5254252"/>
        </p:xfrm>
        <a:graphic>
          <a:graphicData uri="http://schemas.openxmlformats.org/drawingml/2006/table">
            <a:tbl>
              <a:tblPr firstRow="1" bandRow="1">
                <a:effectLst/>
                <a:tableStyleId>{8F97F662-ECCA-417A-AA8C-B50BAF073F54}</a:tableStyleId>
              </a:tblPr>
              <a:tblGrid>
                <a:gridCol w="3683696">
                  <a:extLst>
                    <a:ext uri="{9D8B030D-6E8A-4147-A177-3AD203B41FA5}">
                      <a16:colId xmlns:a16="http://schemas.microsoft.com/office/drawing/2014/main" val="2965150992"/>
                    </a:ext>
                  </a:extLst>
                </a:gridCol>
                <a:gridCol w="3780952">
                  <a:extLst>
                    <a:ext uri="{9D8B030D-6E8A-4147-A177-3AD203B41FA5}">
                      <a16:colId xmlns:a16="http://schemas.microsoft.com/office/drawing/2014/main" val="2038400193"/>
                    </a:ext>
                  </a:extLst>
                </a:gridCol>
                <a:gridCol w="4563221">
                  <a:extLst>
                    <a:ext uri="{9D8B030D-6E8A-4147-A177-3AD203B41FA5}">
                      <a16:colId xmlns:a16="http://schemas.microsoft.com/office/drawing/2014/main" val="1869403539"/>
                    </a:ext>
                  </a:extLst>
                </a:gridCol>
              </a:tblGrid>
              <a:tr h="455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2000" b="1" u="none" strike="noStrike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補助項目 </a:t>
                      </a:r>
                      <a:r>
                        <a:rPr lang="en-US" altLang="zh-TW" sz="2000" b="1" u="none" strike="noStrike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\ </a:t>
                      </a:r>
                      <a:r>
                        <a:rPr lang="zh-TW" altLang="en-US" sz="2000" b="1" u="none" strike="noStrike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執行年次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542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2000" b="1" u="none" strike="noStrike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113</a:t>
                      </a:r>
                      <a:r>
                        <a:rPr lang="zh-TW" altLang="en-US" sz="2000" b="1" u="none" strike="noStrike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年</a:t>
                      </a:r>
                      <a:r>
                        <a:rPr lang="en-US" altLang="zh-TW" sz="2000" b="1" u="none" strike="noStrike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7</a:t>
                      </a:r>
                      <a:r>
                        <a:rPr lang="zh-TW" altLang="en-US" sz="2000" b="1" u="none" strike="noStrike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月至</a:t>
                      </a:r>
                      <a:r>
                        <a:rPr lang="en-US" altLang="zh-TW" sz="2000" b="1" u="none" strike="noStrike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114</a:t>
                      </a:r>
                      <a:r>
                        <a:rPr lang="zh-TW" altLang="en-US" sz="2000" b="1" u="none" strike="noStrike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年</a:t>
                      </a:r>
                      <a:r>
                        <a:rPr lang="en-US" altLang="zh-TW" sz="2000" b="1" u="none" strike="noStrike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6</a:t>
                      </a:r>
                      <a:r>
                        <a:rPr lang="zh-TW" altLang="en-US" sz="2000" b="1" u="none" strike="noStrike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月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86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2000" b="1" u="none" strike="noStrike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備註：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97082145"/>
                  </a:ext>
                </a:extLst>
              </a:tr>
              <a:tr h="405454">
                <a:tc>
                  <a:txBody>
                    <a:bodyPr/>
                    <a:lstStyle/>
                    <a:p>
                      <a:pPr marL="6986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20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1.</a:t>
                      </a:r>
                      <a:r>
                        <a:rPr lang="zh-TW" altLang="en-US" sz="20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業務費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2000" b="0" u="none" strike="noStrike" cap="none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0</a:t>
                      </a:r>
                      <a:endParaRPr lang="zh-TW" altLang="en-US" sz="2000" b="0" u="none" strike="noStrike" cap="none">
                        <a:solidFill>
                          <a:srgbClr val="0000CC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marL="6986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0" u="none" strike="noStrike" cap="none">
                        <a:solidFill>
                          <a:srgbClr val="0000CC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93973243"/>
                  </a:ext>
                </a:extLst>
              </a:tr>
              <a:tr h="608176">
                <a:tc>
                  <a:txBody>
                    <a:bodyPr/>
                    <a:lstStyle/>
                    <a:p>
                      <a:pPr marL="140973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2000" b="0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(1)</a:t>
                      </a:r>
                      <a:r>
                        <a:rPr lang="zh-TW" altLang="en-US" sz="2000" b="0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研究人力費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2000" b="0" u="none" strike="noStrike" cap="none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0</a:t>
                      </a:r>
                      <a:endParaRPr lang="zh-TW" altLang="en-US" sz="2000" b="0" u="none" strike="noStrike" cap="none">
                        <a:solidFill>
                          <a:srgbClr val="0000CC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marL="6986" marR="0" lvl="0" indent="-634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600" b="0" u="none" strike="noStrike" cap="none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例如：專任人員○名</a:t>
                      </a:r>
                      <a:r>
                        <a:rPr lang="en-US" altLang="zh-TW" sz="1600" b="1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(</a:t>
                      </a:r>
                      <a:r>
                        <a:rPr lang="zh-TW" altLang="en-US" sz="1600" b="1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全職</a:t>
                      </a:r>
                      <a:r>
                        <a:rPr lang="en-US" altLang="zh-TW" sz="1600" b="1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BD</a:t>
                      </a:r>
                      <a:r>
                        <a:rPr lang="zh-TW" altLang="en-US" sz="1600" b="1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人員</a:t>
                      </a:r>
                      <a:r>
                        <a:rPr lang="en-US" altLang="zh-TW" sz="1600" b="1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)</a:t>
                      </a:r>
                      <a:r>
                        <a:rPr lang="zh-TW" altLang="en-US" sz="1600" b="0" u="none" strike="noStrike" cap="none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、兼任人員 ○名、國外顧問○名</a:t>
                      </a:r>
                      <a:r>
                        <a:rPr lang="en-US" altLang="zh-TW" sz="1600" b="0" u="none" strike="noStrike" cap="none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(○○○/○○</a:t>
                      </a:r>
                      <a:r>
                        <a:rPr lang="zh-TW" altLang="en-US" sz="1600" b="0" u="none" strike="noStrike" cap="none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單位</a:t>
                      </a:r>
                      <a:r>
                        <a:rPr lang="en-US" altLang="zh-TW" sz="1600" b="0" u="none" strike="noStrike" cap="none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)</a:t>
                      </a:r>
                      <a:endParaRPr lang="zh-TW" altLang="en-US" sz="1600" b="0" u="none" strike="noStrike" cap="none">
                        <a:solidFill>
                          <a:srgbClr val="0000CC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64377804"/>
                  </a:ext>
                </a:extLst>
              </a:tr>
              <a:tr h="810899">
                <a:tc>
                  <a:txBody>
                    <a:bodyPr/>
                    <a:lstStyle/>
                    <a:p>
                      <a:pPr marL="142244" marR="13331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2000" b="0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(2)</a:t>
                      </a:r>
                      <a:r>
                        <a:rPr lang="zh-TW" altLang="en-US" sz="2000" b="0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耗材、物品、圖書、</a:t>
                      </a:r>
                    </a:p>
                    <a:p>
                      <a:pPr marL="142244" marR="13331" lvl="0" indent="0" algn="l" rtl="0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2000" b="0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研究設備使用費及雜項費用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2000" b="0" u="none" strike="noStrike" cap="none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0</a:t>
                      </a:r>
                      <a:endParaRPr lang="zh-TW" altLang="en-US" sz="2000" b="0" u="none" strike="noStrike" cap="none">
                        <a:solidFill>
                          <a:srgbClr val="0000CC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marL="6986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600" b="1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請配合</a:t>
                      </a:r>
                      <a:r>
                        <a:rPr lang="en-US" altLang="zh-TW" sz="1600" b="1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(</a:t>
                      </a:r>
                      <a:r>
                        <a:rPr lang="zh-TW" altLang="en-US" sz="1600" b="1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四</a:t>
                      </a:r>
                      <a:r>
                        <a:rPr lang="en-US" altLang="zh-TW" sz="1600" b="1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)</a:t>
                      </a:r>
                      <a:r>
                        <a:rPr lang="zh-TW" altLang="en-US" sz="1600" b="1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自提查核點，合理編列經費項目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09210474"/>
                  </a:ext>
                </a:extLst>
              </a:tr>
              <a:tr h="60817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20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2.</a:t>
                      </a:r>
                      <a:r>
                        <a:rPr lang="zh-TW" altLang="en-US" sz="20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研究設備費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2000" b="0" u="none" strike="noStrike" cap="none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0</a:t>
                      </a:r>
                      <a:endParaRPr lang="zh-TW" altLang="en-US" sz="2000" b="0" u="none" strike="noStrike" cap="none">
                        <a:solidFill>
                          <a:srgbClr val="0000CC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marL="6986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1600" b="0" u="none" strike="noStrike" cap="none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(</a:t>
                      </a:r>
                      <a:r>
                        <a:rPr lang="zh-TW" altLang="en-US" sz="1600" b="0" u="none" strike="noStrike" cap="none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原則不予編列，有特殊需求請於會議審時提出，經委員審查同意方可例外編列</a:t>
                      </a:r>
                      <a:r>
                        <a:rPr lang="en-US" altLang="zh-TW" sz="1600" b="0" u="none" strike="noStrike" cap="none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)</a:t>
                      </a:r>
                      <a:endParaRPr lang="zh-TW" altLang="en-US" sz="1600" b="0" u="none" strike="noStrike" cap="none">
                        <a:solidFill>
                          <a:srgbClr val="0000CC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17775" marR="17775" marT="0" marB="0" anchor="ctr"/>
                </a:tc>
                <a:extLst>
                  <a:ext uri="{0D108BD9-81ED-4DB2-BD59-A6C34878D82A}">
                    <a16:rowId xmlns:a16="http://schemas.microsoft.com/office/drawing/2014/main" val="218243459"/>
                  </a:ext>
                </a:extLst>
              </a:tr>
              <a:tr h="405454">
                <a:tc>
                  <a:txBody>
                    <a:bodyPr/>
                    <a:lstStyle/>
                    <a:p>
                      <a:pPr marL="6986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20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3.</a:t>
                      </a:r>
                      <a:r>
                        <a:rPr lang="zh-TW" altLang="en-US" sz="20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國外差旅費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2000" b="0" u="none" strike="noStrike" cap="none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0</a:t>
                      </a:r>
                      <a:endParaRPr lang="zh-TW" altLang="en-US" sz="2000" b="0" u="none" strike="noStrike" cap="none">
                        <a:solidFill>
                          <a:srgbClr val="0000CC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17775" marR="17775" marT="0" marB="0" anchor="ctr"/>
                </a:tc>
                <a:tc rowSpan="4">
                  <a:txBody>
                    <a:bodyPr/>
                    <a:lstStyle/>
                    <a:p>
                      <a:pPr marL="6986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1600" b="0" u="none" strike="noStrike" cap="none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(</a:t>
                      </a:r>
                      <a:r>
                        <a:rPr lang="zh-TW" altLang="en-US" sz="1600" b="0" u="none" strike="noStrike" cap="none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本項若為團隊發展新創必要需求，請詳述規劃地點與內容及執行效益</a:t>
                      </a:r>
                      <a:r>
                        <a:rPr lang="en-US" altLang="zh-TW" sz="1600" b="0" u="none" strike="noStrike" cap="none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)</a:t>
                      </a:r>
                      <a:endParaRPr lang="zh-TW" altLang="en-US" sz="1600" b="0" u="none" strike="noStrike" cap="none">
                        <a:solidFill>
                          <a:srgbClr val="0000CC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17775" marR="17775" marT="0" marB="0" anchor="ctr"/>
                </a:tc>
                <a:extLst>
                  <a:ext uri="{0D108BD9-81ED-4DB2-BD59-A6C34878D82A}">
                    <a16:rowId xmlns:a16="http://schemas.microsoft.com/office/drawing/2014/main" val="1188782864"/>
                  </a:ext>
                </a:extLst>
              </a:tr>
              <a:tr h="405454">
                <a:tc>
                  <a:txBody>
                    <a:bodyPr/>
                    <a:lstStyle/>
                    <a:p>
                      <a:pPr marL="142244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2000" b="0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(1).</a:t>
                      </a:r>
                      <a:r>
                        <a:rPr lang="zh-TW" altLang="en-US" sz="2000" b="0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參與國際展覽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2000" b="0" u="none" strike="noStrike" cap="none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0</a:t>
                      </a:r>
                      <a:endParaRPr lang="zh-TW" altLang="en-US" sz="2000" b="0" u="none" strike="noStrike" cap="none">
                        <a:solidFill>
                          <a:srgbClr val="0000CC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17775" marR="17775" marT="0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0542098"/>
                  </a:ext>
                </a:extLst>
              </a:tr>
              <a:tr h="405454">
                <a:tc>
                  <a:txBody>
                    <a:bodyPr/>
                    <a:lstStyle/>
                    <a:p>
                      <a:pPr marL="130173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2000" b="0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(2).</a:t>
                      </a:r>
                      <a:r>
                        <a:rPr lang="zh-TW" altLang="en-US" sz="2000" b="0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出席國際會議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2000" b="0" u="none" strike="noStrike" cap="none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0</a:t>
                      </a:r>
                      <a:endParaRPr lang="zh-TW" altLang="en-US" sz="2000" b="0" u="none" strike="noStrike" cap="none">
                        <a:solidFill>
                          <a:srgbClr val="0000CC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17775" marR="17775" marT="0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3145964"/>
                  </a:ext>
                </a:extLst>
              </a:tr>
              <a:tr h="405454">
                <a:tc>
                  <a:txBody>
                    <a:bodyPr/>
                    <a:lstStyle/>
                    <a:p>
                      <a:pPr marL="130173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2000" b="0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(3).</a:t>
                      </a:r>
                      <a:r>
                        <a:rPr lang="zh-TW" altLang="en-US" sz="2000" b="0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移地研究差旅費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2000" b="0" u="none" strike="noStrike" cap="none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0</a:t>
                      </a:r>
                      <a:endParaRPr lang="zh-TW" altLang="en-US" sz="2000" b="0" u="none" strike="noStrike" cap="none">
                        <a:solidFill>
                          <a:srgbClr val="0000CC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17775" marR="17775" marT="0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0484008"/>
                  </a:ext>
                </a:extLst>
              </a:tr>
              <a:tr h="33850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20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4.</a:t>
                      </a:r>
                      <a:r>
                        <a:rPr lang="zh-TW" altLang="en-US" sz="20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管理費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2000" b="0" u="none" strike="noStrike" cap="none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0</a:t>
                      </a:r>
                      <a:endParaRPr lang="zh-TW" altLang="en-US" sz="2000" b="0" u="none" strike="noStrike" cap="none">
                        <a:solidFill>
                          <a:srgbClr val="0000CC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marL="6986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600" b="0" i="0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以</a:t>
                      </a:r>
                      <a:r>
                        <a:rPr lang="en-US" altLang="zh-TW" sz="1600" b="0" i="0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(</a:t>
                      </a:r>
                      <a:r>
                        <a:rPr lang="zh-TW" altLang="en-US" sz="1600" b="0" i="0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計畫業務費</a:t>
                      </a:r>
                      <a:r>
                        <a:rPr lang="en-US" altLang="zh-TW" sz="1600" b="0" i="0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-</a:t>
                      </a:r>
                      <a:r>
                        <a:rPr lang="zh-TW" altLang="en-US" sz="1600" b="0" i="0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研究主持費</a:t>
                      </a:r>
                      <a:r>
                        <a:rPr lang="en-US" altLang="zh-TW" sz="1600" b="0" i="0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)*15%</a:t>
                      </a:r>
                      <a:r>
                        <a:rPr lang="zh-TW" altLang="en-US" sz="1600" b="0" i="0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為上限。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96642086"/>
                  </a:ext>
                </a:extLst>
              </a:tr>
              <a:tr h="405454">
                <a:tc>
                  <a:txBody>
                    <a:bodyPr/>
                    <a:lstStyle/>
                    <a:p>
                      <a:pPr marL="6986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20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合	計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2000" b="0" u="none" strike="noStrike" cap="none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0</a:t>
                      </a:r>
                      <a:endParaRPr lang="zh-TW" altLang="en-US" sz="2000" b="0" u="none" strike="noStrike" cap="none">
                        <a:solidFill>
                          <a:srgbClr val="0000CC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marL="6986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600" b="1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＊經費編列請參閱國科會補助科創計畫第</a:t>
                      </a:r>
                      <a:r>
                        <a:rPr lang="en-US" altLang="zh-TW" sz="1600" b="1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6</a:t>
                      </a:r>
                      <a:r>
                        <a:rPr lang="zh-TW" altLang="en-US" sz="1600" b="1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點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60419842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60;p7"/>
          <p:cNvSpPr txBox="1">
            <a:spLocks noGrp="1"/>
          </p:cNvSpPr>
          <p:nvPr>
            <p:ph type="title"/>
          </p:nvPr>
        </p:nvSpPr>
        <p:spPr>
          <a:xfrm>
            <a:off x="609603" y="523567"/>
            <a:ext cx="10972800" cy="758302"/>
          </a:xfrm>
        </p:spPr>
        <p:txBody>
          <a:bodyPr/>
          <a:lstStyle/>
          <a:p>
            <a:pPr lvl="0"/>
            <a:r>
              <a:rPr lang="zh-TW" altLang="en-US" sz="4000" b="1">
                <a:solidFill>
                  <a:srgbClr val="FF0000"/>
                </a:solidFill>
              </a:rPr>
              <a:t>二、本計畫「智財清單」</a:t>
            </a:r>
            <a:endParaRPr lang="zh-TW" altLang="en-US" sz="4000" b="1">
              <a:solidFill>
                <a:srgbClr val="FF0000"/>
              </a:solidFill>
              <a:latin typeface="PMingLiu"/>
              <a:ea typeface="PMingLiu"/>
            </a:endParaRPr>
          </a:p>
        </p:txBody>
      </p:sp>
      <p:sp>
        <p:nvSpPr>
          <p:cNvPr id="3" name="Google Shape;161;p7"/>
          <p:cNvSpPr txBox="1">
            <a:spLocks noGrp="1"/>
          </p:cNvSpPr>
          <p:nvPr>
            <p:ph idx="1"/>
          </p:nvPr>
        </p:nvSpPr>
        <p:spPr>
          <a:xfrm>
            <a:off x="482702" y="1437089"/>
            <a:ext cx="11182353" cy="672714"/>
          </a:xfrm>
        </p:spPr>
        <p:txBody>
          <a:bodyPr/>
          <a:lstStyle/>
          <a:p>
            <a:pPr marL="274320" lvl="0" indent="-274320">
              <a:lnSpc>
                <a:spcPct val="150000"/>
              </a:lnSpc>
              <a:spcBef>
                <a:spcPts val="0"/>
              </a:spcBef>
              <a:buSzPts val="2280"/>
              <a:buChar char="◆"/>
            </a:pPr>
            <a:r>
              <a:rPr lang="zh-TW" altLang="en-US" sz="2400" b="1">
                <a:solidFill>
                  <a:srgbClr val="455F51"/>
                </a:solidFill>
                <a:latin typeface="Microsoft JhengHei"/>
                <a:ea typeface="Microsoft JhengHei"/>
              </a:rPr>
              <a:t>本計畫「專利布局」之說明</a:t>
            </a:r>
          </a:p>
        </p:txBody>
      </p:sp>
      <p:sp>
        <p:nvSpPr>
          <p:cNvPr id="4" name="Google Shape;162;p7"/>
          <p:cNvSpPr txBox="1"/>
          <p:nvPr/>
        </p:nvSpPr>
        <p:spPr>
          <a:xfrm>
            <a:off x="10566404" y="6356351"/>
            <a:ext cx="1015998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31156E6-6C82-42DC-83F4-81E5BAA6A932}" type="slidenum">
              <a:t>7</a:t>
            </a:fld>
            <a:endParaRPr lang="en-US" sz="1100" b="0" i="0" u="none" strike="noStrike" kern="0" cap="none" spc="0" baseline="0">
              <a:solidFill>
                <a:srgbClr val="000000"/>
              </a:solidFill>
              <a:uFillTx/>
              <a:latin typeface="MingLiu"/>
              <a:ea typeface="MingLiu"/>
              <a:cs typeface="MingLiu"/>
            </a:endParaRPr>
          </a:p>
        </p:txBody>
      </p:sp>
      <p:graphicFrame>
        <p:nvGraphicFramePr>
          <p:cNvPr id="5" name="Google Shape;163;p7"/>
          <p:cNvGraphicFramePr>
            <a:graphicFrameLocks noGrp="1"/>
          </p:cNvGraphicFramePr>
          <p:nvPr/>
        </p:nvGraphicFramePr>
        <p:xfrm>
          <a:off x="504821" y="2379652"/>
          <a:ext cx="11393826" cy="1835502"/>
        </p:xfrm>
        <a:graphic>
          <a:graphicData uri="http://schemas.openxmlformats.org/drawingml/2006/table">
            <a:tbl>
              <a:tblPr firstRow="1" bandRow="1">
                <a:effectLst/>
                <a:tableStyleId>{B1FEB2F9-A533-4958-B5E3-67B127F02D2C}</a:tableStyleId>
              </a:tblPr>
              <a:tblGrid>
                <a:gridCol w="596774">
                  <a:extLst>
                    <a:ext uri="{9D8B030D-6E8A-4147-A177-3AD203B41FA5}">
                      <a16:colId xmlns:a16="http://schemas.microsoft.com/office/drawing/2014/main" val="4043151093"/>
                    </a:ext>
                  </a:extLst>
                </a:gridCol>
                <a:gridCol w="1156926">
                  <a:extLst>
                    <a:ext uri="{9D8B030D-6E8A-4147-A177-3AD203B41FA5}">
                      <a16:colId xmlns:a16="http://schemas.microsoft.com/office/drawing/2014/main" val="1523953036"/>
                    </a:ext>
                  </a:extLst>
                </a:gridCol>
                <a:gridCol w="849953">
                  <a:extLst>
                    <a:ext uri="{9D8B030D-6E8A-4147-A177-3AD203B41FA5}">
                      <a16:colId xmlns:a16="http://schemas.microsoft.com/office/drawing/2014/main" val="1328162052"/>
                    </a:ext>
                  </a:extLst>
                </a:gridCol>
                <a:gridCol w="1310353">
                  <a:extLst>
                    <a:ext uri="{9D8B030D-6E8A-4147-A177-3AD203B41FA5}">
                      <a16:colId xmlns:a16="http://schemas.microsoft.com/office/drawing/2014/main" val="4224822256"/>
                    </a:ext>
                  </a:extLst>
                </a:gridCol>
                <a:gridCol w="1088995">
                  <a:extLst>
                    <a:ext uri="{9D8B030D-6E8A-4147-A177-3AD203B41FA5}">
                      <a16:colId xmlns:a16="http://schemas.microsoft.com/office/drawing/2014/main" val="2847511298"/>
                    </a:ext>
                  </a:extLst>
                </a:gridCol>
                <a:gridCol w="522378">
                  <a:extLst>
                    <a:ext uri="{9D8B030D-6E8A-4147-A177-3AD203B41FA5}">
                      <a16:colId xmlns:a16="http://schemas.microsoft.com/office/drawing/2014/main" val="1092040465"/>
                    </a:ext>
                  </a:extLst>
                </a:gridCol>
                <a:gridCol w="974448">
                  <a:extLst>
                    <a:ext uri="{9D8B030D-6E8A-4147-A177-3AD203B41FA5}">
                      <a16:colId xmlns:a16="http://schemas.microsoft.com/office/drawing/2014/main" val="3557312691"/>
                    </a:ext>
                  </a:extLst>
                </a:gridCol>
                <a:gridCol w="1404527">
                  <a:extLst>
                    <a:ext uri="{9D8B030D-6E8A-4147-A177-3AD203B41FA5}">
                      <a16:colId xmlns:a16="http://schemas.microsoft.com/office/drawing/2014/main" val="2709989409"/>
                    </a:ext>
                  </a:extLst>
                </a:gridCol>
                <a:gridCol w="2207096">
                  <a:extLst>
                    <a:ext uri="{9D8B030D-6E8A-4147-A177-3AD203B41FA5}">
                      <a16:colId xmlns:a16="http://schemas.microsoft.com/office/drawing/2014/main" val="70146059"/>
                    </a:ext>
                  </a:extLst>
                </a:gridCol>
                <a:gridCol w="1282372">
                  <a:extLst>
                    <a:ext uri="{9D8B030D-6E8A-4147-A177-3AD203B41FA5}">
                      <a16:colId xmlns:a16="http://schemas.microsoft.com/office/drawing/2014/main" val="2553000605"/>
                    </a:ext>
                  </a:extLst>
                </a:gridCol>
              </a:tblGrid>
              <a:tr h="54224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專利</a:t>
                      </a:r>
                      <a:r>
                        <a:rPr lang="zh-TW" sz="1200" b="1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類別</a:t>
                      </a: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專利名稱</a:t>
                      </a: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證書號</a:t>
                      </a: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有效日期</a:t>
                      </a: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申請人</a:t>
                      </a: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申請國家</a:t>
                      </a: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專利發明人</a:t>
                      </a: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200" b="1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計畫補助經費來源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1200" b="1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(</a:t>
                      </a:r>
                      <a:r>
                        <a:rPr lang="zh-TW" altLang="en-US" sz="1200" b="1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部會、計畫名稱及計畫編號</a:t>
                      </a:r>
                      <a:r>
                        <a:rPr lang="en-US" altLang="zh-TW" sz="1200" b="1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)</a:t>
                      </a:r>
                      <a:endParaRPr lang="zh-TW" altLang="en-US" sz="1200" b="1" u="none" strike="noStrike" cap="none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專利授權狀態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若已授權需說明專屬或非專屬授權、授權範圍、地區、金額</a:t>
                      </a: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佔此計畫申請標的之技術佔比(%)</a:t>
                      </a:r>
                    </a:p>
                  </a:txBody>
                  <a:tcPr marL="64273" marR="64273" marT="32150" marB="32150" anchor="ctr"/>
                </a:tc>
                <a:extLst>
                  <a:ext uri="{0D108BD9-81ED-4DB2-BD59-A6C34878D82A}">
                    <a16:rowId xmlns:a16="http://schemas.microsoft.com/office/drawing/2014/main" val="4076825364"/>
                  </a:ext>
                </a:extLst>
              </a:tr>
              <a:tr h="21360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發明專利</a:t>
                      </a: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120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xxxxxxxxx</a:t>
                      </a:r>
                      <a:endParaRPr lang="en-US" sz="1200" u="none" strike="noStrike" cap="none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120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xxxxxxxxx</a:t>
                      </a:r>
                      <a:endParaRPr lang="en-US" sz="1200" u="none" strike="noStrike" cap="none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20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年月日</a:t>
                      </a:r>
                      <a:r>
                        <a:rPr lang="en-US" altLang="zh-TW" sz="120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~</a:t>
                      </a:r>
                      <a:r>
                        <a:rPr lang="zh-TW" altLang="en-US" sz="120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年月日</a:t>
                      </a: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xx大學</a:t>
                      </a: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台灣</a:t>
                      </a: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王小明</a:t>
                      </a: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200" u="none" strike="noStrike" cap="none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尚未授權予任何人使用</a:t>
                      </a:r>
                    </a:p>
                  </a:txBody>
                  <a:tcPr marL="91449" marR="91449" marT="45729" marB="45729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200" u="none" strike="noStrike" cap="none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/>
                </a:tc>
                <a:extLst>
                  <a:ext uri="{0D108BD9-81ED-4DB2-BD59-A6C34878D82A}">
                    <a16:rowId xmlns:a16="http://schemas.microsoft.com/office/drawing/2014/main" val="1966960247"/>
                  </a:ext>
                </a:extLst>
              </a:tr>
              <a:tr h="21360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 u="none" strike="noStrike" cap="none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 u="none" strike="noStrike" cap="none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/>
                </a:tc>
                <a:extLst>
                  <a:ext uri="{0D108BD9-81ED-4DB2-BD59-A6C34878D82A}">
                    <a16:rowId xmlns:a16="http://schemas.microsoft.com/office/drawing/2014/main" val="3727997819"/>
                  </a:ext>
                </a:extLst>
              </a:tr>
              <a:tr h="21360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extLst>
                  <a:ext uri="{0D108BD9-81ED-4DB2-BD59-A6C34878D82A}">
                    <a16:rowId xmlns:a16="http://schemas.microsoft.com/office/drawing/2014/main" val="1277355029"/>
                  </a:ext>
                </a:extLst>
              </a:tr>
            </a:tbl>
          </a:graphicData>
        </a:graphic>
      </p:graphicFrame>
      <p:sp>
        <p:nvSpPr>
          <p:cNvPr id="6" name="Google Shape;164;p7"/>
          <p:cNvSpPr txBox="1"/>
          <p:nvPr/>
        </p:nvSpPr>
        <p:spPr>
          <a:xfrm>
            <a:off x="9234141" y="1963491"/>
            <a:ext cx="2664515" cy="338556"/>
          </a:xfrm>
          <a:prstGeom prst="rect">
            <a:avLst/>
          </a:prstGeom>
          <a:noFill/>
          <a:ln w="9528" cap="flat">
            <a:solidFill>
              <a:srgbClr val="E3DED1"/>
            </a:solidFill>
            <a:prstDash val="solid"/>
            <a:round/>
          </a:ln>
        </p:spPr>
        <p:txBody>
          <a:bodyPr vert="horz" wrap="square" lIns="91421" tIns="45701" rIns="91421" bIns="45701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1600" b="1" i="0" u="none" strike="noStrike" kern="0" cap="none" spc="0" baseline="0">
                <a:solidFill>
                  <a:srgbClr val="455F51"/>
                </a:solidFill>
                <a:uFillTx/>
                <a:latin typeface="Microsoft JhengHei"/>
                <a:ea typeface="Microsoft JhengHei"/>
                <a:cs typeface="Microsoft JhengHei"/>
              </a:rPr>
              <a:t>*所有智財比例總和為</a:t>
            </a:r>
            <a:r>
              <a:rPr lang="en-US" altLang="zh-TW" sz="1600" b="1" i="0" u="none" strike="noStrike" kern="0" cap="none" spc="0" baseline="0">
                <a:solidFill>
                  <a:srgbClr val="455F51"/>
                </a:solidFill>
                <a:uFillTx/>
                <a:latin typeface="Microsoft JhengHei"/>
                <a:ea typeface="Microsoft JhengHei"/>
                <a:cs typeface="Microsoft JhengHei"/>
              </a:rPr>
              <a:t>100%</a:t>
            </a:r>
            <a:endParaRPr lang="zh-TW" altLang="en-US" sz="1600" b="1" i="0" u="none" strike="noStrike" kern="0" cap="none" spc="0" baseline="0">
              <a:solidFill>
                <a:srgbClr val="455F51"/>
              </a:solidFill>
              <a:uFillTx/>
              <a:latin typeface="Microsoft JhengHei"/>
              <a:ea typeface="Microsoft JhengHei"/>
              <a:cs typeface="Microsoft JhengHei"/>
            </a:endParaRPr>
          </a:p>
        </p:txBody>
      </p:sp>
      <p:graphicFrame>
        <p:nvGraphicFramePr>
          <p:cNvPr id="7" name="Google Shape;165;p7"/>
          <p:cNvGraphicFramePr>
            <a:graphicFrameLocks noGrp="1"/>
          </p:cNvGraphicFramePr>
          <p:nvPr/>
        </p:nvGraphicFramePr>
        <p:xfrm>
          <a:off x="515273" y="4841930"/>
          <a:ext cx="11383374" cy="1835502"/>
        </p:xfrm>
        <a:graphic>
          <a:graphicData uri="http://schemas.openxmlformats.org/drawingml/2006/table">
            <a:tbl>
              <a:tblPr firstRow="1" bandRow="1">
                <a:effectLst/>
                <a:tableStyleId>{B1FEB2F9-A533-4958-B5E3-67B127F02D2C}</a:tableStyleId>
              </a:tblPr>
              <a:tblGrid>
                <a:gridCol w="596225">
                  <a:extLst>
                    <a:ext uri="{9D8B030D-6E8A-4147-A177-3AD203B41FA5}">
                      <a16:colId xmlns:a16="http://schemas.microsoft.com/office/drawing/2014/main" val="1411448980"/>
                    </a:ext>
                  </a:extLst>
                </a:gridCol>
                <a:gridCol w="1155847">
                  <a:extLst>
                    <a:ext uri="{9D8B030D-6E8A-4147-A177-3AD203B41FA5}">
                      <a16:colId xmlns:a16="http://schemas.microsoft.com/office/drawing/2014/main" val="1616645660"/>
                    </a:ext>
                  </a:extLst>
                </a:gridCol>
                <a:gridCol w="849175">
                  <a:extLst>
                    <a:ext uri="{9D8B030D-6E8A-4147-A177-3AD203B41FA5}">
                      <a16:colId xmlns:a16="http://schemas.microsoft.com/office/drawing/2014/main" val="657331495"/>
                    </a:ext>
                  </a:extLst>
                </a:gridCol>
                <a:gridCol w="1309146">
                  <a:extLst>
                    <a:ext uri="{9D8B030D-6E8A-4147-A177-3AD203B41FA5}">
                      <a16:colId xmlns:a16="http://schemas.microsoft.com/office/drawing/2014/main" val="1502078551"/>
                    </a:ext>
                  </a:extLst>
                </a:gridCol>
                <a:gridCol w="1087998">
                  <a:extLst>
                    <a:ext uri="{9D8B030D-6E8A-4147-A177-3AD203B41FA5}">
                      <a16:colId xmlns:a16="http://schemas.microsoft.com/office/drawing/2014/main" val="3473486387"/>
                    </a:ext>
                  </a:extLst>
                </a:gridCol>
                <a:gridCol w="521902">
                  <a:extLst>
                    <a:ext uri="{9D8B030D-6E8A-4147-A177-3AD203B41FA5}">
                      <a16:colId xmlns:a16="http://schemas.microsoft.com/office/drawing/2014/main" val="3858247800"/>
                    </a:ext>
                  </a:extLst>
                </a:gridCol>
                <a:gridCol w="973570">
                  <a:extLst>
                    <a:ext uri="{9D8B030D-6E8A-4147-A177-3AD203B41FA5}">
                      <a16:colId xmlns:a16="http://schemas.microsoft.com/office/drawing/2014/main" val="4285875556"/>
                    </a:ext>
                  </a:extLst>
                </a:gridCol>
                <a:gridCol w="1403229">
                  <a:extLst>
                    <a:ext uri="{9D8B030D-6E8A-4147-A177-3AD203B41FA5}">
                      <a16:colId xmlns:a16="http://schemas.microsoft.com/office/drawing/2014/main" val="1799470349"/>
                    </a:ext>
                  </a:extLst>
                </a:gridCol>
                <a:gridCol w="2205075">
                  <a:extLst>
                    <a:ext uri="{9D8B030D-6E8A-4147-A177-3AD203B41FA5}">
                      <a16:colId xmlns:a16="http://schemas.microsoft.com/office/drawing/2014/main" val="327206806"/>
                    </a:ext>
                  </a:extLst>
                </a:gridCol>
                <a:gridCol w="1281202">
                  <a:extLst>
                    <a:ext uri="{9D8B030D-6E8A-4147-A177-3AD203B41FA5}">
                      <a16:colId xmlns:a16="http://schemas.microsoft.com/office/drawing/2014/main" val="4144869696"/>
                    </a:ext>
                  </a:extLst>
                </a:gridCol>
              </a:tblGrid>
              <a:tr h="54224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專利</a:t>
                      </a:r>
                      <a:r>
                        <a:rPr 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類別</a:t>
                      </a: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專利名稱</a:t>
                      </a: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申請號</a:t>
                      </a: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申請日期</a:t>
                      </a: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申請人</a:t>
                      </a: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申請國家</a:t>
                      </a: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專利發明人</a:t>
                      </a: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計畫補助經費來源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(</a:t>
                      </a:r>
                      <a:r>
                        <a:rPr lang="zh-TW" altLang="en-US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部會、計畫名稱及計畫編號</a:t>
                      </a:r>
                      <a:r>
                        <a:rPr lang="en-US" alt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)</a:t>
                      </a:r>
                      <a:endParaRPr lang="zh-TW" altLang="en-US" sz="12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專利授權狀態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若已授權需說明專屬或非專屬授權、授權範圍、地區、金額</a:t>
                      </a: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佔此計畫申請標的之技術佔比(%)</a:t>
                      </a:r>
                    </a:p>
                  </a:txBody>
                  <a:tcPr marL="64273" marR="64273" marT="32150" marB="32150" anchor="ctr"/>
                </a:tc>
                <a:extLst>
                  <a:ext uri="{0D108BD9-81ED-4DB2-BD59-A6C34878D82A}">
                    <a16:rowId xmlns:a16="http://schemas.microsoft.com/office/drawing/2014/main" val="3925470394"/>
                  </a:ext>
                </a:extLst>
              </a:tr>
              <a:tr h="21360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發明專利</a:t>
                      </a: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1200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xxxxxxxxx</a:t>
                      </a:r>
                      <a:endParaRPr lang="en-US" sz="12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1200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xxxxxxxxx</a:t>
                      </a:r>
                      <a:endParaRPr lang="en-US" sz="12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200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年月日</a:t>
                      </a: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xx大學</a:t>
                      </a: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台灣</a:t>
                      </a: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王小明</a:t>
                      </a: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2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尚未授權予任何人使用</a:t>
                      </a:r>
                    </a:p>
                  </a:txBody>
                  <a:tcPr marL="91449" marR="91449" marT="45729" marB="45729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2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/>
                </a:tc>
                <a:extLst>
                  <a:ext uri="{0D108BD9-81ED-4DB2-BD59-A6C34878D82A}">
                    <a16:rowId xmlns:a16="http://schemas.microsoft.com/office/drawing/2014/main" val="2163138388"/>
                  </a:ext>
                </a:extLst>
              </a:tr>
              <a:tr h="21360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/>
                </a:tc>
                <a:extLst>
                  <a:ext uri="{0D108BD9-81ED-4DB2-BD59-A6C34878D82A}">
                    <a16:rowId xmlns:a16="http://schemas.microsoft.com/office/drawing/2014/main" val="832848478"/>
                  </a:ext>
                </a:extLst>
              </a:tr>
              <a:tr h="21360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extLst>
                  <a:ext uri="{0D108BD9-81ED-4DB2-BD59-A6C34878D82A}">
                    <a16:rowId xmlns:a16="http://schemas.microsoft.com/office/drawing/2014/main" val="2877190094"/>
                  </a:ext>
                </a:extLst>
              </a:tr>
            </a:tbl>
          </a:graphicData>
        </a:graphic>
      </p:graphicFrame>
      <p:sp>
        <p:nvSpPr>
          <p:cNvPr id="8" name="Google Shape;166;p7"/>
          <p:cNvSpPr/>
          <p:nvPr/>
        </p:nvSpPr>
        <p:spPr>
          <a:xfrm>
            <a:off x="482702" y="4403622"/>
            <a:ext cx="10591696" cy="456916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21" tIns="45701" rIns="91421" bIns="45701" anchor="t" anchorCtr="0" compatLnSpc="1">
            <a:spAutoFit/>
          </a:bodyPr>
          <a:lstStyle/>
          <a:p>
            <a:pPr marL="0" marR="0" lvl="0" indent="0" algn="just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1800" b="1" i="0" u="none" strike="noStrike" kern="0" cap="none" spc="0" baseline="0">
                <a:solidFill>
                  <a:srgbClr val="3F762A"/>
                </a:solidFill>
                <a:uFillTx/>
                <a:latin typeface="Microsoft JhengHei"/>
                <a:ea typeface="Microsoft JhengHei"/>
                <a:cs typeface="Microsoft JhengHei"/>
              </a:rPr>
              <a:t>已申請未核准之專利清單</a:t>
            </a:r>
            <a:endParaRPr lang="zh-TW" alt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9" name="Google Shape;167;p7"/>
          <p:cNvSpPr/>
          <p:nvPr/>
        </p:nvSpPr>
        <p:spPr>
          <a:xfrm>
            <a:off x="482702" y="1922736"/>
            <a:ext cx="10591696" cy="50783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21" tIns="45701" rIns="91421" bIns="45701" anchor="t" anchorCtr="0" compatLnSpc="1">
            <a:spAutoFit/>
          </a:bodyPr>
          <a:lstStyle/>
          <a:p>
            <a:pPr marL="0" marR="0" lvl="0" indent="0" algn="just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1800" b="1" i="0" u="none" strike="noStrike" kern="0" cap="none" spc="0" baseline="0">
                <a:solidFill>
                  <a:srgbClr val="3F762A"/>
                </a:solidFill>
                <a:uFillTx/>
                <a:latin typeface="Microsoft JhengHei"/>
                <a:ea typeface="Microsoft JhengHei"/>
                <a:cs typeface="Microsoft JhengHei"/>
              </a:rPr>
              <a:t>已核准之專利清單</a:t>
            </a:r>
            <a:endParaRPr lang="zh-TW" alt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73;p8"/>
          <p:cNvSpPr txBox="1">
            <a:spLocks noGrp="1"/>
          </p:cNvSpPr>
          <p:nvPr>
            <p:ph type="title"/>
          </p:nvPr>
        </p:nvSpPr>
        <p:spPr>
          <a:xfrm>
            <a:off x="609603" y="523567"/>
            <a:ext cx="10972800" cy="758302"/>
          </a:xfrm>
        </p:spPr>
        <p:txBody>
          <a:bodyPr/>
          <a:lstStyle/>
          <a:p>
            <a:pPr lvl="0"/>
            <a:r>
              <a:rPr lang="zh-TW" altLang="en-US" sz="4000" b="1">
                <a:solidFill>
                  <a:srgbClr val="FF0000"/>
                </a:solidFill>
              </a:rPr>
              <a:t>二、本計畫「智財清單」</a:t>
            </a:r>
            <a:endParaRPr lang="zh-TW" altLang="en-US" sz="4000" b="1">
              <a:latin typeface="PMingLiu"/>
              <a:ea typeface="PMingLiu"/>
            </a:endParaRPr>
          </a:p>
        </p:txBody>
      </p:sp>
      <p:sp>
        <p:nvSpPr>
          <p:cNvPr id="3" name="Google Shape;174;p8"/>
          <p:cNvSpPr txBox="1">
            <a:spLocks noGrp="1"/>
          </p:cNvSpPr>
          <p:nvPr>
            <p:ph idx="1"/>
          </p:nvPr>
        </p:nvSpPr>
        <p:spPr>
          <a:xfrm>
            <a:off x="482702" y="1437089"/>
            <a:ext cx="11182353" cy="672714"/>
          </a:xfrm>
        </p:spPr>
        <p:txBody>
          <a:bodyPr/>
          <a:lstStyle/>
          <a:p>
            <a:pPr marL="274320" lvl="0" indent="-274320">
              <a:lnSpc>
                <a:spcPct val="150000"/>
              </a:lnSpc>
              <a:spcBef>
                <a:spcPts val="0"/>
              </a:spcBef>
              <a:buSzPts val="2280"/>
              <a:buChar char="◆"/>
            </a:pPr>
            <a:r>
              <a:rPr lang="zh-TW" altLang="en-US" sz="2400" b="1">
                <a:solidFill>
                  <a:srgbClr val="455F51"/>
                </a:solidFill>
                <a:latin typeface="Microsoft JhengHei"/>
                <a:ea typeface="Microsoft JhengHei"/>
              </a:rPr>
              <a:t>本計畫「營業秘密」、「專利申請」之說明</a:t>
            </a:r>
          </a:p>
        </p:txBody>
      </p:sp>
      <p:sp>
        <p:nvSpPr>
          <p:cNvPr id="4" name="Google Shape;175;p8"/>
          <p:cNvSpPr txBox="1"/>
          <p:nvPr/>
        </p:nvSpPr>
        <p:spPr>
          <a:xfrm>
            <a:off x="10566404" y="6356351"/>
            <a:ext cx="1015998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2FA22B5-087D-4C8F-8BE4-FA4C5C206E53}" type="slidenum">
              <a:t>8</a:t>
            </a:fld>
            <a:endParaRPr lang="en-US" sz="1100" b="0" i="0" u="none" strike="noStrike" kern="0" cap="none" spc="0" baseline="0">
              <a:solidFill>
                <a:srgbClr val="000000"/>
              </a:solidFill>
              <a:uFillTx/>
              <a:latin typeface="MingLiu"/>
              <a:ea typeface="MingLiu"/>
              <a:cs typeface="MingLiu"/>
            </a:endParaRPr>
          </a:p>
        </p:txBody>
      </p:sp>
      <p:graphicFrame>
        <p:nvGraphicFramePr>
          <p:cNvPr id="5" name="Google Shape;176;p8"/>
          <p:cNvGraphicFramePr>
            <a:graphicFrameLocks noGrp="1"/>
          </p:cNvGraphicFramePr>
          <p:nvPr/>
        </p:nvGraphicFramePr>
        <p:xfrm>
          <a:off x="504821" y="2379652"/>
          <a:ext cx="11316495" cy="2068290"/>
        </p:xfrm>
        <a:graphic>
          <a:graphicData uri="http://schemas.openxmlformats.org/drawingml/2006/table">
            <a:tbl>
              <a:tblPr firstRow="1" bandRow="1">
                <a:effectLst/>
                <a:tableStyleId>{B1FEB2F9-A533-4958-B5E3-67B127F02D2C}</a:tableStyleId>
              </a:tblPr>
              <a:tblGrid>
                <a:gridCol w="2180551">
                  <a:extLst>
                    <a:ext uri="{9D8B030D-6E8A-4147-A177-3AD203B41FA5}">
                      <a16:colId xmlns:a16="http://schemas.microsoft.com/office/drawing/2014/main" val="3027328800"/>
                    </a:ext>
                  </a:extLst>
                </a:gridCol>
                <a:gridCol w="1799749">
                  <a:extLst>
                    <a:ext uri="{9D8B030D-6E8A-4147-A177-3AD203B41FA5}">
                      <a16:colId xmlns:a16="http://schemas.microsoft.com/office/drawing/2014/main" val="683146166"/>
                    </a:ext>
                  </a:extLst>
                </a:gridCol>
                <a:gridCol w="2706322">
                  <a:extLst>
                    <a:ext uri="{9D8B030D-6E8A-4147-A177-3AD203B41FA5}">
                      <a16:colId xmlns:a16="http://schemas.microsoft.com/office/drawing/2014/main" val="2698035381"/>
                    </a:ext>
                  </a:extLst>
                </a:gridCol>
                <a:gridCol w="2212848">
                  <a:extLst>
                    <a:ext uri="{9D8B030D-6E8A-4147-A177-3AD203B41FA5}">
                      <a16:colId xmlns:a16="http://schemas.microsoft.com/office/drawing/2014/main" val="2136119601"/>
                    </a:ext>
                  </a:extLst>
                </a:gridCol>
                <a:gridCol w="2417024">
                  <a:extLst>
                    <a:ext uri="{9D8B030D-6E8A-4147-A177-3AD203B41FA5}">
                      <a16:colId xmlns:a16="http://schemas.microsoft.com/office/drawing/2014/main" val="901183387"/>
                    </a:ext>
                  </a:extLst>
                </a:gridCol>
              </a:tblGrid>
              <a:tr h="47997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營業秘密名稱</a:t>
                      </a: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技術內容開發人員</a:t>
                      </a: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營業秘密已採取合理之保密措施自評</a:t>
                      </a: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計畫補助經費來源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(</a:t>
                      </a:r>
                      <a:r>
                        <a:rPr lang="zh-TW" altLang="en-US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部會、計畫名稱及計畫編號</a:t>
                      </a:r>
                      <a:r>
                        <a:rPr lang="en-US" alt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)</a:t>
                      </a:r>
                      <a:endParaRPr lang="zh-TW" altLang="en-US" sz="12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佔此計畫申請標的之技術佔比(%)</a:t>
                      </a:r>
                    </a:p>
                  </a:txBody>
                  <a:tcPr marL="64273" marR="64273" marT="32150" marB="32150" anchor="ctr"/>
                </a:tc>
                <a:extLst>
                  <a:ext uri="{0D108BD9-81ED-4DB2-BD59-A6C34878D82A}">
                    <a16:rowId xmlns:a16="http://schemas.microsoft.com/office/drawing/2014/main" val="3240124151"/>
                  </a:ext>
                </a:extLst>
              </a:tr>
              <a:tr h="70442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2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2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例：限制可接觸營業秘密人員身份、文件標明『機密』或『限閱』等註記、營業秘密存放地點及妥善管理措施 (上鎖/設定密碼/非通常可接觸地點等)</a:t>
                      </a: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2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2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/>
                </a:tc>
                <a:extLst>
                  <a:ext uri="{0D108BD9-81ED-4DB2-BD59-A6C34878D82A}">
                    <a16:rowId xmlns:a16="http://schemas.microsoft.com/office/drawing/2014/main" val="17702905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/>
                </a:tc>
                <a:extLst>
                  <a:ext uri="{0D108BD9-81ED-4DB2-BD59-A6C34878D82A}">
                    <a16:rowId xmlns:a16="http://schemas.microsoft.com/office/drawing/2014/main" val="594302900"/>
                  </a:ext>
                </a:extLst>
              </a:tr>
              <a:tr h="35074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extLst>
                  <a:ext uri="{0D108BD9-81ED-4DB2-BD59-A6C34878D82A}">
                    <a16:rowId xmlns:a16="http://schemas.microsoft.com/office/drawing/2014/main" val="2578468147"/>
                  </a:ext>
                </a:extLst>
              </a:tr>
            </a:tbl>
          </a:graphicData>
        </a:graphic>
      </p:graphicFrame>
      <p:sp>
        <p:nvSpPr>
          <p:cNvPr id="6" name="Google Shape;177;p8"/>
          <p:cNvSpPr txBox="1"/>
          <p:nvPr/>
        </p:nvSpPr>
        <p:spPr>
          <a:xfrm>
            <a:off x="9234141" y="1963491"/>
            <a:ext cx="2664515" cy="338556"/>
          </a:xfrm>
          <a:prstGeom prst="rect">
            <a:avLst/>
          </a:prstGeom>
          <a:noFill/>
          <a:ln w="9528" cap="flat">
            <a:solidFill>
              <a:srgbClr val="E3DED1"/>
            </a:solidFill>
            <a:prstDash val="solid"/>
            <a:round/>
          </a:ln>
        </p:spPr>
        <p:txBody>
          <a:bodyPr vert="horz" wrap="square" lIns="91421" tIns="45701" rIns="91421" bIns="45701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1600" b="1" i="0" u="none" strike="noStrike" kern="0" cap="none" spc="0" baseline="0">
                <a:solidFill>
                  <a:srgbClr val="455F51"/>
                </a:solidFill>
                <a:uFillTx/>
                <a:latin typeface="Microsoft JhengHei"/>
                <a:ea typeface="Microsoft JhengHei"/>
                <a:cs typeface="Microsoft JhengHei"/>
              </a:rPr>
              <a:t>*所有智財比例總和為</a:t>
            </a:r>
            <a:r>
              <a:rPr lang="en-US" altLang="zh-TW" sz="1600" b="1" i="0" u="none" strike="noStrike" kern="0" cap="none" spc="0" baseline="0">
                <a:solidFill>
                  <a:srgbClr val="455F51"/>
                </a:solidFill>
                <a:uFillTx/>
                <a:latin typeface="Microsoft JhengHei"/>
                <a:ea typeface="Microsoft JhengHei"/>
                <a:cs typeface="Microsoft JhengHei"/>
              </a:rPr>
              <a:t>100%</a:t>
            </a:r>
            <a:endParaRPr lang="zh-TW" altLang="en-US" sz="1600" b="1" i="0" u="none" strike="noStrike" kern="0" cap="none" spc="0" baseline="0">
              <a:solidFill>
                <a:srgbClr val="455F51"/>
              </a:solidFill>
              <a:uFillTx/>
              <a:latin typeface="Microsoft JhengHei"/>
              <a:ea typeface="Microsoft JhengHei"/>
              <a:cs typeface="Microsoft JhengHei"/>
            </a:endParaRPr>
          </a:p>
        </p:txBody>
      </p:sp>
      <p:graphicFrame>
        <p:nvGraphicFramePr>
          <p:cNvPr id="7" name="Google Shape;178;p8"/>
          <p:cNvGraphicFramePr>
            <a:graphicFrameLocks noGrp="1"/>
          </p:cNvGraphicFramePr>
          <p:nvPr/>
        </p:nvGraphicFramePr>
        <p:xfrm>
          <a:off x="515273" y="4957483"/>
          <a:ext cx="11305998" cy="1609078"/>
        </p:xfrm>
        <a:graphic>
          <a:graphicData uri="http://schemas.openxmlformats.org/drawingml/2006/table">
            <a:tbl>
              <a:tblPr firstRow="1" bandRow="1">
                <a:effectLst/>
                <a:tableStyleId>{B1FEB2F9-A533-4958-B5E3-67B127F02D2C}</a:tableStyleId>
              </a:tblPr>
              <a:tblGrid>
                <a:gridCol w="792227">
                  <a:extLst>
                    <a:ext uri="{9D8B030D-6E8A-4147-A177-3AD203B41FA5}">
                      <a16:colId xmlns:a16="http://schemas.microsoft.com/office/drawing/2014/main" val="2203758834"/>
                    </a:ext>
                  </a:extLst>
                </a:gridCol>
                <a:gridCol w="1751898">
                  <a:extLst>
                    <a:ext uri="{9D8B030D-6E8A-4147-A177-3AD203B41FA5}">
                      <a16:colId xmlns:a16="http://schemas.microsoft.com/office/drawing/2014/main" val="2080874803"/>
                    </a:ext>
                  </a:extLst>
                </a:gridCol>
                <a:gridCol w="1153671">
                  <a:extLst>
                    <a:ext uri="{9D8B030D-6E8A-4147-A177-3AD203B41FA5}">
                      <a16:colId xmlns:a16="http://schemas.microsoft.com/office/drawing/2014/main" val="2141529030"/>
                    </a:ext>
                  </a:extLst>
                </a:gridCol>
                <a:gridCol w="1042571">
                  <a:extLst>
                    <a:ext uri="{9D8B030D-6E8A-4147-A177-3AD203B41FA5}">
                      <a16:colId xmlns:a16="http://schemas.microsoft.com/office/drawing/2014/main" val="2856393503"/>
                    </a:ext>
                  </a:extLst>
                </a:gridCol>
                <a:gridCol w="1128049">
                  <a:extLst>
                    <a:ext uri="{9D8B030D-6E8A-4147-A177-3AD203B41FA5}">
                      <a16:colId xmlns:a16="http://schemas.microsoft.com/office/drawing/2014/main" val="3986999748"/>
                    </a:ext>
                  </a:extLst>
                </a:gridCol>
                <a:gridCol w="1631801">
                  <a:extLst>
                    <a:ext uri="{9D8B030D-6E8A-4147-A177-3AD203B41FA5}">
                      <a16:colId xmlns:a16="http://schemas.microsoft.com/office/drawing/2014/main" val="4291070457"/>
                    </a:ext>
                  </a:extLst>
                </a:gridCol>
                <a:gridCol w="2103403">
                  <a:extLst>
                    <a:ext uri="{9D8B030D-6E8A-4147-A177-3AD203B41FA5}">
                      <a16:colId xmlns:a16="http://schemas.microsoft.com/office/drawing/2014/main" val="3036345782"/>
                    </a:ext>
                  </a:extLst>
                </a:gridCol>
                <a:gridCol w="1702375">
                  <a:extLst>
                    <a:ext uri="{9D8B030D-6E8A-4147-A177-3AD203B41FA5}">
                      <a16:colId xmlns:a16="http://schemas.microsoft.com/office/drawing/2014/main" val="388039339"/>
                    </a:ext>
                  </a:extLst>
                </a:gridCol>
              </a:tblGrid>
              <a:tr h="54224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專利</a:t>
                      </a:r>
                      <a:r>
                        <a:rPr 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類別</a:t>
                      </a: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預計專利申請名稱</a:t>
                      </a: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預計申請日期</a:t>
                      </a: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申請人</a:t>
                      </a: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預計申請國家</a:t>
                      </a: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預計認列發明人</a:t>
                      </a: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計畫補助經費來源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(</a:t>
                      </a:r>
                      <a:r>
                        <a:rPr lang="zh-TW" altLang="en-US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部會、計畫名稱及計畫編號</a:t>
                      </a:r>
                      <a:r>
                        <a:rPr lang="en-US" alt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)</a:t>
                      </a:r>
                      <a:endParaRPr lang="zh-TW" altLang="en-US" sz="12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佔此計畫申請標的之技術佔比(%)</a:t>
                      </a:r>
                    </a:p>
                  </a:txBody>
                  <a:tcPr marL="64273" marR="64273" marT="32150" marB="32150" anchor="ctr"/>
                </a:tc>
                <a:extLst>
                  <a:ext uri="{0D108BD9-81ED-4DB2-BD59-A6C34878D82A}">
                    <a16:rowId xmlns:a16="http://schemas.microsoft.com/office/drawing/2014/main" val="2065733112"/>
                  </a:ext>
                </a:extLst>
              </a:tr>
              <a:tr h="21360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發明專利</a:t>
                      </a: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1200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xxxxxxxxx</a:t>
                      </a:r>
                      <a:endParaRPr lang="en-US" sz="12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200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年月日</a:t>
                      </a: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2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2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2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2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2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/>
                </a:tc>
                <a:extLst>
                  <a:ext uri="{0D108BD9-81ED-4DB2-BD59-A6C34878D82A}">
                    <a16:rowId xmlns:a16="http://schemas.microsoft.com/office/drawing/2014/main" val="3256003822"/>
                  </a:ext>
                </a:extLst>
              </a:tr>
              <a:tr h="21360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/>
                </a:tc>
                <a:extLst>
                  <a:ext uri="{0D108BD9-81ED-4DB2-BD59-A6C34878D82A}">
                    <a16:rowId xmlns:a16="http://schemas.microsoft.com/office/drawing/2014/main" val="2380224123"/>
                  </a:ext>
                </a:extLst>
              </a:tr>
              <a:tr h="21360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/>
                </a:tc>
                <a:extLst>
                  <a:ext uri="{0D108BD9-81ED-4DB2-BD59-A6C34878D82A}">
                    <a16:rowId xmlns:a16="http://schemas.microsoft.com/office/drawing/2014/main" val="856448682"/>
                  </a:ext>
                </a:extLst>
              </a:tr>
            </a:tbl>
          </a:graphicData>
        </a:graphic>
      </p:graphicFrame>
      <p:sp>
        <p:nvSpPr>
          <p:cNvPr id="8" name="Google Shape;179;p8"/>
          <p:cNvSpPr/>
          <p:nvPr/>
        </p:nvSpPr>
        <p:spPr>
          <a:xfrm>
            <a:off x="482702" y="4519175"/>
            <a:ext cx="10591696" cy="456916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21" tIns="45701" rIns="91421" bIns="45701" anchor="t" anchorCtr="0" compatLnSpc="1">
            <a:spAutoFit/>
          </a:bodyPr>
          <a:lstStyle/>
          <a:p>
            <a:pPr marL="0" marR="0" lvl="0" indent="0" algn="just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1800" b="1" i="0" u="none" strike="noStrike" kern="0" cap="none" spc="0" baseline="0">
                <a:solidFill>
                  <a:srgbClr val="3F762A"/>
                </a:solidFill>
                <a:uFillTx/>
                <a:latin typeface="Microsoft JhengHei"/>
                <a:ea typeface="Microsoft JhengHei"/>
                <a:cs typeface="Microsoft JhengHei"/>
              </a:rPr>
              <a:t>尚未申請，但計畫執行期間內將會申請之專利清單</a:t>
            </a:r>
            <a:endParaRPr lang="zh-TW" alt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9" name="Google Shape;180;p8"/>
          <p:cNvSpPr/>
          <p:nvPr/>
        </p:nvSpPr>
        <p:spPr>
          <a:xfrm>
            <a:off x="482702" y="1922736"/>
            <a:ext cx="10591696" cy="456916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21" tIns="45701" rIns="91421" bIns="45701" anchor="t" anchorCtr="0" compatLnSpc="1">
            <a:spAutoFit/>
          </a:bodyPr>
          <a:lstStyle/>
          <a:p>
            <a:pPr marL="0" marR="0" lvl="0" indent="0" algn="just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1800" b="1" i="0" u="none" strike="noStrike" kern="0" cap="none" spc="0" baseline="0">
                <a:solidFill>
                  <a:srgbClr val="3F762A"/>
                </a:solidFill>
                <a:uFillTx/>
                <a:latin typeface="Microsoft JhengHei"/>
                <a:ea typeface="Microsoft JhengHei"/>
                <a:cs typeface="Microsoft JhengHei"/>
              </a:rPr>
              <a:t>營業秘密自評</a:t>
            </a:r>
            <a:r>
              <a:rPr lang="en-US" altLang="zh-TW" sz="1800" b="1" i="0" u="none" strike="noStrike" kern="0" cap="none" spc="0" baseline="0">
                <a:solidFill>
                  <a:srgbClr val="3F762A"/>
                </a:solidFill>
                <a:uFillTx/>
                <a:latin typeface="Microsoft JhengHei"/>
                <a:ea typeface="Microsoft JhengHei"/>
                <a:cs typeface="Microsoft JhengHei"/>
              </a:rPr>
              <a:t>(</a:t>
            </a:r>
            <a:r>
              <a:rPr lang="zh-TW" altLang="en-US" sz="1800" b="1" i="0" u="none" strike="noStrike" kern="0" cap="none" spc="0" baseline="0">
                <a:solidFill>
                  <a:srgbClr val="3F762A"/>
                </a:solidFill>
                <a:uFillTx/>
                <a:latin typeface="Microsoft JhengHei"/>
                <a:ea typeface="Microsoft JhengHei"/>
                <a:cs typeface="Microsoft JhengHei"/>
              </a:rPr>
              <a:t>若無則免</a:t>
            </a:r>
            <a:r>
              <a:rPr lang="en-US" altLang="zh-TW" sz="1800" b="1" i="0" u="none" strike="noStrike" kern="0" cap="none" spc="0" baseline="0">
                <a:solidFill>
                  <a:srgbClr val="3F762A"/>
                </a:solidFill>
                <a:uFillTx/>
                <a:latin typeface="Microsoft JhengHei"/>
                <a:ea typeface="Microsoft JhengHei"/>
                <a:cs typeface="Microsoft JhengHei"/>
              </a:rPr>
              <a:t>)</a:t>
            </a:r>
            <a:endParaRPr lang="zh-TW" alt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86;p9"/>
          <p:cNvSpPr txBox="1">
            <a:spLocks noGrp="1"/>
          </p:cNvSpPr>
          <p:nvPr>
            <p:ph type="title"/>
          </p:nvPr>
        </p:nvSpPr>
        <p:spPr>
          <a:xfrm>
            <a:off x="609603" y="311197"/>
            <a:ext cx="10972800" cy="736329"/>
          </a:xfrm>
        </p:spPr>
        <p:txBody>
          <a:bodyPr/>
          <a:lstStyle/>
          <a:p>
            <a:pPr lvl="0"/>
            <a:r>
              <a:rPr lang="zh-TW" altLang="en-US" sz="4000" b="1">
                <a:solidFill>
                  <a:srgbClr val="FF0000"/>
                </a:solidFill>
              </a:rPr>
              <a:t>附件一、計畫主持人過往研究成果</a:t>
            </a:r>
          </a:p>
        </p:txBody>
      </p:sp>
      <p:sp>
        <p:nvSpPr>
          <p:cNvPr id="3" name="Google Shape;187;p9"/>
          <p:cNvSpPr txBox="1">
            <a:spLocks noGrp="1"/>
          </p:cNvSpPr>
          <p:nvPr>
            <p:ph idx="1"/>
          </p:nvPr>
        </p:nvSpPr>
        <p:spPr>
          <a:xfrm>
            <a:off x="427747" y="1054083"/>
            <a:ext cx="11182353" cy="607984"/>
          </a:xfrm>
        </p:spPr>
        <p:txBody>
          <a:bodyPr/>
          <a:lstStyle/>
          <a:p>
            <a:pPr marL="274320" lvl="0" indent="-274320">
              <a:lnSpc>
                <a:spcPct val="150000"/>
              </a:lnSpc>
              <a:spcBef>
                <a:spcPts val="0"/>
              </a:spcBef>
              <a:buSzPts val="2280"/>
              <a:buChar char="◆"/>
            </a:pPr>
            <a:r>
              <a:rPr lang="zh-TW" altLang="en-US" sz="2400" b="1">
                <a:solidFill>
                  <a:srgbClr val="455F51"/>
                </a:solidFill>
                <a:latin typeface="Microsoft JhengHei"/>
                <a:ea typeface="Microsoft JhengHei"/>
              </a:rPr>
              <a:t>過往相關計畫補助狀況</a:t>
            </a:r>
          </a:p>
        </p:txBody>
      </p:sp>
      <p:sp>
        <p:nvSpPr>
          <p:cNvPr id="4" name="Google Shape;188;p9"/>
          <p:cNvSpPr txBox="1"/>
          <p:nvPr/>
        </p:nvSpPr>
        <p:spPr>
          <a:xfrm>
            <a:off x="10566404" y="6356351"/>
            <a:ext cx="1015998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3D46A66-544B-43A7-96AB-8CEDC04A37EC}" type="slidenum">
              <a:t>9</a:t>
            </a:fld>
            <a:endParaRPr lang="en-US" sz="1100" b="0" i="0" u="none" strike="noStrike" kern="0" cap="none" spc="0" baseline="0">
              <a:solidFill>
                <a:srgbClr val="000000"/>
              </a:solidFill>
              <a:uFillTx/>
              <a:latin typeface="MingLiu"/>
              <a:ea typeface="MingLiu"/>
              <a:cs typeface="MingLiu"/>
            </a:endParaRPr>
          </a:p>
        </p:txBody>
      </p:sp>
      <p:graphicFrame>
        <p:nvGraphicFramePr>
          <p:cNvPr id="5" name="Google Shape;189;p9"/>
          <p:cNvGraphicFramePr>
            <a:graphicFrameLocks noGrp="1"/>
          </p:cNvGraphicFramePr>
          <p:nvPr/>
        </p:nvGraphicFramePr>
        <p:xfrm>
          <a:off x="198305" y="2294211"/>
          <a:ext cx="11807372" cy="3900940"/>
        </p:xfrm>
        <a:graphic>
          <a:graphicData uri="http://schemas.openxmlformats.org/drawingml/2006/table">
            <a:tbl>
              <a:tblPr>
                <a:effectLst/>
                <a:tableStyleId>{8F97F662-ECCA-417A-AA8C-B50BAF073F54}</a:tableStyleId>
              </a:tblPr>
              <a:tblGrid>
                <a:gridCol w="3528779">
                  <a:extLst>
                    <a:ext uri="{9D8B030D-6E8A-4147-A177-3AD203B41FA5}">
                      <a16:colId xmlns:a16="http://schemas.microsoft.com/office/drawing/2014/main" val="3025591316"/>
                    </a:ext>
                  </a:extLst>
                </a:gridCol>
                <a:gridCol w="1177354">
                  <a:extLst>
                    <a:ext uri="{9D8B030D-6E8A-4147-A177-3AD203B41FA5}">
                      <a16:colId xmlns:a16="http://schemas.microsoft.com/office/drawing/2014/main" val="3801727628"/>
                    </a:ext>
                  </a:extLst>
                </a:gridCol>
                <a:gridCol w="1388004">
                  <a:extLst>
                    <a:ext uri="{9D8B030D-6E8A-4147-A177-3AD203B41FA5}">
                      <a16:colId xmlns:a16="http://schemas.microsoft.com/office/drawing/2014/main" val="2214021481"/>
                    </a:ext>
                  </a:extLst>
                </a:gridCol>
                <a:gridCol w="1142652">
                  <a:extLst>
                    <a:ext uri="{9D8B030D-6E8A-4147-A177-3AD203B41FA5}">
                      <a16:colId xmlns:a16="http://schemas.microsoft.com/office/drawing/2014/main" val="623419233"/>
                    </a:ext>
                  </a:extLst>
                </a:gridCol>
                <a:gridCol w="1142652">
                  <a:extLst>
                    <a:ext uri="{9D8B030D-6E8A-4147-A177-3AD203B41FA5}">
                      <a16:colId xmlns:a16="http://schemas.microsoft.com/office/drawing/2014/main" val="3169819743"/>
                    </a:ext>
                  </a:extLst>
                </a:gridCol>
                <a:gridCol w="1142652">
                  <a:extLst>
                    <a:ext uri="{9D8B030D-6E8A-4147-A177-3AD203B41FA5}">
                      <a16:colId xmlns:a16="http://schemas.microsoft.com/office/drawing/2014/main" val="3149933587"/>
                    </a:ext>
                  </a:extLst>
                </a:gridCol>
                <a:gridCol w="1142652">
                  <a:extLst>
                    <a:ext uri="{9D8B030D-6E8A-4147-A177-3AD203B41FA5}">
                      <a16:colId xmlns:a16="http://schemas.microsoft.com/office/drawing/2014/main" val="2309072180"/>
                    </a:ext>
                  </a:extLst>
                </a:gridCol>
                <a:gridCol w="1142652">
                  <a:extLst>
                    <a:ext uri="{9D8B030D-6E8A-4147-A177-3AD203B41FA5}">
                      <a16:colId xmlns:a16="http://schemas.microsoft.com/office/drawing/2014/main" val="3343708852"/>
                    </a:ext>
                  </a:extLst>
                </a:gridCol>
              </a:tblGrid>
              <a:tr h="1121676">
                <a:tc>
                  <a:txBody>
                    <a:bodyPr/>
                    <a:lstStyle/>
                    <a:p>
                      <a:pPr marL="142244" marR="13331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計畫名稱</a:t>
                      </a:r>
                    </a:p>
                    <a:p>
                      <a:pPr marL="142244" marR="13331" lvl="0" indent="0" algn="l" rtl="0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（本部補助者請註明編號）</a:t>
                      </a: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142244" marR="13331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計畫內擔</a:t>
                      </a:r>
                    </a:p>
                    <a:p>
                      <a:pPr marL="142244" marR="13331" lvl="0" indent="0" algn="l" rtl="0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任之工作</a:t>
                      </a: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142244" marR="13331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起迄年月</a:t>
                      </a: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142244" marR="13331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8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補助或</a:t>
                      </a:r>
                    </a:p>
                    <a:p>
                      <a:pPr marL="142244" marR="13331" lvl="0" indent="0" algn="l" rtl="0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8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委託機構</a:t>
                      </a: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142244" marR="13331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執行情形</a:t>
                      </a: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142244" marR="13331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6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預期</a:t>
                      </a:r>
                      <a:r>
                        <a:rPr lang="en-US" altLang="zh-TW" sz="16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KPI</a:t>
                      </a:r>
                      <a:r>
                        <a:rPr lang="zh-TW" altLang="en-US" sz="16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設定</a:t>
                      </a:r>
                    </a:p>
                    <a:p>
                      <a:pPr marL="142244" marR="13331" lvl="0" indent="0" algn="l" rtl="0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16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(</a:t>
                      </a:r>
                      <a:r>
                        <a:rPr lang="zh-TW" altLang="en-US" sz="16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若無則填寫無</a:t>
                      </a:r>
                      <a:r>
                        <a:rPr lang="en-US" altLang="zh-TW" sz="16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)</a:t>
                      </a:r>
                      <a:endParaRPr lang="zh-TW" altLang="en-US" sz="16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142244" marR="13331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實際KPI</a:t>
                      </a:r>
                    </a:p>
                    <a:p>
                      <a:pPr marL="142244" marR="13331" lvl="0" indent="0" algn="l" rtl="0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達成情形</a:t>
                      </a: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142244" marR="13331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核定經費</a:t>
                      </a:r>
                    </a:p>
                    <a:p>
                      <a:pPr marL="142244" marR="13331" lvl="0" indent="0" algn="l" rtl="0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總額</a:t>
                      </a:r>
                    </a:p>
                  </a:txBody>
                  <a:tcPr marL="9875" marR="9875" marT="0" marB="0" anchor="ctr"/>
                </a:tc>
                <a:extLst>
                  <a:ext uri="{0D108BD9-81ED-4DB2-BD59-A6C34878D82A}">
                    <a16:rowId xmlns:a16="http://schemas.microsoft.com/office/drawing/2014/main" val="1568207348"/>
                  </a:ext>
                </a:extLst>
              </a:tr>
              <a:tr h="460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500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  ○○○○○○○○○個案</a:t>
                      </a:r>
                    </a:p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500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 </a:t>
                      </a:r>
                      <a:r>
                        <a:rPr lang="en-US" altLang="zh-TW" sz="1500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(106-○○○-○-○○○-○○○-)</a:t>
                      </a: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500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主持人</a:t>
                      </a: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500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○/○/○-○/○/○</a:t>
                      </a: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500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國科會</a:t>
                      </a: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500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已結案/執行中</a:t>
                      </a: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500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000,000</a:t>
                      </a:r>
                    </a:p>
                  </a:txBody>
                  <a:tcPr marL="9875" marR="9875" marT="0" marB="0" anchor="ctr"/>
                </a:tc>
                <a:extLst>
                  <a:ext uri="{0D108BD9-81ED-4DB2-BD59-A6C34878D82A}">
                    <a16:rowId xmlns:a16="http://schemas.microsoft.com/office/drawing/2014/main" val="3918941714"/>
                  </a:ext>
                </a:extLst>
              </a:tr>
              <a:tr h="460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/>
                </a:tc>
                <a:extLst>
                  <a:ext uri="{0D108BD9-81ED-4DB2-BD59-A6C34878D82A}">
                    <a16:rowId xmlns:a16="http://schemas.microsoft.com/office/drawing/2014/main" val="2879033363"/>
                  </a:ext>
                </a:extLst>
              </a:tr>
              <a:tr h="460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solidFill>
                          <a:srgbClr val="0000CC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solidFill>
                          <a:srgbClr val="0000CC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solidFill>
                          <a:srgbClr val="0000CC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solidFill>
                          <a:srgbClr val="0000CC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solidFill>
                          <a:srgbClr val="0000CC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solidFill>
                          <a:srgbClr val="0000CC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solidFill>
                          <a:srgbClr val="0000CC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solidFill>
                          <a:srgbClr val="0000CC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/>
                </a:tc>
                <a:extLst>
                  <a:ext uri="{0D108BD9-81ED-4DB2-BD59-A6C34878D82A}">
                    <a16:rowId xmlns:a16="http://schemas.microsoft.com/office/drawing/2014/main" val="2792984970"/>
                  </a:ext>
                </a:extLst>
              </a:tr>
              <a:tr h="460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/>
                </a:tc>
                <a:extLst>
                  <a:ext uri="{0D108BD9-81ED-4DB2-BD59-A6C34878D82A}">
                    <a16:rowId xmlns:a16="http://schemas.microsoft.com/office/drawing/2014/main" val="3666644998"/>
                  </a:ext>
                </a:extLst>
              </a:tr>
              <a:tr h="460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/>
                </a:tc>
                <a:extLst>
                  <a:ext uri="{0D108BD9-81ED-4DB2-BD59-A6C34878D82A}">
                    <a16:rowId xmlns:a16="http://schemas.microsoft.com/office/drawing/2014/main" val="3685246755"/>
                  </a:ext>
                </a:extLst>
              </a:tr>
              <a:tr h="460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/>
                </a:tc>
                <a:extLst>
                  <a:ext uri="{0D108BD9-81ED-4DB2-BD59-A6C34878D82A}">
                    <a16:rowId xmlns:a16="http://schemas.microsoft.com/office/drawing/2014/main" val="2677599640"/>
                  </a:ext>
                </a:extLst>
              </a:tr>
            </a:tbl>
          </a:graphicData>
        </a:graphic>
      </p:graphicFrame>
      <p:sp>
        <p:nvSpPr>
          <p:cNvPr id="6" name="Google Shape;190;p9"/>
          <p:cNvSpPr txBox="1"/>
          <p:nvPr/>
        </p:nvSpPr>
        <p:spPr>
          <a:xfrm>
            <a:off x="7803571" y="1194279"/>
            <a:ext cx="4202033" cy="427500"/>
          </a:xfrm>
          <a:prstGeom prst="rect">
            <a:avLst/>
          </a:prstGeom>
          <a:solidFill>
            <a:srgbClr val="FFFFFF"/>
          </a:solidFill>
          <a:ln cap="flat">
            <a:noFill/>
          </a:ln>
        </p:spPr>
        <p:txBody>
          <a:bodyPr vert="horz" wrap="square" lIns="91421" tIns="45701" rIns="91421" bIns="45701" anchor="t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1600" b="0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註：各學門自由型計畫無須填寫</a:t>
            </a:r>
            <a:r>
              <a:rPr lang="en-US" altLang="zh-TW" sz="1600" b="0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KPI</a:t>
            </a:r>
            <a:endParaRPr lang="zh-TW" alt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7" name="Google Shape;191;p9"/>
          <p:cNvSpPr txBox="1"/>
          <p:nvPr/>
        </p:nvSpPr>
        <p:spPr>
          <a:xfrm>
            <a:off x="443932" y="1669996"/>
            <a:ext cx="11278173" cy="646334"/>
          </a:xfrm>
          <a:prstGeom prst="rect">
            <a:avLst/>
          </a:prstGeom>
          <a:noFill/>
          <a:ln w="9528" cap="flat">
            <a:solidFill>
              <a:srgbClr val="E3DED1"/>
            </a:solidFill>
            <a:prstDash val="solid"/>
            <a:round/>
          </a:ln>
        </p:spPr>
        <p:txBody>
          <a:bodyPr vert="horz" wrap="square" lIns="91421" tIns="45701" rIns="91421" bIns="45701" anchor="t" anchorCtr="0" compatLnSpc="1">
            <a:spAutoFit/>
          </a:bodyPr>
          <a:lstStyle/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18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rPr>
              <a:t>請務必詳實填寫所有與本計畫相關之研究計畫</a:t>
            </a:r>
            <a:r>
              <a:rPr lang="en-US" altLang="zh-TW" sz="18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rPr>
              <a:t>(</a:t>
            </a:r>
            <a:r>
              <a:rPr lang="zh-TW" altLang="en-US" sz="18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rPr>
              <a:t>含國內外、大陸地區及港澳</a:t>
            </a:r>
            <a:r>
              <a:rPr lang="en-US" altLang="zh-TW" sz="18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rPr>
              <a:t>)</a:t>
            </a:r>
            <a:r>
              <a:rPr lang="zh-TW" altLang="en-US" sz="18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rPr>
              <a:t>，不限於本會計畫。若涉及國外、大陸地區及港澳，請依各該主管機關相關法令規定辦理</a:t>
            </a:r>
            <a:endParaRPr lang="zh-TW" alt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8" name="Google Shape;192;p9"/>
          <p:cNvSpPr txBox="1"/>
          <p:nvPr/>
        </p:nvSpPr>
        <p:spPr>
          <a:xfrm>
            <a:off x="583624" y="6293696"/>
            <a:ext cx="9436672" cy="369335"/>
          </a:xfrm>
          <a:prstGeom prst="rect">
            <a:avLst/>
          </a:prstGeom>
          <a:noFill/>
          <a:ln w="9528" cap="flat">
            <a:solidFill>
              <a:srgbClr val="E3DED1"/>
            </a:solidFill>
            <a:prstDash val="solid"/>
            <a:round/>
          </a:ln>
        </p:spPr>
        <p:txBody>
          <a:bodyPr vert="horz" wrap="square" lIns="91421" tIns="45701" rIns="91421" bIns="45701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18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rPr>
              <a:t>註：上表計畫補助狀況請務必同步於本會學術研發服務網更新，以利查對</a:t>
            </a:r>
            <a:endParaRPr lang="zh-TW" alt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腦力激盪簡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2008</Words>
  <Application>Microsoft Office PowerPoint</Application>
  <PresentationFormat>寬螢幕</PresentationFormat>
  <Paragraphs>246</Paragraphs>
  <Slides>11</Slides>
  <Notes>11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23" baseType="lpstr">
      <vt:lpstr>Microsoft YaHei</vt:lpstr>
      <vt:lpstr>MingLiu</vt:lpstr>
      <vt:lpstr>Noto Sans Symbols</vt:lpstr>
      <vt:lpstr>PMingLiu</vt:lpstr>
      <vt:lpstr>Microsoft JhengHei</vt:lpstr>
      <vt:lpstr>新細明體</vt:lpstr>
      <vt:lpstr>Arial</vt:lpstr>
      <vt:lpstr>Calibri</vt:lpstr>
      <vt:lpstr>Century Gothic</vt:lpstr>
      <vt:lpstr>Palatino Linotype</vt:lpstr>
      <vt:lpstr>Times New Roman</vt:lpstr>
      <vt:lpstr>腦力激盪簡報</vt:lpstr>
      <vt:lpstr>113年第2梯次科研創業計畫個案構想書(萌芽案)</vt:lpstr>
      <vt:lpstr>一、構想項目說明(以下為參考項目，團隊可自行編列順序)</vt:lpstr>
      <vt:lpstr>產品化關鍵技術研發進度 (需對應查核點項目)</vt:lpstr>
      <vt:lpstr>科研成果之商品化進度 (需對應查核點項目)</vt:lpstr>
      <vt:lpstr>(四)自提查核點(萌芽)</vt:lpstr>
      <vt:lpstr>(五)個案經費表(經費請詳述工作項目及預估經費，萌芽案總額以800萬為上限) </vt:lpstr>
      <vt:lpstr>二、本計畫「智財清單」</vt:lpstr>
      <vt:lpstr>二、本計畫「智財清單」</vt:lpstr>
      <vt:lpstr>附件一、計畫主持人過往研究成果</vt:lpstr>
      <vt:lpstr>附件一、計畫主持人過往研究成果(續)</vt:lpstr>
      <vt:lpstr>附件二、本計畫「智財調查」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113年第2梯次科研創業計畫個案構想書(萌芽案)</dc:title>
  <dc:creator>葉愷芸</dc:creator>
  <cp:lastModifiedBy>User</cp:lastModifiedBy>
  <cp:revision>1</cp:revision>
  <dcterms:created xsi:type="dcterms:W3CDTF">2018-06-20T05:53:52Z</dcterms:created>
  <dcterms:modified xsi:type="dcterms:W3CDTF">2024-02-15T05:54:43Z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