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9"/>
  </p:notesMasterIdLst>
  <p:sldIdLst>
    <p:sldId id="256" r:id="rId2"/>
    <p:sldId id="472" r:id="rId3"/>
    <p:sldId id="453" r:id="rId4"/>
    <p:sldId id="454" r:id="rId5"/>
    <p:sldId id="474" r:id="rId6"/>
    <p:sldId id="475" r:id="rId7"/>
    <p:sldId id="311" r:id="rId8"/>
    <p:sldId id="455" r:id="rId9"/>
    <p:sldId id="274" r:id="rId10"/>
    <p:sldId id="275" r:id="rId11"/>
    <p:sldId id="269" r:id="rId12"/>
    <p:sldId id="278" r:id="rId13"/>
    <p:sldId id="316" r:id="rId14"/>
    <p:sldId id="279" r:id="rId15"/>
    <p:sldId id="473" r:id="rId16"/>
    <p:sldId id="270" r:id="rId17"/>
    <p:sldId id="457" r:id="rId18"/>
    <p:sldId id="465" r:id="rId19"/>
    <p:sldId id="466" r:id="rId20"/>
    <p:sldId id="272" r:id="rId21"/>
    <p:sldId id="451" r:id="rId22"/>
    <p:sldId id="459" r:id="rId23"/>
    <p:sldId id="441" r:id="rId24"/>
    <p:sldId id="460" r:id="rId25"/>
    <p:sldId id="461" r:id="rId26"/>
    <p:sldId id="288" r:id="rId27"/>
    <p:sldId id="291" r:id="rId28"/>
    <p:sldId id="305" r:id="rId29"/>
    <p:sldId id="462" r:id="rId30"/>
    <p:sldId id="304" r:id="rId31"/>
    <p:sldId id="306" r:id="rId32"/>
    <p:sldId id="464" r:id="rId33"/>
    <p:sldId id="463" r:id="rId34"/>
    <p:sldId id="470" r:id="rId35"/>
    <p:sldId id="299" r:id="rId36"/>
    <p:sldId id="300" r:id="rId37"/>
    <p:sldId id="301" r:id="rId38"/>
  </p:sldIdLst>
  <p:sldSz cx="12192000" cy="6858000"/>
  <p:notesSz cx="6794500" cy="9906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2160" userDrawn="1">
          <p15:clr>
            <a:srgbClr val="A4A3A4"/>
          </p15:clr>
        </p15:guide>
        <p15:guide id="6"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8" autoAdjust="0"/>
    <p:restoredTop sz="94301" autoAdjust="0"/>
  </p:normalViewPr>
  <p:slideViewPr>
    <p:cSldViewPr>
      <p:cViewPr varScale="1">
        <p:scale>
          <a:sx n="103" d="100"/>
          <a:sy n="103" d="100"/>
        </p:scale>
        <p:origin x="756" y="102"/>
      </p:cViewPr>
      <p:guideLst>
        <p:guide orient="horz" pos="663"/>
        <p:guide pos="3840"/>
        <p:guide pos="438"/>
        <p:guide pos="7242"/>
        <p:guide orient="horz" pos="2160"/>
        <p:guide orient="horz" pos="3929"/>
      </p:guideLst>
    </p:cSldViewPr>
  </p:slideViewPr>
  <p:outlineViewPr>
    <p:cViewPr>
      <p:scale>
        <a:sx n="33" d="100"/>
        <a:sy n="33" d="100"/>
      </p:scale>
      <p:origin x="0" y="5028"/>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B0E3EEF-CE56-4AFC-B80A-6ED680D6EC50}" type="datetimeFigureOut">
              <a:rPr lang="zh-TW" altLang="en-US" smtClean="0"/>
              <a:t>2020/9/9</a:t>
            </a:fld>
            <a:endParaRPr lang="zh-TW" altLang="en-US"/>
          </a:p>
        </p:txBody>
      </p:sp>
      <p:sp>
        <p:nvSpPr>
          <p:cNvPr id="4" name="投影片圖像版面配置區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475C2E15-DD8C-4B0C-A713-4284DCE8C11A}" type="slidenum">
              <a:rPr lang="zh-TW" altLang="en-US" smtClean="0"/>
              <a:t>‹#›</a:t>
            </a:fld>
            <a:endParaRPr lang="zh-TW" altLang="en-US"/>
          </a:p>
        </p:txBody>
      </p:sp>
    </p:spTree>
    <p:extLst>
      <p:ext uri="{BB962C8B-B14F-4D97-AF65-F5344CB8AC3E}">
        <p14:creationId xmlns:p14="http://schemas.microsoft.com/office/powerpoint/2010/main" val="121873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a:t>
            </a:fld>
            <a:endParaRPr lang="zh-TW" altLang="en-US"/>
          </a:p>
        </p:txBody>
      </p:sp>
    </p:spTree>
    <p:extLst>
      <p:ext uri="{BB962C8B-B14F-4D97-AF65-F5344CB8AC3E}">
        <p14:creationId xmlns:p14="http://schemas.microsoft.com/office/powerpoint/2010/main" val="42974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25</a:t>
            </a:fld>
            <a:endParaRPr lang="zh-TW" altLang="en-US"/>
          </a:p>
        </p:txBody>
      </p:sp>
    </p:spTree>
    <p:extLst>
      <p:ext uri="{BB962C8B-B14F-4D97-AF65-F5344CB8AC3E}">
        <p14:creationId xmlns:p14="http://schemas.microsoft.com/office/powerpoint/2010/main" val="222453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27</a:t>
            </a:fld>
            <a:endParaRPr lang="zh-TW" altLang="en-US"/>
          </a:p>
        </p:txBody>
      </p:sp>
    </p:spTree>
    <p:extLst>
      <p:ext uri="{BB962C8B-B14F-4D97-AF65-F5344CB8AC3E}">
        <p14:creationId xmlns:p14="http://schemas.microsoft.com/office/powerpoint/2010/main" val="317515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28</a:t>
            </a:fld>
            <a:endParaRPr lang="zh-TW" altLang="en-US"/>
          </a:p>
        </p:txBody>
      </p:sp>
    </p:spTree>
    <p:extLst>
      <p:ext uri="{BB962C8B-B14F-4D97-AF65-F5344CB8AC3E}">
        <p14:creationId xmlns:p14="http://schemas.microsoft.com/office/powerpoint/2010/main" val="108247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30</a:t>
            </a:fld>
            <a:endParaRPr lang="zh-TW" altLang="en-US"/>
          </a:p>
        </p:txBody>
      </p:sp>
    </p:spTree>
    <p:extLst>
      <p:ext uri="{BB962C8B-B14F-4D97-AF65-F5344CB8AC3E}">
        <p14:creationId xmlns:p14="http://schemas.microsoft.com/office/powerpoint/2010/main" val="64292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32</a:t>
            </a:fld>
            <a:endParaRPr lang="zh-TW" altLang="en-US"/>
          </a:p>
        </p:txBody>
      </p:sp>
    </p:spTree>
    <p:extLst>
      <p:ext uri="{BB962C8B-B14F-4D97-AF65-F5344CB8AC3E}">
        <p14:creationId xmlns:p14="http://schemas.microsoft.com/office/powerpoint/2010/main" val="134610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33</a:t>
            </a:fld>
            <a:endParaRPr lang="zh-TW" altLang="en-US"/>
          </a:p>
        </p:txBody>
      </p:sp>
    </p:spTree>
    <p:extLst>
      <p:ext uri="{BB962C8B-B14F-4D97-AF65-F5344CB8AC3E}">
        <p14:creationId xmlns:p14="http://schemas.microsoft.com/office/powerpoint/2010/main" val="416431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34</a:t>
            </a:fld>
            <a:endParaRPr lang="zh-TW" altLang="en-US"/>
          </a:p>
        </p:txBody>
      </p:sp>
    </p:spTree>
    <p:extLst>
      <p:ext uri="{BB962C8B-B14F-4D97-AF65-F5344CB8AC3E}">
        <p14:creationId xmlns:p14="http://schemas.microsoft.com/office/powerpoint/2010/main" val="140763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35</a:t>
            </a:fld>
            <a:endParaRPr lang="zh-TW" altLang="en-US"/>
          </a:p>
        </p:txBody>
      </p:sp>
    </p:spTree>
    <p:extLst>
      <p:ext uri="{BB962C8B-B14F-4D97-AF65-F5344CB8AC3E}">
        <p14:creationId xmlns:p14="http://schemas.microsoft.com/office/powerpoint/2010/main" val="100079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36</a:t>
            </a:fld>
            <a:endParaRPr lang="zh-TW" altLang="en-US"/>
          </a:p>
        </p:txBody>
      </p:sp>
    </p:spTree>
    <p:extLst>
      <p:ext uri="{BB962C8B-B14F-4D97-AF65-F5344CB8AC3E}">
        <p14:creationId xmlns:p14="http://schemas.microsoft.com/office/powerpoint/2010/main" val="204916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6</a:t>
            </a:fld>
            <a:endParaRPr lang="zh-TW" altLang="en-US"/>
          </a:p>
        </p:txBody>
      </p:sp>
    </p:spTree>
    <p:extLst>
      <p:ext uri="{BB962C8B-B14F-4D97-AF65-F5344CB8AC3E}">
        <p14:creationId xmlns:p14="http://schemas.microsoft.com/office/powerpoint/2010/main" val="235470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10</a:t>
            </a:fld>
            <a:endParaRPr lang="zh-TW" altLang="en-US"/>
          </a:p>
        </p:txBody>
      </p:sp>
    </p:spTree>
    <p:extLst>
      <p:ext uri="{BB962C8B-B14F-4D97-AF65-F5344CB8AC3E}">
        <p14:creationId xmlns:p14="http://schemas.microsoft.com/office/powerpoint/2010/main" val="119822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11</a:t>
            </a:fld>
            <a:endParaRPr lang="zh-TW" altLang="en-US"/>
          </a:p>
        </p:txBody>
      </p:sp>
    </p:spTree>
    <p:extLst>
      <p:ext uri="{BB962C8B-B14F-4D97-AF65-F5344CB8AC3E}">
        <p14:creationId xmlns:p14="http://schemas.microsoft.com/office/powerpoint/2010/main" val="419693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12</a:t>
            </a:fld>
            <a:endParaRPr lang="zh-TW" altLang="en-US"/>
          </a:p>
        </p:txBody>
      </p:sp>
    </p:spTree>
    <p:extLst>
      <p:ext uri="{BB962C8B-B14F-4D97-AF65-F5344CB8AC3E}">
        <p14:creationId xmlns:p14="http://schemas.microsoft.com/office/powerpoint/2010/main" val="99321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15</a:t>
            </a:fld>
            <a:endParaRPr lang="zh-TW" altLang="en-US"/>
          </a:p>
        </p:txBody>
      </p:sp>
    </p:spTree>
    <p:extLst>
      <p:ext uri="{BB962C8B-B14F-4D97-AF65-F5344CB8AC3E}">
        <p14:creationId xmlns:p14="http://schemas.microsoft.com/office/powerpoint/2010/main" val="339976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18</a:t>
            </a:fld>
            <a:endParaRPr lang="zh-TW" altLang="en-US"/>
          </a:p>
        </p:txBody>
      </p:sp>
    </p:spTree>
    <p:extLst>
      <p:ext uri="{BB962C8B-B14F-4D97-AF65-F5344CB8AC3E}">
        <p14:creationId xmlns:p14="http://schemas.microsoft.com/office/powerpoint/2010/main" val="79089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19</a:t>
            </a:fld>
            <a:endParaRPr lang="zh-TW" altLang="en-US"/>
          </a:p>
        </p:txBody>
      </p:sp>
    </p:spTree>
    <p:extLst>
      <p:ext uri="{BB962C8B-B14F-4D97-AF65-F5344CB8AC3E}">
        <p14:creationId xmlns:p14="http://schemas.microsoft.com/office/powerpoint/2010/main" val="135127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5C2E15-DD8C-4B0C-A713-4284DCE8C11A}" type="slidenum">
              <a:rPr lang="zh-TW" altLang="en-US" smtClean="0"/>
              <a:t>23</a:t>
            </a:fld>
            <a:endParaRPr lang="zh-TW" altLang="en-US"/>
          </a:p>
        </p:txBody>
      </p:sp>
    </p:spTree>
    <p:extLst>
      <p:ext uri="{BB962C8B-B14F-4D97-AF65-F5344CB8AC3E}">
        <p14:creationId xmlns:p14="http://schemas.microsoft.com/office/powerpoint/2010/main" val="230308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15" name="標題 14"/>
          <p:cNvSpPr>
            <a:spLocks noGrp="1"/>
          </p:cNvSpPr>
          <p:nvPr>
            <p:ph type="title"/>
          </p:nvPr>
        </p:nvSpPr>
        <p:spPr>
          <a:xfrm>
            <a:off x="815413" y="2780929"/>
            <a:ext cx="10972800" cy="728781"/>
          </a:xfrm>
        </p:spPr>
        <p:txBody>
          <a:bodyPr>
            <a:normAutofit/>
          </a:bodyPr>
          <a:lstStyle>
            <a:lvl1pPr algn="l">
              <a:defRPr sz="4000" b="1">
                <a:latin typeface="微軟正黑體" pitchFamily="34" charset="-120"/>
                <a:ea typeface="微軟正黑體" pitchFamily="34" charset="-120"/>
              </a:defRPr>
            </a:lvl1pPr>
          </a:lstStyle>
          <a:p>
            <a:r>
              <a:rPr lang="zh-TW" altLang="en-US" dirty="0"/>
              <a:t>按一下以編輯母片標題樣式</a:t>
            </a:r>
          </a:p>
        </p:txBody>
      </p:sp>
      <p:sp>
        <p:nvSpPr>
          <p:cNvPr id="19" name="文字版面配置區 18"/>
          <p:cNvSpPr>
            <a:spLocks noGrp="1"/>
          </p:cNvSpPr>
          <p:nvPr>
            <p:ph type="body" sz="quarter" idx="10"/>
          </p:nvPr>
        </p:nvSpPr>
        <p:spPr>
          <a:xfrm>
            <a:off x="911425" y="4869284"/>
            <a:ext cx="7776633" cy="431800"/>
          </a:xfrm>
        </p:spPr>
        <p:txBody>
          <a:bodyPr>
            <a:noAutofit/>
          </a:bodyPr>
          <a:lstStyle>
            <a:lvl1pPr marL="0" indent="0">
              <a:buNone/>
              <a:defRPr sz="2000"/>
            </a:lvl1pPr>
          </a:lstStyle>
          <a:p>
            <a:pPr lvl="0"/>
            <a:r>
              <a:rPr lang="zh-TW" altLang="en-US" dirty="0"/>
              <a:t>按一下以編輯母片文字樣式</a:t>
            </a:r>
          </a:p>
        </p:txBody>
      </p:sp>
    </p:spTree>
    <p:extLst>
      <p:ext uri="{BB962C8B-B14F-4D97-AF65-F5344CB8AC3E}">
        <p14:creationId xmlns:p14="http://schemas.microsoft.com/office/powerpoint/2010/main" val="382470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97829C90-7E83-374C-B69A-7D1D67EA7C2B}"/>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8" name="投影片編號版面配置區 5">
            <a:extLst>
              <a:ext uri="{FF2B5EF4-FFF2-40B4-BE49-F238E27FC236}">
                <a16:creationId xmlns:a16="http://schemas.microsoft.com/office/drawing/2014/main" id="{347B432F-89D6-3E44-9E0D-DBA94A59B346}"/>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366221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日期版面配置區 3">
            <a:extLst>
              <a:ext uri="{FF2B5EF4-FFF2-40B4-BE49-F238E27FC236}">
                <a16:creationId xmlns:a16="http://schemas.microsoft.com/office/drawing/2014/main" id="{0D8418B4-445B-FF44-AF92-6EC53DE0FFE3}"/>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0" name="投影片編號版面配置區 5">
            <a:extLst>
              <a:ext uri="{FF2B5EF4-FFF2-40B4-BE49-F238E27FC236}">
                <a16:creationId xmlns:a16="http://schemas.microsoft.com/office/drawing/2014/main" id="{A3DE4297-3D36-B646-9D9F-065786E3BF70}"/>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85904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9"/>
            <a:ext cx="10972800" cy="782647"/>
          </a:xfrm>
        </p:spPr>
        <p:txBody>
          <a:bodyPr>
            <a:normAutofit/>
          </a:bodyPr>
          <a:lstStyle>
            <a:lvl1pPr algn="l">
              <a:defRPr sz="3200">
                <a:solidFill>
                  <a:schemeClr val="accent2"/>
                </a:solidFill>
              </a:defRPr>
            </a:lvl1pPr>
          </a:lstStyle>
          <a:p>
            <a:r>
              <a:rPr lang="zh-TW" altLang="en-US" dirty="0"/>
              <a:t>按一下以編輯母片標題樣式</a:t>
            </a:r>
          </a:p>
        </p:txBody>
      </p:sp>
      <p:sp>
        <p:nvSpPr>
          <p:cNvPr id="3" name="內容版面配置區 2"/>
          <p:cNvSpPr>
            <a:spLocks noGrp="1"/>
          </p:cNvSpPr>
          <p:nvPr>
            <p:ph idx="1"/>
          </p:nvPr>
        </p:nvSpPr>
        <p:spPr>
          <a:xfrm>
            <a:off x="609600" y="1150228"/>
            <a:ext cx="10972800" cy="5086523"/>
          </a:xfrm>
        </p:spPr>
        <p:txBody>
          <a:bodyPr/>
          <a:lstStyle>
            <a:lvl1pPr>
              <a:defRPr sz="2000">
                <a:latin typeface="Microsoft JhengHei" panose="020B0604030504040204" pitchFamily="34" charset="-120"/>
                <a:ea typeface="Microsoft JhengHei" panose="020B0604030504040204" pitchFamily="34" charset="-120"/>
              </a:defRPr>
            </a:lvl1pPr>
            <a:lvl2pPr>
              <a:defRPr sz="1800">
                <a:latin typeface="Microsoft JhengHei" panose="020B0604030504040204" pitchFamily="34" charset="-120"/>
                <a:ea typeface="Microsoft JhengHei" panose="020B0604030504040204" pitchFamily="34" charset="-120"/>
              </a:defRPr>
            </a:lvl2pPr>
            <a:lvl3pPr>
              <a:defRPr sz="1600">
                <a:latin typeface="Microsoft JhengHei" panose="020B0604030504040204" pitchFamily="34" charset="-120"/>
                <a:ea typeface="Microsoft JhengHei" panose="020B0604030504040204" pitchFamily="34" charset="-120"/>
              </a:defRPr>
            </a:lvl3pPr>
            <a:lvl4pPr>
              <a:defRPr sz="1400">
                <a:latin typeface="Microsoft JhengHei" panose="020B0604030504040204" pitchFamily="34" charset="-120"/>
                <a:ea typeface="Microsoft JhengHei" panose="020B0604030504040204" pitchFamily="34" charset="-120"/>
              </a:defRPr>
            </a:lvl4pPr>
            <a:lvl5pPr>
              <a:defRPr sz="1400">
                <a:latin typeface="Microsoft JhengHei" panose="020B0604030504040204" pitchFamily="34" charset="-120"/>
                <a:ea typeface="Microsoft JhengHei"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5" name="日期版面配置區 3">
            <a:extLst>
              <a:ext uri="{FF2B5EF4-FFF2-40B4-BE49-F238E27FC236}">
                <a16:creationId xmlns:a16="http://schemas.microsoft.com/office/drawing/2014/main" id="{844E05AF-0994-5E4F-B4C7-BB3C2F225CD3}"/>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6" name="投影片編號版面配置區 5">
            <a:extLst>
              <a:ext uri="{FF2B5EF4-FFF2-40B4-BE49-F238E27FC236}">
                <a16:creationId xmlns:a16="http://schemas.microsoft.com/office/drawing/2014/main" id="{2E5594DA-3248-404B-98C9-3FFCB947BE3D}"/>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pic>
        <p:nvPicPr>
          <p:cNvPr id="6" name="圖片 5">
            <a:extLst>
              <a:ext uri="{FF2B5EF4-FFF2-40B4-BE49-F238E27FC236}">
                <a16:creationId xmlns:a16="http://schemas.microsoft.com/office/drawing/2014/main" id="{3A4BD297-C7FA-F844-AA0D-2E3E069589F5}"/>
              </a:ext>
            </a:extLst>
          </p:cNvPr>
          <p:cNvPicPr>
            <a:picLocks noChangeAspect="1"/>
          </p:cNvPicPr>
          <p:nvPr userDrawn="1"/>
        </p:nvPicPr>
        <p:blipFill>
          <a:blip r:embed="rId2" cstate="print">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10160956" y="367582"/>
            <a:ext cx="1686024" cy="596759"/>
          </a:xfrm>
          <a:prstGeom prst="rect">
            <a:avLst/>
          </a:prstGeom>
        </p:spPr>
      </p:pic>
    </p:spTree>
    <p:extLst>
      <p:ext uri="{BB962C8B-B14F-4D97-AF65-F5344CB8AC3E}">
        <p14:creationId xmlns:p14="http://schemas.microsoft.com/office/powerpoint/2010/main" val="315747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日期版面配置區 3">
            <a:extLst>
              <a:ext uri="{FF2B5EF4-FFF2-40B4-BE49-F238E27FC236}">
                <a16:creationId xmlns:a16="http://schemas.microsoft.com/office/drawing/2014/main" id="{EACEB681-2287-694B-8202-B60A3CFF5B1B}"/>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1" name="投影片編號版面配置區 5">
            <a:extLst>
              <a:ext uri="{FF2B5EF4-FFF2-40B4-BE49-F238E27FC236}">
                <a16:creationId xmlns:a16="http://schemas.microsoft.com/office/drawing/2014/main" id="{2E0FE9E8-3160-7C47-845A-BCE07EC83693}"/>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73804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3">
            <a:extLst>
              <a:ext uri="{FF2B5EF4-FFF2-40B4-BE49-F238E27FC236}">
                <a16:creationId xmlns:a16="http://schemas.microsoft.com/office/drawing/2014/main" id="{6C5EE331-2365-FD48-B06A-238D1A37ADBB}"/>
              </a:ext>
            </a:extLst>
          </p:cNvPr>
          <p:cNvSpPr>
            <a:spLocks noGrp="1"/>
          </p:cNvSpPr>
          <p:nvPr>
            <p:ph type="dt" sz="half" idx="10"/>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1" name="投影片編號版面配置區 5">
            <a:extLst>
              <a:ext uri="{FF2B5EF4-FFF2-40B4-BE49-F238E27FC236}">
                <a16:creationId xmlns:a16="http://schemas.microsoft.com/office/drawing/2014/main" id="{632F8C1E-3377-094D-812A-4E5EA6106C8C}"/>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290939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3">
            <a:extLst>
              <a:ext uri="{FF2B5EF4-FFF2-40B4-BE49-F238E27FC236}">
                <a16:creationId xmlns:a16="http://schemas.microsoft.com/office/drawing/2014/main" id="{55C0E708-F0F7-3E4B-88C5-A2C0CC632C2D}"/>
              </a:ext>
            </a:extLst>
          </p:cNvPr>
          <p:cNvSpPr>
            <a:spLocks noGrp="1"/>
          </p:cNvSpPr>
          <p:nvPr>
            <p:ph type="dt" sz="half" idx="10"/>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1" name="投影片編號版面配置區 5">
            <a:extLst>
              <a:ext uri="{FF2B5EF4-FFF2-40B4-BE49-F238E27FC236}">
                <a16:creationId xmlns:a16="http://schemas.microsoft.com/office/drawing/2014/main" id="{4B7F9C89-2756-A347-9770-867A86D3AFF2}"/>
              </a:ext>
            </a:extLst>
          </p:cNvPr>
          <p:cNvSpPr>
            <a:spLocks noGrp="1"/>
          </p:cNvSpPr>
          <p:nvPr>
            <p:ph type="sldNum" sz="quarter" idx="11"/>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37468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p>
        </p:txBody>
      </p:sp>
      <p:sp>
        <p:nvSpPr>
          <p:cNvPr id="8" name="日期版面配置區 3">
            <a:extLst>
              <a:ext uri="{FF2B5EF4-FFF2-40B4-BE49-F238E27FC236}">
                <a16:creationId xmlns:a16="http://schemas.microsoft.com/office/drawing/2014/main" id="{48E7B1F4-DAA1-BA47-97E9-5B44CC2A348F}"/>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9" name="投影片編號版面配置區 5">
            <a:extLst>
              <a:ext uri="{FF2B5EF4-FFF2-40B4-BE49-F238E27FC236}">
                <a16:creationId xmlns:a16="http://schemas.microsoft.com/office/drawing/2014/main" id="{56864FA8-3C35-7A48-8B4F-C53851AB0BFF}"/>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168147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版面配置區 3">
            <a:extLst>
              <a:ext uri="{FF2B5EF4-FFF2-40B4-BE49-F238E27FC236}">
                <a16:creationId xmlns:a16="http://schemas.microsoft.com/office/drawing/2014/main" id="{9D15F4B7-3E5A-3946-AE39-7A33AB3F04A4}"/>
              </a:ext>
            </a:extLst>
          </p:cNvPr>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8" name="投影片編號版面配置區 5">
            <a:extLst>
              <a:ext uri="{FF2B5EF4-FFF2-40B4-BE49-F238E27FC236}">
                <a16:creationId xmlns:a16="http://schemas.microsoft.com/office/drawing/2014/main" id="{F826BAF1-E416-D849-BE1A-258D94CDC42B}"/>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293320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0" name="日期版面配置區 3">
            <a:extLst>
              <a:ext uri="{FF2B5EF4-FFF2-40B4-BE49-F238E27FC236}">
                <a16:creationId xmlns:a16="http://schemas.microsoft.com/office/drawing/2014/main" id="{E8A5910C-0FFB-554A-82A7-13EE94441EA8}"/>
              </a:ext>
            </a:extLst>
          </p:cNvPr>
          <p:cNvSpPr>
            <a:spLocks noGrp="1"/>
          </p:cNvSpPr>
          <p:nvPr>
            <p:ph type="dt" sz="half" idx="10"/>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1" name="投影片編號版面配置區 5">
            <a:extLst>
              <a:ext uri="{FF2B5EF4-FFF2-40B4-BE49-F238E27FC236}">
                <a16:creationId xmlns:a16="http://schemas.microsoft.com/office/drawing/2014/main" id="{77DEF869-063E-5B4F-AA30-615AD8AFC926}"/>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113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0" name="日期版面配置區 3">
            <a:extLst>
              <a:ext uri="{FF2B5EF4-FFF2-40B4-BE49-F238E27FC236}">
                <a16:creationId xmlns:a16="http://schemas.microsoft.com/office/drawing/2014/main" id="{4AF1F828-F94C-0E47-83EC-01F1BFDF85A7}"/>
              </a:ext>
            </a:extLst>
          </p:cNvPr>
          <p:cNvSpPr>
            <a:spLocks noGrp="1"/>
          </p:cNvSpPr>
          <p:nvPr>
            <p:ph type="dt" sz="half" idx="10"/>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11" name="投影片編號版面配置區 5">
            <a:extLst>
              <a:ext uri="{FF2B5EF4-FFF2-40B4-BE49-F238E27FC236}">
                <a16:creationId xmlns:a16="http://schemas.microsoft.com/office/drawing/2014/main" id="{A804A99A-DC7F-F44B-B3FF-E01E7E78B019}"/>
              </a:ext>
            </a:extLst>
          </p:cNvPr>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278132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41319"/>
            <a:ext cx="2844800" cy="365125"/>
          </a:xfrm>
          <a:prstGeom prst="rect">
            <a:avLst/>
          </a:prstGeom>
        </p:spPr>
        <p:txBody>
          <a:bodyPr vert="horz" lIns="91440" tIns="45720" rIns="91440" bIns="45720" rtlCol="0" anchor="ctr"/>
          <a:lstStyle>
            <a:lvl1pPr algn="l">
              <a:defRPr sz="1000" b="1">
                <a:solidFill>
                  <a:schemeClr val="bg1">
                    <a:lumMod val="65000"/>
                  </a:schemeClr>
                </a:solidFill>
                <a:latin typeface="微軟正黑體" pitchFamily="34" charset="-120"/>
                <a:ea typeface="微軟正黑體" pitchFamily="34" charset="-120"/>
              </a:defRPr>
            </a:lvl1pPr>
          </a:lstStyle>
          <a:p>
            <a:r>
              <a:rPr lang="zh-TW" altLang="en-US" dirty="0"/>
              <a:t>科技部新型態產學研鏈結計畫 </a:t>
            </a:r>
          </a:p>
        </p:txBody>
      </p:sp>
      <p:sp>
        <p:nvSpPr>
          <p:cNvPr id="6" name="投影片編號版面配置區 5"/>
          <p:cNvSpPr>
            <a:spLocks noGrp="1"/>
          </p:cNvSpPr>
          <p:nvPr>
            <p:ph type="sldNum" sz="quarter" idx="4"/>
          </p:nvPr>
        </p:nvSpPr>
        <p:spPr>
          <a:xfrm>
            <a:off x="8737603" y="6341319"/>
            <a:ext cx="2844800" cy="365125"/>
          </a:xfrm>
          <a:prstGeom prst="rect">
            <a:avLst/>
          </a:prstGeom>
        </p:spPr>
        <p:txBody>
          <a:bodyPr vert="horz" lIns="91440" tIns="45720" rIns="91440" bIns="45720" rtlCol="0" anchor="ctr"/>
          <a:lstStyle>
            <a:lvl1pPr algn="r">
              <a:defRPr sz="1000" b="1">
                <a:solidFill>
                  <a:schemeClr val="bg1">
                    <a:lumMod val="65000"/>
                  </a:schemeClr>
                </a:solidFill>
                <a:effectLst/>
                <a:latin typeface="微軟正黑體" pitchFamily="34" charset="-120"/>
                <a:ea typeface="微軟正黑體" pitchFamily="34" charset="-120"/>
              </a:defRPr>
            </a:lvl1pPr>
          </a:lstStyle>
          <a:p>
            <a:fld id="{74682BA4-12DE-4015-951D-6A0C08D21028}" type="slidenum">
              <a:rPr lang="zh-TW" altLang="en-US" smtClean="0"/>
              <a:pPr/>
              <a:t>‹#›</a:t>
            </a:fld>
            <a:endParaRPr lang="zh-TW" altLang="en-US" dirty="0"/>
          </a:p>
        </p:txBody>
      </p:sp>
    </p:spTree>
    <p:extLst>
      <p:ext uri="{BB962C8B-B14F-4D97-AF65-F5344CB8AC3E}">
        <p14:creationId xmlns:p14="http://schemas.microsoft.com/office/powerpoint/2010/main" val="5981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20"/>
          <p:cNvSpPr>
            <a:spLocks noGrp="1"/>
          </p:cNvSpPr>
          <p:nvPr>
            <p:ph type="title"/>
          </p:nvPr>
        </p:nvSpPr>
        <p:spPr>
          <a:xfrm>
            <a:off x="815413" y="2780929"/>
            <a:ext cx="9241027" cy="1151999"/>
          </a:xfrm>
        </p:spPr>
        <p:txBody>
          <a:bodyPr anchor="t">
            <a:normAutofit/>
          </a:bodyPr>
          <a:lstStyle/>
          <a:p>
            <a:r>
              <a:rPr lang="zh-CN" altLang="en-US" dirty="0"/>
              <a:t>計畫名稱</a:t>
            </a:r>
            <a:endParaRPr lang="zh-TW" altLang="en-US" dirty="0"/>
          </a:p>
        </p:txBody>
      </p:sp>
      <p:sp>
        <p:nvSpPr>
          <p:cNvPr id="22" name="文字版面配置區 21"/>
          <p:cNvSpPr>
            <a:spLocks noGrp="1"/>
          </p:cNvSpPr>
          <p:nvPr>
            <p:ph type="body" sz="quarter" idx="10"/>
          </p:nvPr>
        </p:nvSpPr>
        <p:spPr>
          <a:xfrm>
            <a:off x="839416" y="4830703"/>
            <a:ext cx="6264696" cy="1766649"/>
          </a:xfrm>
        </p:spPr>
        <p:txBody>
          <a:bodyPr/>
          <a:lstStyle/>
          <a:p>
            <a:pPr>
              <a:lnSpc>
                <a:spcPct val="150000"/>
              </a:lnSpc>
            </a:pPr>
            <a:r>
              <a:rPr lang="zh-TW" altLang="en-US" dirty="0"/>
              <a:t>計畫主持人姓名</a:t>
            </a:r>
            <a:r>
              <a:rPr lang="zh-CN" altLang="en-US" dirty="0"/>
              <a:t>：</a:t>
            </a:r>
            <a:endParaRPr lang="en-US" altLang="zh-CN" dirty="0"/>
          </a:p>
          <a:p>
            <a:pPr>
              <a:lnSpc>
                <a:spcPct val="150000"/>
              </a:lnSpc>
            </a:pPr>
            <a:r>
              <a:rPr lang="zh-TW" altLang="en-US" dirty="0"/>
              <a:t>計畫主持人單位</a:t>
            </a:r>
            <a:r>
              <a:rPr lang="en-US" altLang="zh-TW" dirty="0"/>
              <a:t>/</a:t>
            </a:r>
            <a:r>
              <a:rPr lang="zh-TW" altLang="en-US" dirty="0"/>
              <a:t>職稱：</a:t>
            </a:r>
            <a:endParaRPr lang="en-US" altLang="zh-TW" dirty="0"/>
          </a:p>
        </p:txBody>
      </p:sp>
      <p:pic>
        <p:nvPicPr>
          <p:cNvPr id="8" name="圖片 7">
            <a:extLst>
              <a:ext uri="{FF2B5EF4-FFF2-40B4-BE49-F238E27FC236}">
                <a16:creationId xmlns:a16="http://schemas.microsoft.com/office/drawing/2014/main" id="{E6FC50EA-8DDA-8149-B0E1-45DB86FA368D}"/>
              </a:ext>
            </a:extLst>
          </p:cNvPr>
          <p:cNvPicPr>
            <a:picLocks noChangeAspect="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rot="5400000">
            <a:off x="7553084" y="2215323"/>
            <a:ext cx="6858000" cy="2427351"/>
          </a:xfrm>
          <a:prstGeom prst="rect">
            <a:avLst/>
          </a:prstGeom>
        </p:spPr>
      </p:pic>
      <p:sp>
        <p:nvSpPr>
          <p:cNvPr id="9" name="矩形 8">
            <a:extLst>
              <a:ext uri="{FF2B5EF4-FFF2-40B4-BE49-F238E27FC236}">
                <a16:creationId xmlns:a16="http://schemas.microsoft.com/office/drawing/2014/main" id="{46B1E3F9-C68F-D64A-B06C-03CF97CAD3BD}"/>
              </a:ext>
            </a:extLst>
          </p:cNvPr>
          <p:cNvSpPr/>
          <p:nvPr/>
        </p:nvSpPr>
        <p:spPr>
          <a:xfrm>
            <a:off x="804143" y="1584316"/>
            <a:ext cx="4139729" cy="999056"/>
          </a:xfrm>
          <a:prstGeom prst="rect">
            <a:avLst/>
          </a:prstGeom>
        </p:spPr>
        <p:txBody>
          <a:bodyPr wrap="square">
            <a:spAutoFit/>
          </a:bodyPr>
          <a:lstStyle/>
          <a:p>
            <a:pPr>
              <a:lnSpc>
                <a:spcPct val="120000"/>
              </a:lnSpc>
            </a:pPr>
            <a:r>
              <a:rPr lang="zh-TW" altLang="en-US" sz="2000" b="1" dirty="0">
                <a:latin typeface="微軟正黑體" pitchFamily="34" charset="-120"/>
                <a:ea typeface="微軟正黑體" pitchFamily="34" charset="-120"/>
                <a:cs typeface="Source Han Sans CN Normal" charset="-122"/>
                <a:sym typeface="思源黑体 CN Regular" panose="020B0500000000000000" pitchFamily="34" charset="-122"/>
              </a:rPr>
              <a:t>科技部科研成果創業計畫</a:t>
            </a:r>
            <a:endParaRPr lang="en-US" altLang="zh-TW" sz="2000" b="1" dirty="0">
              <a:highlight>
                <a:srgbClr val="FFFF00"/>
              </a:highlight>
              <a:latin typeface="微軟正黑體" pitchFamily="34" charset="-120"/>
              <a:ea typeface="微軟正黑體" pitchFamily="34" charset="-120"/>
              <a:cs typeface="Source Han Sans CN Normal" charset="-122"/>
              <a:sym typeface="思源黑体 CN Regular" panose="020B0500000000000000" pitchFamily="34" charset="-122"/>
            </a:endParaRPr>
          </a:p>
          <a:p>
            <a:pPr>
              <a:lnSpc>
                <a:spcPct val="120000"/>
              </a:lnSpc>
            </a:pPr>
            <a:r>
              <a:rPr lang="zh-TW" altLang="en-US" sz="3200" b="1" dirty="0">
                <a:solidFill>
                  <a:schemeClr val="accent2"/>
                </a:solidFill>
                <a:latin typeface="微軟正黑體" pitchFamily="34" charset="-120"/>
                <a:ea typeface="微軟正黑體" pitchFamily="34" charset="-120"/>
                <a:cs typeface="Source Han Sans CN Normal" charset="-122"/>
                <a:sym typeface="思源黑体 CN Regular" panose="020B0500000000000000" pitchFamily="34" charset="-122"/>
              </a:rPr>
              <a:t>計畫構想書</a:t>
            </a:r>
            <a:endParaRPr lang="en-US" altLang="zh-CN" sz="3200" b="1" dirty="0">
              <a:solidFill>
                <a:schemeClr val="accent2"/>
              </a:solidFill>
              <a:latin typeface="微軟正黑體" pitchFamily="34" charset="-120"/>
              <a:ea typeface="微軟正黑體" pitchFamily="34" charset="-120"/>
              <a:cs typeface="Source Han Sans CN Normal" charset="-122"/>
              <a:sym typeface="思源黑体 CN Regular" panose="020B0500000000000000" pitchFamily="34" charset="-122"/>
            </a:endParaRPr>
          </a:p>
        </p:txBody>
      </p:sp>
      <p:cxnSp>
        <p:nvCxnSpPr>
          <p:cNvPr id="10" name="Straight Connector 6">
            <a:extLst>
              <a:ext uri="{FF2B5EF4-FFF2-40B4-BE49-F238E27FC236}">
                <a16:creationId xmlns:a16="http://schemas.microsoft.com/office/drawing/2014/main" id="{3E530844-0BD2-9646-BCAA-F8F2813F4365}"/>
              </a:ext>
            </a:extLst>
          </p:cNvPr>
          <p:cNvCxnSpPr>
            <a:cxnSpLocks/>
          </p:cNvCxnSpPr>
          <p:nvPr/>
        </p:nvCxnSpPr>
        <p:spPr>
          <a:xfrm>
            <a:off x="911425" y="2625771"/>
            <a:ext cx="331236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7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25A31D-5F3D-5B4A-A2BD-42FC5551068E}"/>
              </a:ext>
            </a:extLst>
          </p:cNvPr>
          <p:cNvSpPr>
            <a:spLocks noGrp="1"/>
          </p:cNvSpPr>
          <p:nvPr>
            <p:ph type="title"/>
          </p:nvPr>
        </p:nvSpPr>
        <p:spPr/>
        <p:txBody>
          <a:bodyPr/>
          <a:lstStyle/>
          <a:p>
            <a:r>
              <a:rPr kumimoji="1" lang="en" altLang="zh-TW" dirty="0"/>
              <a:t>Target Product Profile 2/2</a:t>
            </a:r>
            <a:r>
              <a:rPr kumimoji="1" lang="zh-TW" altLang="en-US" sz="2000" dirty="0">
                <a:solidFill>
                  <a:schemeClr val="tx1">
                    <a:lumMod val="65000"/>
                    <a:lumOff val="35000"/>
                  </a:schemeClr>
                </a:solidFill>
              </a:rPr>
              <a:t>（醫材</a:t>
            </a:r>
            <a:r>
              <a:rPr kumimoji="1" lang="zh-CN" altLang="en-US" sz="2000" dirty="0">
                <a:solidFill>
                  <a:schemeClr val="tx1">
                    <a:lumMod val="65000"/>
                    <a:lumOff val="35000"/>
                  </a:schemeClr>
                </a:solidFill>
              </a:rPr>
              <a:t>團隊必填</a:t>
            </a:r>
            <a:r>
              <a:rPr kumimoji="1" lang="zh-TW" altLang="en-US" sz="2000" dirty="0">
                <a:solidFill>
                  <a:schemeClr val="tx1">
                    <a:lumMod val="65000"/>
                    <a:lumOff val="35000"/>
                  </a:schemeClr>
                </a:solidFill>
              </a:rPr>
              <a:t>）</a:t>
            </a:r>
            <a:endParaRPr kumimoji="1" lang="zh-TW" altLang="en-US"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AB42E5E2-875C-0444-8E56-225D3A56EA92}"/>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094BAC4E-4DCD-DA46-9D46-4851714AEC9E}"/>
              </a:ext>
            </a:extLst>
          </p:cNvPr>
          <p:cNvSpPr>
            <a:spLocks noGrp="1"/>
          </p:cNvSpPr>
          <p:nvPr>
            <p:ph type="sldNum" sz="quarter" idx="4"/>
          </p:nvPr>
        </p:nvSpPr>
        <p:spPr/>
        <p:txBody>
          <a:bodyPr/>
          <a:lstStyle/>
          <a:p>
            <a:fld id="{74682BA4-12DE-4015-951D-6A0C08D21028}" type="slidenum">
              <a:rPr lang="zh-TW" altLang="en-US" smtClean="0"/>
              <a:pPr/>
              <a:t>9</a:t>
            </a:fld>
            <a:endParaRPr lang="zh-TW" altLang="en-US" dirty="0"/>
          </a:p>
        </p:txBody>
      </p:sp>
      <p:graphicFrame>
        <p:nvGraphicFramePr>
          <p:cNvPr id="7" name="表格 6">
            <a:extLst>
              <a:ext uri="{FF2B5EF4-FFF2-40B4-BE49-F238E27FC236}">
                <a16:creationId xmlns:a16="http://schemas.microsoft.com/office/drawing/2014/main" id="{4D822616-C26B-9143-9B15-A47956E83787}"/>
              </a:ext>
            </a:extLst>
          </p:cNvPr>
          <p:cNvGraphicFramePr>
            <a:graphicFrameLocks noGrp="1"/>
          </p:cNvGraphicFramePr>
          <p:nvPr>
            <p:extLst>
              <p:ext uri="{D42A27DB-BD31-4B8C-83A1-F6EECF244321}">
                <p14:modId xmlns:p14="http://schemas.microsoft.com/office/powerpoint/2010/main" val="1371979108"/>
              </p:ext>
            </p:extLst>
          </p:nvPr>
        </p:nvGraphicFramePr>
        <p:xfrm>
          <a:off x="695325" y="1060953"/>
          <a:ext cx="10801350" cy="4519989"/>
        </p:xfrm>
        <a:graphic>
          <a:graphicData uri="http://schemas.openxmlformats.org/drawingml/2006/table">
            <a:tbl>
              <a:tblPr firstRow="1" firstCol="1" lastRow="1" lastCol="1" bandRow="1" bandCol="1">
                <a:tableStyleId>{69012ECD-51FC-41F1-AA8D-1B2483CD663E}</a:tableStyleId>
              </a:tblPr>
              <a:tblGrid>
                <a:gridCol w="1267985">
                  <a:extLst>
                    <a:ext uri="{9D8B030D-6E8A-4147-A177-3AD203B41FA5}">
                      <a16:colId xmlns:a16="http://schemas.microsoft.com/office/drawing/2014/main" val="916052386"/>
                    </a:ext>
                  </a:extLst>
                </a:gridCol>
                <a:gridCol w="3294094">
                  <a:extLst>
                    <a:ext uri="{9D8B030D-6E8A-4147-A177-3AD203B41FA5}">
                      <a16:colId xmlns:a16="http://schemas.microsoft.com/office/drawing/2014/main" val="1918230165"/>
                    </a:ext>
                  </a:extLst>
                </a:gridCol>
                <a:gridCol w="2079757">
                  <a:extLst>
                    <a:ext uri="{9D8B030D-6E8A-4147-A177-3AD203B41FA5}">
                      <a16:colId xmlns:a16="http://schemas.microsoft.com/office/drawing/2014/main" val="2687533592"/>
                    </a:ext>
                  </a:extLst>
                </a:gridCol>
                <a:gridCol w="2079757">
                  <a:extLst>
                    <a:ext uri="{9D8B030D-6E8A-4147-A177-3AD203B41FA5}">
                      <a16:colId xmlns:a16="http://schemas.microsoft.com/office/drawing/2014/main" val="262091799"/>
                    </a:ext>
                  </a:extLst>
                </a:gridCol>
                <a:gridCol w="2079757">
                  <a:extLst>
                    <a:ext uri="{9D8B030D-6E8A-4147-A177-3AD203B41FA5}">
                      <a16:colId xmlns:a16="http://schemas.microsoft.com/office/drawing/2014/main" val="2494773315"/>
                    </a:ext>
                  </a:extLst>
                </a:gridCol>
              </a:tblGrid>
              <a:tr h="329112">
                <a:tc>
                  <a:txBody>
                    <a:bodyPr/>
                    <a:lstStyle/>
                    <a:p>
                      <a:pPr marL="67945" algn="ctr" defTabSz="914400" rtl="0" eaLnBrk="1" latinLnBrk="0" hangingPunct="1">
                        <a:lnSpc>
                          <a:spcPct val="150000"/>
                        </a:lnSpc>
                        <a:spcAft>
                          <a:spcPts val="0"/>
                        </a:spcAft>
                      </a:pPr>
                      <a:r>
                        <a:rPr lang="en-US" sz="1400" b="1" kern="1200" dirty="0" err="1">
                          <a:solidFill>
                            <a:schemeClr val="tx1"/>
                          </a:solidFill>
                          <a:effectLst/>
                          <a:latin typeface="微軟正黑體" panose="020B0604030504040204" pitchFamily="34" charset="-120"/>
                          <a:ea typeface="微軟正黑體" panose="020B0604030504040204" pitchFamily="34" charset="-120"/>
                          <a:cs typeface="+mn-cs"/>
                        </a:rPr>
                        <a:t>項目</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5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撰寫說明</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5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產品研發現況</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5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最終產品規格</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目標</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5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競爭者</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類似品</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98374768"/>
                  </a:ext>
                </a:extLst>
              </a:tr>
              <a:tr h="1396959">
                <a:tc>
                  <a:txBody>
                    <a:bodyPr/>
                    <a:lstStyle/>
                    <a:p>
                      <a:pPr marL="67945" algn="ctr">
                        <a:lnSpc>
                          <a:spcPct val="150000"/>
                        </a:lnSpc>
                        <a:spcAft>
                          <a:spcPts val="0"/>
                        </a:spcAft>
                      </a:pPr>
                      <a:r>
                        <a:rPr lang="zh-TW" altLang="en-US" sz="1400" b="1" dirty="0">
                          <a:effectLst/>
                          <a:latin typeface="微軟正黑體" panose="020B0604030504040204" pitchFamily="34" charset="-120"/>
                          <a:ea typeface="微軟正黑體" panose="020B0604030504040204" pitchFamily="34" charset="-120"/>
                          <a:cs typeface="Droid Sans Fallback"/>
                        </a:rPr>
                        <a:t>非臨床之產品安全及有效性測試</a:t>
                      </a:r>
                      <a:endParaRPr lang="zh-TW" sz="1400" b="1"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應考量層面包含：產品是否需要滅菌、產品各項原件是否需要生物相容性測試、是否需要進行動物實驗、若是產品使用過程中發生損壞會造成什麼後果、如何測試產品安全性與有效性，各項測試是否有國際標準可遵循。</a:t>
                      </a:r>
                      <a:endParaRPr lang="zh-TW"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375921"/>
                  </a:ext>
                </a:extLst>
              </a:tr>
              <a:tr h="1396959">
                <a:tc>
                  <a:txBody>
                    <a:bodyPr/>
                    <a:lstStyle/>
                    <a:p>
                      <a:pPr marL="67945" algn="ctr">
                        <a:lnSpc>
                          <a:spcPct val="150000"/>
                        </a:lnSpc>
                        <a:spcAft>
                          <a:spcPts val="0"/>
                        </a:spcAft>
                      </a:pPr>
                      <a:r>
                        <a:rPr lang="zh-TW" altLang="en-US" sz="1400" b="1" dirty="0">
                          <a:effectLst/>
                          <a:latin typeface="微軟正黑體" panose="020B0604030504040204" pitchFamily="34" charset="-120"/>
                          <a:ea typeface="微軟正黑體" panose="020B0604030504040204" pitchFamily="34" charset="-120"/>
                          <a:cs typeface="Droid Sans Fallback"/>
                        </a:rPr>
                        <a:t>臨床測試</a:t>
                      </a:r>
                      <a:endParaRPr lang="zh-TW" sz="1400" b="1"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應考量層面包含：是否需要研究型臨床實驗，驗證產品可行性或是調整產品參數，若需要研究型臨床試驗需要多大規模的測試，以及是否需要進行查驗登記用臨床試驗，預計需要收案的規模與時間，是單點啟動或是多點啟動</a:t>
                      </a:r>
                      <a:r>
                        <a:rPr lang="en-US"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a:t>
                      </a:r>
                      <a:endParaRPr lang="zh-TW"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881958"/>
                  </a:ext>
                </a:extLst>
              </a:tr>
              <a:tr h="1396959">
                <a:tc>
                  <a:txBody>
                    <a:bodyPr/>
                    <a:lstStyle/>
                    <a:p>
                      <a:pPr marL="67945" algn="ctr">
                        <a:lnSpc>
                          <a:spcPct val="150000"/>
                        </a:lnSpc>
                        <a:spcAft>
                          <a:spcPts val="0"/>
                        </a:spcAft>
                      </a:pPr>
                      <a:r>
                        <a:rPr lang="zh-TW" altLang="en-US" sz="1400" b="1" dirty="0">
                          <a:effectLst/>
                          <a:latin typeface="微軟正黑體" panose="020B0604030504040204" pitchFamily="34" charset="-120"/>
                          <a:ea typeface="微軟正黑體" panose="020B0604030504040204" pitchFamily="34" charset="-120"/>
                        </a:rPr>
                        <a:t>相對競爭技術</a:t>
                      </a:r>
                      <a:endParaRPr lang="zh-TW" sz="1400" b="1"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除類似品外，市場上是否有其他競爭者，包含：</a:t>
                      </a:r>
                      <a:endParaRPr lang="en-US"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p>
                      <a:pPr marL="354330" marR="0" lvl="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相同治療目標</a:t>
                      </a:r>
                      <a:endParaRPr lang="en-US"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p>
                      <a:pPr marL="354330" marR="0" lvl="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相同治療原理</a:t>
                      </a:r>
                      <a:endParaRPr lang="zh-TW"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p>
                      <a:pPr marL="354330" marR="0" lvl="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rPr>
                        <a:t>相同適應症</a:t>
                      </a:r>
                      <a:endParaRPr lang="zh-TW" altLang="zh-TW" sz="1400" b="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solidFill>
                            <a:schemeClr val="tx1"/>
                          </a:solidFill>
                          <a:effectLst/>
                          <a:latin typeface="微軟正黑體" panose="020B0604030504040204" pitchFamily="34" charset="-120"/>
                          <a:ea typeface="微軟正黑體" panose="020B0604030504040204" pitchFamily="34" charset="-120"/>
                        </a:rPr>
                        <a:t> </a:t>
                      </a:r>
                      <a:endParaRPr lang="zh-TW" sz="1400" b="0" dirty="0">
                        <a:solidFill>
                          <a:schemeClr val="tx1"/>
                        </a:solidFill>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nSpc>
                          <a:spcPct val="150000"/>
                        </a:lnSpc>
                        <a:spcAft>
                          <a:spcPts val="0"/>
                        </a:spcAft>
                      </a:pPr>
                      <a:r>
                        <a:rPr lang="en-US" sz="1400" b="0" dirty="0">
                          <a:effectLst/>
                          <a:latin typeface="微軟正黑體" panose="020B0604030504040204" pitchFamily="34" charset="-120"/>
                          <a:ea typeface="微軟正黑體" panose="020B0604030504040204" pitchFamily="34" charset="-120"/>
                        </a:rPr>
                        <a:t> </a:t>
                      </a:r>
                      <a:endParaRPr lang="zh-TW" sz="1400" b="0" dirty="0">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effectLst/>
                          <a:latin typeface="微軟正黑體" panose="020B0604030504040204" pitchFamily="34" charset="-120"/>
                          <a:ea typeface="微軟正黑體" panose="020B0604030504040204" pitchFamily="34" charset="-120"/>
                        </a:rPr>
                        <a:t> </a:t>
                      </a:r>
                      <a:endParaRPr lang="zh-TW" sz="1400" b="0" dirty="0">
                        <a:effectLst/>
                        <a:latin typeface="微軟正黑體" panose="020B0604030504040204" pitchFamily="34" charset="-120"/>
                        <a:ea typeface="微軟正黑體" panose="020B0604030504040204" pitchFamily="34" charset="-120"/>
                        <a:cs typeface="Droid Sans Fallback"/>
                      </a:endParaRPr>
                    </a:p>
                    <a:p>
                      <a:pPr>
                        <a:lnSpc>
                          <a:spcPct val="150000"/>
                        </a:lnSpc>
                        <a:spcAft>
                          <a:spcPts val="0"/>
                        </a:spcAft>
                      </a:pPr>
                      <a:r>
                        <a:rPr lang="en-US" sz="1400" b="0" dirty="0">
                          <a:effectLst/>
                          <a:latin typeface="微軟正黑體" panose="020B0604030504040204" pitchFamily="34" charset="-120"/>
                          <a:ea typeface="微軟正黑體" panose="020B0604030504040204" pitchFamily="34" charset="-120"/>
                        </a:rPr>
                        <a:t> </a:t>
                      </a:r>
                      <a:endParaRPr lang="zh-TW" sz="1400" b="0"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8070100"/>
                  </a:ext>
                </a:extLst>
              </a:tr>
            </a:tbl>
          </a:graphicData>
        </a:graphic>
      </p:graphicFrame>
      <p:sp>
        <p:nvSpPr>
          <p:cNvPr id="8" name="文字方塊 7">
            <a:extLst>
              <a:ext uri="{FF2B5EF4-FFF2-40B4-BE49-F238E27FC236}">
                <a16:creationId xmlns:a16="http://schemas.microsoft.com/office/drawing/2014/main" id="{DB9A9B24-2192-E647-B4BA-17486C8E285C}"/>
              </a:ext>
            </a:extLst>
          </p:cNvPr>
          <p:cNvSpPr txBox="1"/>
          <p:nvPr/>
        </p:nvSpPr>
        <p:spPr>
          <a:xfrm>
            <a:off x="609597" y="5610200"/>
            <a:ext cx="10972799" cy="830997"/>
          </a:xfrm>
          <a:prstGeom prst="rect">
            <a:avLst/>
          </a:prstGeom>
          <a:noFill/>
        </p:spPr>
        <p:txBody>
          <a:bodyPr wrap="square" rtlCol="0">
            <a:spAutoFit/>
          </a:bodyPr>
          <a:lstStyle/>
          <a:p>
            <a:pPr marL="285750" indent="-285750">
              <a:buFont typeface=".蘋方-繁 標準體"/>
              <a:buChar char="註"/>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TPP</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為協助團隊理解目前產品研發現況與最終上市規格之間的落差，並思考如何達成最終目標</a:t>
            </a:r>
            <a:endPar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85750" indent="-285750">
              <a:buFont typeface=".蘋方-繁 標準體"/>
              <a:buChar char="註"/>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TPP</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可延伸成為醫療器材設計管控</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(Design</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Control)</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中的設計開發檔案</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(Design History File; DHF)</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，後續提供做查驗登記使用</a:t>
            </a:r>
          </a:p>
        </p:txBody>
      </p:sp>
    </p:spTree>
    <p:extLst>
      <p:ext uri="{BB962C8B-B14F-4D97-AF65-F5344CB8AC3E}">
        <p14:creationId xmlns:p14="http://schemas.microsoft.com/office/powerpoint/2010/main" val="372918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2EE055-6097-3F46-B643-02DE460F7906}"/>
              </a:ext>
            </a:extLst>
          </p:cNvPr>
          <p:cNvSpPr>
            <a:spLocks noGrp="1"/>
          </p:cNvSpPr>
          <p:nvPr>
            <p:ph type="title"/>
          </p:nvPr>
        </p:nvSpPr>
        <p:spPr/>
        <p:txBody>
          <a:bodyPr>
            <a:normAutofit/>
          </a:bodyPr>
          <a:lstStyle/>
          <a:p>
            <a:r>
              <a:rPr kumimoji="1" lang="zh-TW" altLang="en-US" dirty="0">
                <a:solidFill>
                  <a:schemeClr val="accent2"/>
                </a:solidFill>
              </a:rPr>
              <a:t>產品開發里程碑</a:t>
            </a:r>
            <a:endParaRPr kumimoji="1" lang="zh-TW" altLang="en-US" sz="2000" dirty="0">
              <a:solidFill>
                <a:schemeClr val="tx1">
                  <a:lumMod val="50000"/>
                  <a:lumOff val="50000"/>
                </a:schemeClr>
              </a:solidFill>
              <a:highlight>
                <a:srgbClr val="FFFF00"/>
              </a:highlight>
            </a:endParaRPr>
          </a:p>
        </p:txBody>
      </p:sp>
      <p:sp>
        <p:nvSpPr>
          <p:cNvPr id="4" name="日期版面配置區 3">
            <a:extLst>
              <a:ext uri="{FF2B5EF4-FFF2-40B4-BE49-F238E27FC236}">
                <a16:creationId xmlns:a16="http://schemas.microsoft.com/office/drawing/2014/main" id="{4AF0367A-0451-5046-B56D-4EBB3E1AF472}"/>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C58BA41B-BA60-B040-93A2-D4E4D25C38FA}"/>
              </a:ext>
            </a:extLst>
          </p:cNvPr>
          <p:cNvSpPr>
            <a:spLocks noGrp="1"/>
          </p:cNvSpPr>
          <p:nvPr>
            <p:ph type="sldNum" sz="quarter" idx="4"/>
          </p:nvPr>
        </p:nvSpPr>
        <p:spPr/>
        <p:txBody>
          <a:bodyPr/>
          <a:lstStyle/>
          <a:p>
            <a:fld id="{74682BA4-12DE-4015-951D-6A0C08D21028}" type="slidenum">
              <a:rPr lang="zh-TW" altLang="en-US" smtClean="0"/>
              <a:pPr/>
              <a:t>10</a:t>
            </a:fld>
            <a:endParaRPr lang="zh-TW" altLang="en-US" dirty="0"/>
          </a:p>
        </p:txBody>
      </p:sp>
      <p:sp>
        <p:nvSpPr>
          <p:cNvPr id="56" name="內容版面配置區 2">
            <a:extLst>
              <a:ext uri="{FF2B5EF4-FFF2-40B4-BE49-F238E27FC236}">
                <a16:creationId xmlns:a16="http://schemas.microsoft.com/office/drawing/2014/main" id="{C3062A0F-8AC7-7345-9321-43AF66CF1567}"/>
              </a:ext>
            </a:extLst>
          </p:cNvPr>
          <p:cNvSpPr txBox="1">
            <a:spLocks/>
          </p:cNvSpPr>
          <p:nvPr/>
        </p:nvSpPr>
        <p:spPr>
          <a:xfrm>
            <a:off x="609600" y="1070015"/>
            <a:ext cx="10972800" cy="4933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zh-TW" altLang="en-US" sz="1800" b="1" dirty="0"/>
              <a:t>以時間軸說明規劃產品商品化時程，說明計畫開始到產品上市前所需完成的各項目標</a:t>
            </a:r>
          </a:p>
        </p:txBody>
      </p:sp>
      <p:grpSp>
        <p:nvGrpSpPr>
          <p:cNvPr id="7" name="组合 153">
            <a:extLst>
              <a:ext uri="{FF2B5EF4-FFF2-40B4-BE49-F238E27FC236}">
                <a16:creationId xmlns:a16="http://schemas.microsoft.com/office/drawing/2014/main" id="{E342C939-02FE-BC44-A106-0A3DEB84CD01}"/>
              </a:ext>
            </a:extLst>
          </p:cNvPr>
          <p:cNvGrpSpPr/>
          <p:nvPr/>
        </p:nvGrpSpPr>
        <p:grpSpPr>
          <a:xfrm>
            <a:off x="672799" y="3420708"/>
            <a:ext cx="2441934" cy="2415535"/>
            <a:chOff x="525037" y="3730598"/>
            <a:chExt cx="2441934" cy="2415535"/>
          </a:xfrm>
        </p:grpSpPr>
        <p:sp>
          <p:nvSpPr>
            <p:cNvPr id="8" name="矩形 7">
              <a:extLst>
                <a:ext uri="{FF2B5EF4-FFF2-40B4-BE49-F238E27FC236}">
                  <a16:creationId xmlns:a16="http://schemas.microsoft.com/office/drawing/2014/main" id="{C7C6C942-3F82-A540-8629-2D3FECCED599}"/>
                </a:ext>
              </a:extLst>
            </p:cNvPr>
            <p:cNvSpPr/>
            <p:nvPr/>
          </p:nvSpPr>
          <p:spPr>
            <a:xfrm>
              <a:off x="643929" y="4570292"/>
              <a:ext cx="2207965" cy="1569660"/>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9" name="组合 96">
              <a:extLst>
                <a:ext uri="{FF2B5EF4-FFF2-40B4-BE49-F238E27FC236}">
                  <a16:creationId xmlns:a16="http://schemas.microsoft.com/office/drawing/2014/main" id="{34DD2434-25F8-0D43-9F23-FC63BA38683A}"/>
                </a:ext>
              </a:extLst>
            </p:cNvPr>
            <p:cNvGrpSpPr/>
            <p:nvPr/>
          </p:nvGrpSpPr>
          <p:grpSpPr>
            <a:xfrm>
              <a:off x="525037" y="3730598"/>
              <a:ext cx="237784" cy="237784"/>
              <a:chOff x="1344460" y="1611965"/>
              <a:chExt cx="570700" cy="570700"/>
            </a:xfrm>
          </p:grpSpPr>
          <p:sp>
            <p:nvSpPr>
              <p:cNvPr id="14" name="椭圆 94">
                <a:extLst>
                  <a:ext uri="{FF2B5EF4-FFF2-40B4-BE49-F238E27FC236}">
                    <a16:creationId xmlns:a16="http://schemas.microsoft.com/office/drawing/2014/main" id="{83CD9B30-724A-724C-BD50-8B35DCA349AD}"/>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15" name="椭圆 95">
                <a:extLst>
                  <a:ext uri="{FF2B5EF4-FFF2-40B4-BE49-F238E27FC236}">
                    <a16:creationId xmlns:a16="http://schemas.microsoft.com/office/drawing/2014/main" id="{3044FB5C-BF26-4346-A5DE-06ACD2D8D347}"/>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12" name="直接连接符 117">
              <a:extLst>
                <a:ext uri="{FF2B5EF4-FFF2-40B4-BE49-F238E27FC236}">
                  <a16:creationId xmlns:a16="http://schemas.microsoft.com/office/drawing/2014/main" id="{15A201FA-5BED-5C43-81B8-8AD8E6BCA6E5}"/>
                </a:ext>
              </a:extLst>
            </p:cNvPr>
            <p:cNvCxnSpPr>
              <a:cxnSpLocks/>
            </p:cNvCxnSpPr>
            <p:nvPr/>
          </p:nvCxnSpPr>
          <p:spPr>
            <a:xfrm>
              <a:off x="643931" y="3930550"/>
              <a:ext cx="9883" cy="221558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C0CF7D56-28EE-B547-BD60-EAFC1AB2468A}"/>
                </a:ext>
              </a:extLst>
            </p:cNvPr>
            <p:cNvSpPr/>
            <p:nvPr/>
          </p:nvSpPr>
          <p:spPr>
            <a:xfrm>
              <a:off x="680768" y="4095051"/>
              <a:ext cx="2286203"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r>
                <a:rPr lang="zh-CN" altLang="en-US" sz="1200" dirty="0">
                  <a:solidFill>
                    <a:schemeClr val="tx1">
                      <a:lumMod val="50000"/>
                      <a:lumOff val="50000"/>
                    </a:schemeClr>
                  </a:solidFill>
                  <a:latin typeface="Microsoft JhengHei" panose="020B0604030504040204" pitchFamily="34" charset="-120"/>
                  <a:ea typeface="Microsoft JhengHei" panose="020B0604030504040204" pitchFamily="34" charset="-120"/>
                </a:rPr>
                <a:t>（計畫開始）</a:t>
              </a:r>
            </a:p>
          </p:txBody>
        </p:sp>
      </p:grpSp>
      <p:grpSp>
        <p:nvGrpSpPr>
          <p:cNvPr id="16" name="组合 149">
            <a:extLst>
              <a:ext uri="{FF2B5EF4-FFF2-40B4-BE49-F238E27FC236}">
                <a16:creationId xmlns:a16="http://schemas.microsoft.com/office/drawing/2014/main" id="{0A6CE682-50A9-DD4E-82B0-AE01122556D9}"/>
              </a:ext>
            </a:extLst>
          </p:cNvPr>
          <p:cNvGrpSpPr/>
          <p:nvPr/>
        </p:nvGrpSpPr>
        <p:grpSpPr>
          <a:xfrm>
            <a:off x="2049891" y="1558284"/>
            <a:ext cx="2284975" cy="2123468"/>
            <a:chOff x="5738172" y="1119652"/>
            <a:chExt cx="2284975" cy="2123468"/>
          </a:xfrm>
        </p:grpSpPr>
        <p:sp>
          <p:nvSpPr>
            <p:cNvPr id="17" name="矩形 16">
              <a:extLst>
                <a:ext uri="{FF2B5EF4-FFF2-40B4-BE49-F238E27FC236}">
                  <a16:creationId xmlns:a16="http://schemas.microsoft.com/office/drawing/2014/main" id="{6817E549-4C30-5643-B13B-164768D8C427}"/>
                </a:ext>
              </a:extLst>
            </p:cNvPr>
            <p:cNvSpPr/>
            <p:nvPr/>
          </p:nvSpPr>
          <p:spPr>
            <a:xfrm>
              <a:off x="5857064" y="1126264"/>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8" name="矩形 17">
              <a:extLst>
                <a:ext uri="{FF2B5EF4-FFF2-40B4-BE49-F238E27FC236}">
                  <a16:creationId xmlns:a16="http://schemas.microsoft.com/office/drawing/2014/main" id="{C1BAE97E-9E41-9542-AEF5-29B61EEB5577}"/>
                </a:ext>
              </a:extLst>
            </p:cNvPr>
            <p:cNvSpPr/>
            <p:nvPr/>
          </p:nvSpPr>
          <p:spPr>
            <a:xfrm>
              <a:off x="5857064" y="1572678"/>
              <a:ext cx="2166083" cy="1569660"/>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19" name="组合 103">
              <a:extLst>
                <a:ext uri="{FF2B5EF4-FFF2-40B4-BE49-F238E27FC236}">
                  <a16:creationId xmlns:a16="http://schemas.microsoft.com/office/drawing/2014/main" id="{E410E62C-F314-7D43-A4C1-6874D439FD0D}"/>
                </a:ext>
              </a:extLst>
            </p:cNvPr>
            <p:cNvGrpSpPr/>
            <p:nvPr/>
          </p:nvGrpSpPr>
          <p:grpSpPr>
            <a:xfrm>
              <a:off x="5738172" y="3005336"/>
              <a:ext cx="237784" cy="237784"/>
              <a:chOff x="1344460" y="1611965"/>
              <a:chExt cx="570700" cy="570700"/>
            </a:xfrm>
          </p:grpSpPr>
          <p:sp>
            <p:nvSpPr>
              <p:cNvPr id="23" name="椭圆 104">
                <a:extLst>
                  <a:ext uri="{FF2B5EF4-FFF2-40B4-BE49-F238E27FC236}">
                    <a16:creationId xmlns:a16="http://schemas.microsoft.com/office/drawing/2014/main" id="{8ACCE1B6-591A-564D-A1A9-AA2EE601F336}"/>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24" name="椭圆 105">
                <a:extLst>
                  <a:ext uri="{FF2B5EF4-FFF2-40B4-BE49-F238E27FC236}">
                    <a16:creationId xmlns:a16="http://schemas.microsoft.com/office/drawing/2014/main" id="{939429A2-72DF-F34D-B7FF-CF931C1F7D86}"/>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21" name="直接连接符 137">
              <a:extLst>
                <a:ext uri="{FF2B5EF4-FFF2-40B4-BE49-F238E27FC236}">
                  <a16:creationId xmlns:a16="http://schemas.microsoft.com/office/drawing/2014/main" id="{7002BECD-08DF-DD48-8B7F-0744F8F487F7}"/>
                </a:ext>
              </a:extLst>
            </p:cNvPr>
            <p:cNvCxnSpPr>
              <a:cxnSpLocks/>
            </p:cNvCxnSpPr>
            <p:nvPr/>
          </p:nvCxnSpPr>
          <p:spPr>
            <a:xfrm flipV="1">
              <a:off x="5847293" y="1119652"/>
              <a:ext cx="9771" cy="197033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2" name="组合 149">
            <a:extLst>
              <a:ext uri="{FF2B5EF4-FFF2-40B4-BE49-F238E27FC236}">
                <a16:creationId xmlns:a16="http://schemas.microsoft.com/office/drawing/2014/main" id="{3D430040-8091-AE49-9EA4-418068CD5835}"/>
              </a:ext>
            </a:extLst>
          </p:cNvPr>
          <p:cNvGrpSpPr/>
          <p:nvPr/>
        </p:nvGrpSpPr>
        <p:grpSpPr>
          <a:xfrm>
            <a:off x="4762193" y="1556792"/>
            <a:ext cx="2284975" cy="2123468"/>
            <a:chOff x="5738172" y="1119652"/>
            <a:chExt cx="2284975" cy="2123468"/>
          </a:xfrm>
        </p:grpSpPr>
        <p:sp>
          <p:nvSpPr>
            <p:cNvPr id="63" name="矩形 62">
              <a:extLst>
                <a:ext uri="{FF2B5EF4-FFF2-40B4-BE49-F238E27FC236}">
                  <a16:creationId xmlns:a16="http://schemas.microsoft.com/office/drawing/2014/main" id="{0D51B8D3-1440-8243-A806-DEBA5A5B7623}"/>
                </a:ext>
              </a:extLst>
            </p:cNvPr>
            <p:cNvSpPr/>
            <p:nvPr/>
          </p:nvSpPr>
          <p:spPr>
            <a:xfrm>
              <a:off x="5857064" y="1126264"/>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64" name="矩形 63">
              <a:extLst>
                <a:ext uri="{FF2B5EF4-FFF2-40B4-BE49-F238E27FC236}">
                  <a16:creationId xmlns:a16="http://schemas.microsoft.com/office/drawing/2014/main" id="{5C9CF8B4-C244-FF4E-82FF-7BA92CEA7E10}"/>
                </a:ext>
              </a:extLst>
            </p:cNvPr>
            <p:cNvSpPr/>
            <p:nvPr/>
          </p:nvSpPr>
          <p:spPr>
            <a:xfrm>
              <a:off x="5857064" y="1572678"/>
              <a:ext cx="2166083" cy="1569660"/>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65" name="组合 103">
              <a:extLst>
                <a:ext uri="{FF2B5EF4-FFF2-40B4-BE49-F238E27FC236}">
                  <a16:creationId xmlns:a16="http://schemas.microsoft.com/office/drawing/2014/main" id="{D4AC3203-26D3-AF4F-A4EF-978E47079E16}"/>
                </a:ext>
              </a:extLst>
            </p:cNvPr>
            <p:cNvGrpSpPr/>
            <p:nvPr/>
          </p:nvGrpSpPr>
          <p:grpSpPr>
            <a:xfrm>
              <a:off x="5738172" y="3005336"/>
              <a:ext cx="237784" cy="237784"/>
              <a:chOff x="1344460" y="1611965"/>
              <a:chExt cx="570700" cy="570700"/>
            </a:xfrm>
          </p:grpSpPr>
          <p:sp>
            <p:nvSpPr>
              <p:cNvPr id="69" name="椭圆 104">
                <a:extLst>
                  <a:ext uri="{FF2B5EF4-FFF2-40B4-BE49-F238E27FC236}">
                    <a16:creationId xmlns:a16="http://schemas.microsoft.com/office/drawing/2014/main" id="{070759A3-F811-4744-8876-093EE4EF3F34}"/>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70" name="椭圆 105">
                <a:extLst>
                  <a:ext uri="{FF2B5EF4-FFF2-40B4-BE49-F238E27FC236}">
                    <a16:creationId xmlns:a16="http://schemas.microsoft.com/office/drawing/2014/main" id="{1857AAD2-88CC-3C44-BC7F-1830BB357841}"/>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67" name="直接连接符 137">
              <a:extLst>
                <a:ext uri="{FF2B5EF4-FFF2-40B4-BE49-F238E27FC236}">
                  <a16:creationId xmlns:a16="http://schemas.microsoft.com/office/drawing/2014/main" id="{32E5F359-657A-A248-B686-365454AD006A}"/>
                </a:ext>
              </a:extLst>
            </p:cNvPr>
            <p:cNvCxnSpPr>
              <a:cxnSpLocks/>
            </p:cNvCxnSpPr>
            <p:nvPr/>
          </p:nvCxnSpPr>
          <p:spPr>
            <a:xfrm flipV="1">
              <a:off x="5847293" y="1119652"/>
              <a:ext cx="9771" cy="197033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5" name="组合 153">
            <a:extLst>
              <a:ext uri="{FF2B5EF4-FFF2-40B4-BE49-F238E27FC236}">
                <a16:creationId xmlns:a16="http://schemas.microsoft.com/office/drawing/2014/main" id="{0904EBEF-C5FD-A04A-8E9F-0C8C1AA547C8}"/>
              </a:ext>
            </a:extLst>
          </p:cNvPr>
          <p:cNvGrpSpPr/>
          <p:nvPr/>
        </p:nvGrpSpPr>
        <p:grpSpPr>
          <a:xfrm>
            <a:off x="3385101" y="3458541"/>
            <a:ext cx="2326857" cy="2415535"/>
            <a:chOff x="525037" y="3730598"/>
            <a:chExt cx="2326857" cy="2415535"/>
          </a:xfrm>
        </p:grpSpPr>
        <p:sp>
          <p:nvSpPr>
            <p:cNvPr id="96" name="矩形 95">
              <a:extLst>
                <a:ext uri="{FF2B5EF4-FFF2-40B4-BE49-F238E27FC236}">
                  <a16:creationId xmlns:a16="http://schemas.microsoft.com/office/drawing/2014/main" id="{DBEDE2FB-B7E4-8648-9A41-9E3445B0F408}"/>
                </a:ext>
              </a:extLst>
            </p:cNvPr>
            <p:cNvSpPr/>
            <p:nvPr/>
          </p:nvSpPr>
          <p:spPr>
            <a:xfrm>
              <a:off x="643929" y="4570292"/>
              <a:ext cx="2207965" cy="1569660"/>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97" name="组合 96">
              <a:extLst>
                <a:ext uri="{FF2B5EF4-FFF2-40B4-BE49-F238E27FC236}">
                  <a16:creationId xmlns:a16="http://schemas.microsoft.com/office/drawing/2014/main" id="{213C7BE1-56A3-9D4B-9141-28096AE55403}"/>
                </a:ext>
              </a:extLst>
            </p:cNvPr>
            <p:cNvGrpSpPr/>
            <p:nvPr/>
          </p:nvGrpSpPr>
          <p:grpSpPr>
            <a:xfrm>
              <a:off x="525037" y="3730598"/>
              <a:ext cx="237784" cy="237784"/>
              <a:chOff x="1344460" y="1611965"/>
              <a:chExt cx="570700" cy="570700"/>
            </a:xfrm>
          </p:grpSpPr>
          <p:sp>
            <p:nvSpPr>
              <p:cNvPr id="102" name="椭圆 94">
                <a:extLst>
                  <a:ext uri="{FF2B5EF4-FFF2-40B4-BE49-F238E27FC236}">
                    <a16:creationId xmlns:a16="http://schemas.microsoft.com/office/drawing/2014/main" id="{A48131ED-6D3C-CB4C-8406-AF7C0840941A}"/>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103" name="椭圆 95">
                <a:extLst>
                  <a:ext uri="{FF2B5EF4-FFF2-40B4-BE49-F238E27FC236}">
                    <a16:creationId xmlns:a16="http://schemas.microsoft.com/office/drawing/2014/main" id="{E8E325F8-454F-CC4A-BC6C-8E8172AFDD0C}"/>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100" name="直接连接符 117">
              <a:extLst>
                <a:ext uri="{FF2B5EF4-FFF2-40B4-BE49-F238E27FC236}">
                  <a16:creationId xmlns:a16="http://schemas.microsoft.com/office/drawing/2014/main" id="{E4015D67-6E47-3243-9A2E-43DCA65ECD87}"/>
                </a:ext>
              </a:extLst>
            </p:cNvPr>
            <p:cNvCxnSpPr>
              <a:cxnSpLocks/>
            </p:cNvCxnSpPr>
            <p:nvPr/>
          </p:nvCxnSpPr>
          <p:spPr>
            <a:xfrm>
              <a:off x="643931" y="3930550"/>
              <a:ext cx="9883" cy="221558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9" name="矩形 98">
              <a:extLst>
                <a:ext uri="{FF2B5EF4-FFF2-40B4-BE49-F238E27FC236}">
                  <a16:creationId xmlns:a16="http://schemas.microsoft.com/office/drawing/2014/main" id="{E8F50D53-EA5E-8547-B394-D4FADBCE87F3}"/>
                </a:ext>
              </a:extLst>
            </p:cNvPr>
            <p:cNvSpPr/>
            <p:nvPr/>
          </p:nvSpPr>
          <p:spPr>
            <a:xfrm>
              <a:off x="680768" y="4095051"/>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grpSp>
      <p:grpSp>
        <p:nvGrpSpPr>
          <p:cNvPr id="104" name="组合 153">
            <a:extLst>
              <a:ext uri="{FF2B5EF4-FFF2-40B4-BE49-F238E27FC236}">
                <a16:creationId xmlns:a16="http://schemas.microsoft.com/office/drawing/2014/main" id="{AD3E5D5E-1333-784C-8FF6-B467EE82BC6B}"/>
              </a:ext>
            </a:extLst>
          </p:cNvPr>
          <p:cNvGrpSpPr/>
          <p:nvPr/>
        </p:nvGrpSpPr>
        <p:grpSpPr>
          <a:xfrm>
            <a:off x="6097403" y="3455345"/>
            <a:ext cx="2326857" cy="2415535"/>
            <a:chOff x="525037" y="3730598"/>
            <a:chExt cx="2326857" cy="2415535"/>
          </a:xfrm>
        </p:grpSpPr>
        <p:sp>
          <p:nvSpPr>
            <p:cNvPr id="105" name="矩形 104">
              <a:extLst>
                <a:ext uri="{FF2B5EF4-FFF2-40B4-BE49-F238E27FC236}">
                  <a16:creationId xmlns:a16="http://schemas.microsoft.com/office/drawing/2014/main" id="{FC0564BD-C97B-324E-9579-85F25723E306}"/>
                </a:ext>
              </a:extLst>
            </p:cNvPr>
            <p:cNvSpPr/>
            <p:nvPr/>
          </p:nvSpPr>
          <p:spPr>
            <a:xfrm>
              <a:off x="643929" y="4570292"/>
              <a:ext cx="2207965" cy="1524392"/>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106" name="组合 96">
              <a:extLst>
                <a:ext uri="{FF2B5EF4-FFF2-40B4-BE49-F238E27FC236}">
                  <a16:creationId xmlns:a16="http://schemas.microsoft.com/office/drawing/2014/main" id="{775F5AE8-FFA4-B049-8943-746314651B49}"/>
                </a:ext>
              </a:extLst>
            </p:cNvPr>
            <p:cNvGrpSpPr/>
            <p:nvPr/>
          </p:nvGrpSpPr>
          <p:grpSpPr>
            <a:xfrm>
              <a:off x="525037" y="3730598"/>
              <a:ext cx="237784" cy="237784"/>
              <a:chOff x="1344460" y="1611965"/>
              <a:chExt cx="570700" cy="570700"/>
            </a:xfrm>
          </p:grpSpPr>
          <p:sp>
            <p:nvSpPr>
              <p:cNvPr id="111" name="椭圆 94">
                <a:extLst>
                  <a:ext uri="{FF2B5EF4-FFF2-40B4-BE49-F238E27FC236}">
                    <a16:creationId xmlns:a16="http://schemas.microsoft.com/office/drawing/2014/main" id="{765A895E-DC22-4A46-A463-872DA0916AD5}"/>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112" name="椭圆 95">
                <a:extLst>
                  <a:ext uri="{FF2B5EF4-FFF2-40B4-BE49-F238E27FC236}">
                    <a16:creationId xmlns:a16="http://schemas.microsoft.com/office/drawing/2014/main" id="{CF555FB9-40D2-BA4F-BAF2-DCB1E0D46FC5}"/>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109" name="直接连接符 117">
              <a:extLst>
                <a:ext uri="{FF2B5EF4-FFF2-40B4-BE49-F238E27FC236}">
                  <a16:creationId xmlns:a16="http://schemas.microsoft.com/office/drawing/2014/main" id="{B32E91F9-3295-8546-871C-808CF9D6EEE3}"/>
                </a:ext>
              </a:extLst>
            </p:cNvPr>
            <p:cNvCxnSpPr>
              <a:cxnSpLocks/>
            </p:cNvCxnSpPr>
            <p:nvPr/>
          </p:nvCxnSpPr>
          <p:spPr>
            <a:xfrm>
              <a:off x="643931" y="3930550"/>
              <a:ext cx="9883" cy="221558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矩形 107">
              <a:extLst>
                <a:ext uri="{FF2B5EF4-FFF2-40B4-BE49-F238E27FC236}">
                  <a16:creationId xmlns:a16="http://schemas.microsoft.com/office/drawing/2014/main" id="{8247F348-BB07-7C40-BF83-FB0B5D43E748}"/>
                </a:ext>
              </a:extLst>
            </p:cNvPr>
            <p:cNvSpPr/>
            <p:nvPr/>
          </p:nvSpPr>
          <p:spPr>
            <a:xfrm>
              <a:off x="680768" y="4095051"/>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grpSp>
      <p:cxnSp>
        <p:nvCxnSpPr>
          <p:cNvPr id="52" name="直接连接符 10">
            <a:extLst>
              <a:ext uri="{FF2B5EF4-FFF2-40B4-BE49-F238E27FC236}">
                <a16:creationId xmlns:a16="http://schemas.microsoft.com/office/drawing/2014/main" id="{B8458541-AE83-1347-BF66-D63460F10331}"/>
              </a:ext>
            </a:extLst>
          </p:cNvPr>
          <p:cNvCxnSpPr>
            <a:cxnSpLocks/>
          </p:cNvCxnSpPr>
          <p:nvPr/>
        </p:nvCxnSpPr>
        <p:spPr>
          <a:xfrm>
            <a:off x="0" y="3552172"/>
            <a:ext cx="12192000" cy="0"/>
          </a:xfrm>
          <a:prstGeom prst="line">
            <a:avLst/>
          </a:prstGeom>
          <a:ln w="38100">
            <a:solidFill>
              <a:schemeClr val="accent2"/>
            </a:solidFill>
            <a:prstDash val="lgDash"/>
          </a:ln>
        </p:spPr>
        <p:style>
          <a:lnRef idx="1">
            <a:schemeClr val="accent1"/>
          </a:lnRef>
          <a:fillRef idx="0">
            <a:schemeClr val="accent1"/>
          </a:fillRef>
          <a:effectRef idx="0">
            <a:schemeClr val="accent1"/>
          </a:effectRef>
          <a:fontRef idx="minor">
            <a:schemeClr val="tx1"/>
          </a:fontRef>
        </p:style>
      </p:cxnSp>
      <p:grpSp>
        <p:nvGrpSpPr>
          <p:cNvPr id="42" name="群組 41">
            <a:extLst>
              <a:ext uri="{FF2B5EF4-FFF2-40B4-BE49-F238E27FC236}">
                <a16:creationId xmlns:a16="http://schemas.microsoft.com/office/drawing/2014/main" id="{AF57A412-75AF-BC4C-8A54-87F6BFA1F9DA}"/>
              </a:ext>
            </a:extLst>
          </p:cNvPr>
          <p:cNvGrpSpPr/>
          <p:nvPr/>
        </p:nvGrpSpPr>
        <p:grpSpPr>
          <a:xfrm>
            <a:off x="10560496" y="2850711"/>
            <a:ext cx="1377066" cy="1377066"/>
            <a:chOff x="10341202" y="2863639"/>
            <a:chExt cx="1377066" cy="1377066"/>
          </a:xfrm>
        </p:grpSpPr>
        <p:sp>
          <p:nvSpPr>
            <p:cNvPr id="43" name="橢圓 42">
              <a:extLst>
                <a:ext uri="{FF2B5EF4-FFF2-40B4-BE49-F238E27FC236}">
                  <a16:creationId xmlns:a16="http://schemas.microsoft.com/office/drawing/2014/main" id="{3BC01F1A-EAF6-0F44-9FBD-A327A7E3807D}"/>
                </a:ext>
              </a:extLst>
            </p:cNvPr>
            <p:cNvSpPr/>
            <p:nvPr/>
          </p:nvSpPr>
          <p:spPr>
            <a:xfrm>
              <a:off x="10341202" y="2863639"/>
              <a:ext cx="1377066" cy="137706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4" name="矩形 43">
              <a:extLst>
                <a:ext uri="{FF2B5EF4-FFF2-40B4-BE49-F238E27FC236}">
                  <a16:creationId xmlns:a16="http://schemas.microsoft.com/office/drawing/2014/main" id="{FA89737E-6166-2249-B9C3-73F8040CFB1A}"/>
                </a:ext>
              </a:extLst>
            </p:cNvPr>
            <p:cNvSpPr/>
            <p:nvPr/>
          </p:nvSpPr>
          <p:spPr>
            <a:xfrm>
              <a:off x="10578329" y="3084314"/>
              <a:ext cx="902811" cy="954107"/>
            </a:xfrm>
            <a:prstGeom prst="rect">
              <a:avLst/>
            </a:prstGeom>
            <a:noFill/>
          </p:spPr>
          <p:txBody>
            <a:bodyPr wrap="none">
              <a:spAutoFit/>
            </a:bodyPr>
            <a:lstStyle/>
            <a:p>
              <a:pPr lvl="0" algn="ctr">
                <a:defRPr/>
              </a:pPr>
              <a:r>
                <a:rPr lang="zh-TW" altLang="en-US" sz="2800" b="1" dirty="0">
                  <a:solidFill>
                    <a:schemeClr val="bg1"/>
                  </a:solidFill>
                  <a:latin typeface="Microsoft JhengHei" panose="020B0604030504040204" pitchFamily="34" charset="-120"/>
                  <a:ea typeface="Microsoft JhengHei" panose="020B0604030504040204" pitchFamily="34" charset="-120"/>
                </a:rPr>
                <a:t>產品</a:t>
              </a:r>
              <a:endParaRPr lang="en-US" altLang="zh-TW" sz="2800" b="1" dirty="0">
                <a:solidFill>
                  <a:schemeClr val="bg1"/>
                </a:solidFill>
                <a:latin typeface="Microsoft JhengHei" panose="020B0604030504040204" pitchFamily="34" charset="-120"/>
                <a:ea typeface="Microsoft JhengHei" panose="020B0604030504040204" pitchFamily="34" charset="-120"/>
              </a:endParaRPr>
            </a:p>
            <a:p>
              <a:pPr lvl="0" algn="ctr">
                <a:defRPr/>
              </a:pPr>
              <a:r>
                <a:rPr lang="zh-TW" altLang="en-US" sz="2800" b="1" dirty="0">
                  <a:solidFill>
                    <a:schemeClr val="bg1"/>
                  </a:solidFill>
                  <a:latin typeface="Microsoft JhengHei" panose="020B0604030504040204" pitchFamily="34" charset="-120"/>
                  <a:ea typeface="Microsoft JhengHei" panose="020B0604030504040204" pitchFamily="34" charset="-120"/>
                </a:rPr>
                <a:t>上市</a:t>
              </a:r>
              <a:endParaRPr lang="zh-CN" altLang="en-US" sz="2800" b="1" dirty="0">
                <a:solidFill>
                  <a:schemeClr val="bg1"/>
                </a:solidFill>
                <a:latin typeface="Microsoft JhengHei" panose="020B0604030504040204" pitchFamily="34" charset="-120"/>
                <a:ea typeface="Microsoft JhengHei" panose="020B0604030504040204" pitchFamily="34" charset="-120"/>
              </a:endParaRPr>
            </a:p>
          </p:txBody>
        </p:sp>
      </p:grpSp>
      <p:grpSp>
        <p:nvGrpSpPr>
          <p:cNvPr id="45" name="组合 149">
            <a:extLst>
              <a:ext uri="{FF2B5EF4-FFF2-40B4-BE49-F238E27FC236}">
                <a16:creationId xmlns:a16="http://schemas.microsoft.com/office/drawing/2014/main" id="{34D3678A-950D-5A4A-9B4A-21EE63B4083F}"/>
              </a:ext>
            </a:extLst>
          </p:cNvPr>
          <p:cNvGrpSpPr/>
          <p:nvPr/>
        </p:nvGrpSpPr>
        <p:grpSpPr>
          <a:xfrm>
            <a:off x="7474495" y="1556792"/>
            <a:ext cx="2284975" cy="2123468"/>
            <a:chOff x="5738172" y="1119652"/>
            <a:chExt cx="2284975" cy="2123468"/>
          </a:xfrm>
        </p:grpSpPr>
        <p:sp>
          <p:nvSpPr>
            <p:cNvPr id="46" name="矩形 45">
              <a:extLst>
                <a:ext uri="{FF2B5EF4-FFF2-40B4-BE49-F238E27FC236}">
                  <a16:creationId xmlns:a16="http://schemas.microsoft.com/office/drawing/2014/main" id="{CB788253-B684-D14B-95E1-EAE64BD7B029}"/>
                </a:ext>
              </a:extLst>
            </p:cNvPr>
            <p:cNvSpPr/>
            <p:nvPr/>
          </p:nvSpPr>
          <p:spPr>
            <a:xfrm>
              <a:off x="5857064" y="1126264"/>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47" name="矩形 46">
              <a:extLst>
                <a:ext uri="{FF2B5EF4-FFF2-40B4-BE49-F238E27FC236}">
                  <a16:creationId xmlns:a16="http://schemas.microsoft.com/office/drawing/2014/main" id="{C968F5DD-54B3-654F-BAFB-E12F9BB45A76}"/>
                </a:ext>
              </a:extLst>
            </p:cNvPr>
            <p:cNvSpPr/>
            <p:nvPr/>
          </p:nvSpPr>
          <p:spPr>
            <a:xfrm>
              <a:off x="5857064" y="1572678"/>
              <a:ext cx="2166083" cy="1569660"/>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48" name="组合 103">
              <a:extLst>
                <a:ext uri="{FF2B5EF4-FFF2-40B4-BE49-F238E27FC236}">
                  <a16:creationId xmlns:a16="http://schemas.microsoft.com/office/drawing/2014/main" id="{F6929621-3F97-AD43-A37C-65FBCE133947}"/>
                </a:ext>
              </a:extLst>
            </p:cNvPr>
            <p:cNvGrpSpPr/>
            <p:nvPr/>
          </p:nvGrpSpPr>
          <p:grpSpPr>
            <a:xfrm>
              <a:off x="5738172" y="3005336"/>
              <a:ext cx="237784" cy="237784"/>
              <a:chOff x="1344460" y="1611965"/>
              <a:chExt cx="570700" cy="570700"/>
            </a:xfrm>
          </p:grpSpPr>
          <p:sp>
            <p:nvSpPr>
              <p:cNvPr id="50" name="椭圆 104">
                <a:extLst>
                  <a:ext uri="{FF2B5EF4-FFF2-40B4-BE49-F238E27FC236}">
                    <a16:creationId xmlns:a16="http://schemas.microsoft.com/office/drawing/2014/main" id="{4F0C1488-E910-5942-90FD-3D1A63E1C953}"/>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51" name="椭圆 105">
                <a:extLst>
                  <a:ext uri="{FF2B5EF4-FFF2-40B4-BE49-F238E27FC236}">
                    <a16:creationId xmlns:a16="http://schemas.microsoft.com/office/drawing/2014/main" id="{2793AD4C-129C-A04C-A86F-4B5A410DA22F}"/>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49" name="直接连接符 137">
              <a:extLst>
                <a:ext uri="{FF2B5EF4-FFF2-40B4-BE49-F238E27FC236}">
                  <a16:creationId xmlns:a16="http://schemas.microsoft.com/office/drawing/2014/main" id="{816C3C68-C791-9B46-B1E7-A6403B5F0E4A}"/>
                </a:ext>
              </a:extLst>
            </p:cNvPr>
            <p:cNvCxnSpPr>
              <a:cxnSpLocks/>
            </p:cNvCxnSpPr>
            <p:nvPr/>
          </p:nvCxnSpPr>
          <p:spPr>
            <a:xfrm flipV="1">
              <a:off x="5847293" y="1119652"/>
              <a:ext cx="9771" cy="197033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3" name="组合 153">
            <a:extLst>
              <a:ext uri="{FF2B5EF4-FFF2-40B4-BE49-F238E27FC236}">
                <a16:creationId xmlns:a16="http://schemas.microsoft.com/office/drawing/2014/main" id="{AE99B23D-A647-2345-BECA-D5A9EA683BD8}"/>
              </a:ext>
            </a:extLst>
          </p:cNvPr>
          <p:cNvGrpSpPr/>
          <p:nvPr/>
        </p:nvGrpSpPr>
        <p:grpSpPr>
          <a:xfrm>
            <a:off x="8809703" y="3455345"/>
            <a:ext cx="2326857" cy="2415535"/>
            <a:chOff x="525037" y="3730598"/>
            <a:chExt cx="2326857" cy="2415535"/>
          </a:xfrm>
        </p:grpSpPr>
        <p:sp>
          <p:nvSpPr>
            <p:cNvPr id="54" name="矩形 53">
              <a:extLst>
                <a:ext uri="{FF2B5EF4-FFF2-40B4-BE49-F238E27FC236}">
                  <a16:creationId xmlns:a16="http://schemas.microsoft.com/office/drawing/2014/main" id="{3C45C07C-1FC4-954D-B38E-363B55B901B1}"/>
                </a:ext>
              </a:extLst>
            </p:cNvPr>
            <p:cNvSpPr/>
            <p:nvPr/>
          </p:nvSpPr>
          <p:spPr>
            <a:xfrm>
              <a:off x="643929" y="4570292"/>
              <a:ext cx="2207965" cy="1524392"/>
            </a:xfrm>
            <a:prstGeom prst="rect">
              <a:avLst/>
            </a:prstGeom>
          </p:spPr>
          <p:txBody>
            <a:bodyPr wrap="square">
              <a:spAutoFit/>
            </a:bodyPr>
            <a:lstStyle/>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TW"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285750" lvl="0" indent="-285750">
                <a:lnSpc>
                  <a:spcPct val="150000"/>
                </a:lnSpc>
                <a:buFont typeface="Wingdings" pitchFamily="2" charset="2"/>
                <a:buChar char="ü"/>
                <a:defRPr/>
              </a:pPr>
              <a:r>
                <a:rPr lang="zh-CN"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文字</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說明</a:t>
              </a:r>
              <a:endParaRPr lang="en-US" altLang="zh-CN" sz="1600" dirty="0">
                <a:solidFill>
                  <a:schemeClr val="tx1">
                    <a:lumMod val="95000"/>
                    <a:lumOff val="5000"/>
                  </a:schemeClr>
                </a:solidFill>
                <a:latin typeface="Microsoft JhengHei" panose="020B0604030504040204" pitchFamily="34" charset="-120"/>
                <a:ea typeface="Microsoft JhengHei" panose="020B0604030504040204" pitchFamily="34" charset="-120"/>
              </a:endParaRPr>
            </a:p>
          </p:txBody>
        </p:sp>
        <p:grpSp>
          <p:nvGrpSpPr>
            <p:cNvPr id="55" name="组合 96">
              <a:extLst>
                <a:ext uri="{FF2B5EF4-FFF2-40B4-BE49-F238E27FC236}">
                  <a16:creationId xmlns:a16="http://schemas.microsoft.com/office/drawing/2014/main" id="{3F3E056C-5726-8641-8557-6F7B924EB6FF}"/>
                </a:ext>
              </a:extLst>
            </p:cNvPr>
            <p:cNvGrpSpPr/>
            <p:nvPr/>
          </p:nvGrpSpPr>
          <p:grpSpPr>
            <a:xfrm>
              <a:off x="525037" y="3730598"/>
              <a:ext cx="237784" cy="237784"/>
              <a:chOff x="1344460" y="1611965"/>
              <a:chExt cx="570700" cy="570700"/>
            </a:xfrm>
          </p:grpSpPr>
          <p:sp>
            <p:nvSpPr>
              <p:cNvPr id="59" name="椭圆 94">
                <a:extLst>
                  <a:ext uri="{FF2B5EF4-FFF2-40B4-BE49-F238E27FC236}">
                    <a16:creationId xmlns:a16="http://schemas.microsoft.com/office/drawing/2014/main" id="{8E84846E-77DC-8A45-A5F6-2EC8E9CC7F96}"/>
                  </a:ext>
                </a:extLst>
              </p:cNvPr>
              <p:cNvSpPr/>
              <p:nvPr/>
            </p:nvSpPr>
            <p:spPr>
              <a:xfrm>
                <a:off x="1435261" y="1702766"/>
                <a:ext cx="389098" cy="389098"/>
              </a:xfrm>
              <a:prstGeom prst="ellipse">
                <a:avLst/>
              </a:prstGeom>
              <a:gradFill>
                <a:gsLst>
                  <a:gs pos="0">
                    <a:schemeClr val="accent1"/>
                  </a:gs>
                  <a:gs pos="100000">
                    <a:schemeClr val="accent2"/>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sp>
            <p:nvSpPr>
              <p:cNvPr id="60" name="椭圆 95">
                <a:extLst>
                  <a:ext uri="{FF2B5EF4-FFF2-40B4-BE49-F238E27FC236}">
                    <a16:creationId xmlns:a16="http://schemas.microsoft.com/office/drawing/2014/main" id="{E9693600-FC4A-D342-BF3F-390C9AFAE716}"/>
                  </a:ext>
                </a:extLst>
              </p:cNvPr>
              <p:cNvSpPr/>
              <p:nvPr/>
            </p:nvSpPr>
            <p:spPr>
              <a:xfrm>
                <a:off x="1344460" y="1611965"/>
                <a:ext cx="570700" cy="570700"/>
              </a:xfrm>
              <a:prstGeom prst="ellipse">
                <a:avLst/>
              </a:prstGeom>
              <a:noFill/>
              <a:ln w="0" cap="flat" cmpd="sng" algn="ctr">
                <a:gradFill>
                  <a:gsLst>
                    <a:gs pos="0">
                      <a:schemeClr val="accent1"/>
                    </a:gs>
                    <a:gs pos="100000">
                      <a:schemeClr val="accent2"/>
                    </a:gs>
                  </a:gsLst>
                  <a:lin ang="5400000" scaled="1"/>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panose="020B0604030504040204" pitchFamily="34" charset="-120"/>
                  <a:ea typeface="Microsoft JhengHei" panose="020B0604030504040204" pitchFamily="34" charset="-120"/>
                </a:endParaRPr>
              </a:p>
            </p:txBody>
          </p:sp>
        </p:grpSp>
        <p:cxnSp>
          <p:nvCxnSpPr>
            <p:cNvPr id="57" name="直接连接符 117">
              <a:extLst>
                <a:ext uri="{FF2B5EF4-FFF2-40B4-BE49-F238E27FC236}">
                  <a16:creationId xmlns:a16="http://schemas.microsoft.com/office/drawing/2014/main" id="{89A6DA12-F562-8946-9006-F6AD4CFDC0E9}"/>
                </a:ext>
              </a:extLst>
            </p:cNvPr>
            <p:cNvCxnSpPr>
              <a:cxnSpLocks/>
            </p:cNvCxnSpPr>
            <p:nvPr/>
          </p:nvCxnSpPr>
          <p:spPr>
            <a:xfrm>
              <a:off x="643931" y="3930550"/>
              <a:ext cx="9883" cy="221558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F1D56A80-E194-F648-859B-C25DE947370A}"/>
                </a:ext>
              </a:extLst>
            </p:cNvPr>
            <p:cNvSpPr/>
            <p:nvPr/>
          </p:nvSpPr>
          <p:spPr>
            <a:xfrm>
              <a:off x="680768" y="4095051"/>
              <a:ext cx="1362874" cy="497444"/>
            </a:xfrm>
            <a:prstGeom prst="rect">
              <a:avLst/>
            </a:prstGeom>
            <a:noFill/>
          </p:spPr>
          <p:txBody>
            <a:bodyPr wrap="none">
              <a:spAutoFit/>
            </a:bodyPr>
            <a:lstStyle/>
            <a:p>
              <a:pPr>
                <a:lnSpc>
                  <a:spcPct val="150000"/>
                </a:lnSpc>
                <a:defRPr/>
              </a:pPr>
              <a:r>
                <a:rPr lang="en-US" altLang="zh-CN" sz="2000" b="1" dirty="0">
                  <a:solidFill>
                    <a:schemeClr val="accent2"/>
                  </a:solidFill>
                  <a:latin typeface="Microsoft JhengHei" panose="020B0604030504040204" pitchFamily="34" charset="-120"/>
                  <a:ea typeface="Microsoft JhengHei" panose="020B0604030504040204" pitchFamily="34" charset="-120"/>
                </a:rPr>
                <a:t>20XX/OO</a:t>
              </a:r>
              <a:endParaRPr lang="zh-CN" altLang="en-US" sz="12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140307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C0683-AE5C-C740-89E3-A80B21A7AAB8}"/>
              </a:ext>
            </a:extLst>
          </p:cNvPr>
          <p:cNvSpPr>
            <a:spLocks noGrp="1"/>
          </p:cNvSpPr>
          <p:nvPr>
            <p:ph type="title"/>
          </p:nvPr>
        </p:nvSpPr>
        <p:spPr/>
        <p:txBody>
          <a:bodyPr/>
          <a:lstStyle/>
          <a:p>
            <a:r>
              <a:rPr kumimoji="1" lang="zh-TW" altLang="en-US" dirty="0"/>
              <a:t>產業分析</a:t>
            </a:r>
          </a:p>
        </p:txBody>
      </p:sp>
      <p:sp>
        <p:nvSpPr>
          <p:cNvPr id="3" name="內容版面配置區 2">
            <a:extLst>
              <a:ext uri="{FF2B5EF4-FFF2-40B4-BE49-F238E27FC236}">
                <a16:creationId xmlns:a16="http://schemas.microsoft.com/office/drawing/2014/main" id="{A621071B-CD25-FA4A-98B0-3E3B4422C587}"/>
              </a:ext>
            </a:extLst>
          </p:cNvPr>
          <p:cNvSpPr>
            <a:spLocks noGrp="1"/>
          </p:cNvSpPr>
          <p:nvPr>
            <p:ph idx="1"/>
          </p:nvPr>
        </p:nvSpPr>
        <p:spPr>
          <a:xfrm>
            <a:off x="609600" y="1057286"/>
            <a:ext cx="10972800" cy="5179465"/>
          </a:xfrm>
        </p:spPr>
        <p:txBody>
          <a:bodyPr>
            <a:normAutofit/>
          </a:bodyPr>
          <a:lstStyle/>
          <a:p>
            <a:pPr marL="0" indent="0">
              <a:buNone/>
            </a:pPr>
            <a:r>
              <a:rPr kumimoji="1" lang="zh-CN" altLang="en-US" sz="1800" b="1" dirty="0"/>
              <a:t>產業簡介</a:t>
            </a:r>
            <a:endParaRPr kumimoji="1" lang="en-US" altLang="zh-TW" sz="1800" b="1" dirty="0"/>
          </a:p>
          <a:p>
            <a:r>
              <a:rPr kumimoji="1" lang="zh-TW" altLang="en-US" sz="1600" dirty="0">
                <a:solidFill>
                  <a:schemeClr val="tx1">
                    <a:lumMod val="65000"/>
                    <a:lumOff val="35000"/>
                  </a:schemeClr>
                </a:solidFill>
              </a:rPr>
              <a:t>產業現況如何</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世界市場及國內市場現有或潛在市場需求（請註明所引據資料來源）</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產業上中下游價值鏈分析</a:t>
            </a:r>
            <a:endParaRPr kumimoji="1" lang="zh-TW" altLang="en" sz="1600" dirty="0">
              <a:solidFill>
                <a:schemeClr val="tx1">
                  <a:lumMod val="65000"/>
                  <a:lumOff val="35000"/>
                </a:schemeClr>
              </a:solidFill>
            </a:endParaRPr>
          </a:p>
          <a:p>
            <a:r>
              <a:rPr kumimoji="1" lang="zh-TW" altLang="en-US" sz="1600" dirty="0">
                <a:solidFill>
                  <a:schemeClr val="tx1">
                    <a:lumMod val="65000"/>
                    <a:lumOff val="35000"/>
                  </a:schemeClr>
                </a:solidFill>
              </a:rPr>
              <a:t>整體市場之規模及趨勢分析</a:t>
            </a:r>
            <a:endParaRPr kumimoji="1" lang="en-US" altLang="zh-CN" sz="1600" dirty="0">
              <a:solidFill>
                <a:schemeClr val="tx1">
                  <a:lumMod val="65000"/>
                  <a:lumOff val="35000"/>
                </a:schemeClr>
              </a:solidFill>
            </a:endParaRPr>
          </a:p>
          <a:p>
            <a:r>
              <a:rPr kumimoji="1" lang="zh-TW" altLang="en-US" sz="1600" dirty="0">
                <a:solidFill>
                  <a:schemeClr val="tx1">
                    <a:lumMod val="65000"/>
                    <a:lumOff val="35000"/>
                  </a:schemeClr>
                </a:solidFill>
              </a:rPr>
              <a:t>對國內產業發展之關聯性，說明本計畫技術或服務對國內產業之重要性及關聯性，及對相關產業之影響</a:t>
            </a:r>
            <a:endParaRPr kumimoji="1" lang="en-US" altLang="zh-TW" sz="1600" dirty="0">
              <a:solidFill>
                <a:schemeClr val="tx1">
                  <a:lumMod val="65000"/>
                  <a:lumOff val="35000"/>
                </a:schemeClr>
              </a:solidFill>
            </a:endParaRPr>
          </a:p>
          <a:p>
            <a:endParaRPr kumimoji="1" lang="en-US" altLang="zh-TW" sz="1800" dirty="0">
              <a:solidFill>
                <a:schemeClr val="tx1">
                  <a:lumMod val="50000"/>
                  <a:lumOff val="50000"/>
                </a:schemeClr>
              </a:solidFill>
            </a:endParaRPr>
          </a:p>
        </p:txBody>
      </p:sp>
      <p:sp>
        <p:nvSpPr>
          <p:cNvPr id="4" name="日期版面配置區 3">
            <a:extLst>
              <a:ext uri="{FF2B5EF4-FFF2-40B4-BE49-F238E27FC236}">
                <a16:creationId xmlns:a16="http://schemas.microsoft.com/office/drawing/2014/main" id="{F808F3DA-A547-144A-B7EB-0D0C1BFCFDE7}"/>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E2761C4F-D5D1-4A4C-9554-9FED939EA25E}"/>
              </a:ext>
            </a:extLst>
          </p:cNvPr>
          <p:cNvSpPr>
            <a:spLocks noGrp="1"/>
          </p:cNvSpPr>
          <p:nvPr>
            <p:ph type="sldNum" sz="quarter" idx="4"/>
          </p:nvPr>
        </p:nvSpPr>
        <p:spPr/>
        <p:txBody>
          <a:bodyPr/>
          <a:lstStyle/>
          <a:p>
            <a:fld id="{74682BA4-12DE-4015-951D-6A0C08D21028}" type="slidenum">
              <a:rPr lang="zh-TW" altLang="en-US" smtClean="0"/>
              <a:pPr/>
              <a:t>11</a:t>
            </a:fld>
            <a:endParaRPr lang="zh-TW" altLang="en-US" dirty="0"/>
          </a:p>
        </p:txBody>
      </p:sp>
    </p:spTree>
    <p:extLst>
      <p:ext uri="{BB962C8B-B14F-4D97-AF65-F5344CB8AC3E}">
        <p14:creationId xmlns:p14="http://schemas.microsoft.com/office/powerpoint/2010/main" val="353201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C0683-AE5C-C740-89E3-A80B21A7AAB8}"/>
              </a:ext>
            </a:extLst>
          </p:cNvPr>
          <p:cNvSpPr>
            <a:spLocks noGrp="1"/>
          </p:cNvSpPr>
          <p:nvPr>
            <p:ph type="title"/>
          </p:nvPr>
        </p:nvSpPr>
        <p:spPr/>
        <p:txBody>
          <a:bodyPr/>
          <a:lstStyle/>
          <a:p>
            <a:r>
              <a:rPr kumimoji="1" lang="zh-TW" altLang="en-US" dirty="0"/>
              <a:t>市場分析</a:t>
            </a:r>
          </a:p>
        </p:txBody>
      </p:sp>
      <p:sp>
        <p:nvSpPr>
          <p:cNvPr id="3" name="內容版面配置區 2">
            <a:extLst>
              <a:ext uri="{FF2B5EF4-FFF2-40B4-BE49-F238E27FC236}">
                <a16:creationId xmlns:a16="http://schemas.microsoft.com/office/drawing/2014/main" id="{A621071B-CD25-FA4A-98B0-3E3B4422C587}"/>
              </a:ext>
            </a:extLst>
          </p:cNvPr>
          <p:cNvSpPr>
            <a:spLocks noGrp="1"/>
          </p:cNvSpPr>
          <p:nvPr>
            <p:ph idx="1"/>
          </p:nvPr>
        </p:nvSpPr>
        <p:spPr>
          <a:xfrm>
            <a:off x="609600" y="1057286"/>
            <a:ext cx="10972800" cy="5179465"/>
          </a:xfrm>
        </p:spPr>
        <p:txBody>
          <a:bodyPr>
            <a:normAutofit/>
          </a:bodyPr>
          <a:lstStyle/>
          <a:p>
            <a:pPr marL="0" indent="0">
              <a:buNone/>
            </a:pPr>
            <a:r>
              <a:rPr kumimoji="1" lang="zh-CN" altLang="en-US" sz="1800" b="1" dirty="0"/>
              <a:t>市場分析</a:t>
            </a:r>
            <a:endParaRPr kumimoji="1" lang="en-US" altLang="zh-CN" sz="1800" b="1" dirty="0"/>
          </a:p>
          <a:p>
            <a:r>
              <a:rPr kumimoji="1" lang="en-US" altLang="zh-TW" sz="1600" dirty="0">
                <a:solidFill>
                  <a:schemeClr val="tx1">
                    <a:lumMod val="65000"/>
                    <a:lumOff val="35000"/>
                  </a:schemeClr>
                </a:solidFill>
              </a:rPr>
              <a:t>TAM</a:t>
            </a:r>
            <a:r>
              <a:rPr kumimoji="1" lang="zh-TW" altLang="en-US" sz="1600" dirty="0">
                <a:solidFill>
                  <a:schemeClr val="tx1">
                    <a:lumMod val="65000"/>
                    <a:lumOff val="35000"/>
                  </a:schemeClr>
                </a:solidFill>
              </a:rPr>
              <a:t>、</a:t>
            </a:r>
            <a:r>
              <a:rPr kumimoji="1" lang="en-US" altLang="zh-TW" sz="1600" dirty="0">
                <a:solidFill>
                  <a:schemeClr val="tx1">
                    <a:lumMod val="65000"/>
                    <a:lumOff val="35000"/>
                  </a:schemeClr>
                </a:solidFill>
              </a:rPr>
              <a:t>SAM</a:t>
            </a:r>
            <a:r>
              <a:rPr kumimoji="1" lang="zh-TW" altLang="en-US" sz="1600" dirty="0">
                <a:solidFill>
                  <a:schemeClr val="tx1">
                    <a:lumMod val="65000"/>
                    <a:lumOff val="35000"/>
                  </a:schemeClr>
                </a:solidFill>
              </a:rPr>
              <a:t>、</a:t>
            </a:r>
            <a:r>
              <a:rPr kumimoji="1" lang="en-US" altLang="zh-TW" sz="1600" dirty="0">
                <a:solidFill>
                  <a:schemeClr val="tx1">
                    <a:lumMod val="65000"/>
                    <a:lumOff val="35000"/>
                  </a:schemeClr>
                </a:solidFill>
              </a:rPr>
              <a:t>SOM</a:t>
            </a:r>
            <a:r>
              <a:rPr kumimoji="1" lang="zh-TW" altLang="en-US" sz="1600" dirty="0">
                <a:solidFill>
                  <a:schemeClr val="tx1">
                    <a:lumMod val="65000"/>
                    <a:lumOff val="35000"/>
                  </a:schemeClr>
                </a:solidFill>
              </a:rPr>
              <a:t>（市場規模評估）</a:t>
            </a:r>
            <a:endParaRPr kumimoji="1" lang="en-US" altLang="zh-TW" sz="1600" dirty="0">
              <a:solidFill>
                <a:schemeClr val="tx1">
                  <a:lumMod val="65000"/>
                  <a:lumOff val="35000"/>
                </a:schemeClr>
              </a:solidFill>
            </a:endParaRPr>
          </a:p>
          <a:p>
            <a:pPr lvl="1"/>
            <a:r>
              <a:rPr kumimoji="1" lang="zh-TW" altLang="en-US" sz="1600" dirty="0">
                <a:solidFill>
                  <a:schemeClr val="tx1">
                    <a:lumMod val="65000"/>
                    <a:lumOff val="35000"/>
                  </a:schemeClr>
                </a:solidFill>
              </a:rPr>
              <a:t>整體潛在市場（</a:t>
            </a:r>
            <a:r>
              <a:rPr kumimoji="1" lang="en-US" altLang="zh-TW" sz="1600" dirty="0">
                <a:solidFill>
                  <a:schemeClr val="tx1">
                    <a:lumMod val="65000"/>
                    <a:lumOff val="35000"/>
                  </a:schemeClr>
                </a:solidFill>
              </a:rPr>
              <a:t>Total addressable market, TAM</a:t>
            </a:r>
            <a:r>
              <a:rPr kumimoji="1" lang="zh-TW" altLang="en-US" sz="1600" dirty="0">
                <a:solidFill>
                  <a:schemeClr val="tx1">
                    <a:lumMod val="65000"/>
                    <a:lumOff val="35000"/>
                  </a:schemeClr>
                </a:solidFill>
              </a:rPr>
              <a:t>）</a:t>
            </a:r>
            <a:endParaRPr kumimoji="1" lang="en-US" altLang="zh-TW" sz="1600" dirty="0">
              <a:solidFill>
                <a:schemeClr val="tx1">
                  <a:lumMod val="65000"/>
                  <a:lumOff val="35000"/>
                </a:schemeClr>
              </a:solidFill>
            </a:endParaRPr>
          </a:p>
          <a:p>
            <a:pPr lvl="1"/>
            <a:r>
              <a:rPr kumimoji="1" lang="zh-TW" altLang="en-US" sz="1600" dirty="0">
                <a:solidFill>
                  <a:schemeClr val="tx1">
                    <a:lumMod val="65000"/>
                    <a:lumOff val="35000"/>
                  </a:schemeClr>
                </a:solidFill>
              </a:rPr>
              <a:t>服務可觸及市場（</a:t>
            </a:r>
            <a:r>
              <a:rPr kumimoji="1" lang="en" altLang="zh-TW" sz="1600" dirty="0">
                <a:solidFill>
                  <a:schemeClr val="tx1">
                    <a:lumMod val="65000"/>
                    <a:lumOff val="35000"/>
                  </a:schemeClr>
                </a:solidFill>
              </a:rPr>
              <a:t>Service addressable market, SAM</a:t>
            </a:r>
            <a:r>
              <a:rPr kumimoji="1" lang="zh-TW" altLang="en" sz="1600" dirty="0">
                <a:solidFill>
                  <a:schemeClr val="tx1">
                    <a:lumMod val="65000"/>
                    <a:lumOff val="35000"/>
                  </a:schemeClr>
                </a:solidFill>
              </a:rPr>
              <a:t>）</a:t>
            </a:r>
            <a:endParaRPr kumimoji="1" lang="en-US" altLang="zh-TW" sz="1600" dirty="0">
              <a:solidFill>
                <a:schemeClr val="tx1">
                  <a:lumMod val="65000"/>
                  <a:lumOff val="35000"/>
                </a:schemeClr>
              </a:solidFill>
            </a:endParaRPr>
          </a:p>
          <a:p>
            <a:pPr lvl="1"/>
            <a:r>
              <a:rPr kumimoji="1" lang="zh-TW" altLang="en-US" sz="1600" dirty="0">
                <a:solidFill>
                  <a:schemeClr val="tx1">
                    <a:lumMod val="65000"/>
                    <a:lumOff val="35000"/>
                  </a:schemeClr>
                </a:solidFill>
              </a:rPr>
              <a:t>可獲得服務市場（</a:t>
            </a:r>
            <a:r>
              <a:rPr kumimoji="1" lang="en" altLang="zh-TW" sz="1600" dirty="0">
                <a:solidFill>
                  <a:schemeClr val="tx1">
                    <a:lumMod val="65000"/>
                    <a:lumOff val="35000"/>
                  </a:schemeClr>
                </a:solidFill>
              </a:rPr>
              <a:t>Serviceable obtainable market, SOM</a:t>
            </a:r>
            <a:r>
              <a:rPr kumimoji="1" lang="zh-TW" altLang="en" sz="1600" dirty="0">
                <a:solidFill>
                  <a:schemeClr val="tx1">
                    <a:lumMod val="65000"/>
                    <a:lumOff val="35000"/>
                  </a:schemeClr>
                </a:solidFill>
              </a:rPr>
              <a:t>）</a:t>
            </a:r>
            <a:endParaRPr kumimoji="1" lang="zh-TW" altLang="en-US" sz="1600" dirty="0">
              <a:solidFill>
                <a:schemeClr val="tx1">
                  <a:lumMod val="65000"/>
                  <a:lumOff val="35000"/>
                </a:schemeClr>
              </a:solidFill>
            </a:endParaRPr>
          </a:p>
          <a:p>
            <a:r>
              <a:rPr kumimoji="1" lang="zh-TW" altLang="en-US" sz="1600" dirty="0">
                <a:solidFill>
                  <a:schemeClr val="tx1">
                    <a:lumMod val="65000"/>
                    <a:lumOff val="35000"/>
                  </a:schemeClr>
                </a:solidFill>
              </a:rPr>
              <a:t>選擇該市場應用之原因與分析</a:t>
            </a:r>
            <a:endParaRPr kumimoji="1" lang="en-US" altLang="zh-TW" sz="1600" dirty="0">
              <a:solidFill>
                <a:schemeClr val="tx1">
                  <a:lumMod val="65000"/>
                  <a:lumOff val="35000"/>
                </a:schemeClr>
              </a:solidFill>
            </a:endParaRPr>
          </a:p>
          <a:p>
            <a:r>
              <a:rPr kumimoji="1" lang="en-US" altLang="zh-TW" sz="1600" dirty="0">
                <a:solidFill>
                  <a:schemeClr val="tx1">
                    <a:lumMod val="65000"/>
                    <a:lumOff val="35000"/>
                  </a:schemeClr>
                </a:solidFill>
              </a:rPr>
              <a:t>Go-to-market strategy</a:t>
            </a:r>
            <a:endParaRPr kumimoji="1" lang="zh-TW" altLang="en-US" sz="1800"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F808F3DA-A547-144A-B7EB-0D0C1BFCFDE7}"/>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E2761C4F-D5D1-4A4C-9554-9FED939EA25E}"/>
              </a:ext>
            </a:extLst>
          </p:cNvPr>
          <p:cNvSpPr>
            <a:spLocks noGrp="1"/>
          </p:cNvSpPr>
          <p:nvPr>
            <p:ph type="sldNum" sz="quarter" idx="4"/>
          </p:nvPr>
        </p:nvSpPr>
        <p:spPr/>
        <p:txBody>
          <a:bodyPr/>
          <a:lstStyle/>
          <a:p>
            <a:fld id="{74682BA4-12DE-4015-951D-6A0C08D21028}" type="slidenum">
              <a:rPr lang="zh-TW" altLang="en-US" smtClean="0"/>
              <a:pPr/>
              <a:t>12</a:t>
            </a:fld>
            <a:endParaRPr lang="zh-TW" altLang="en-US" dirty="0"/>
          </a:p>
        </p:txBody>
      </p:sp>
      <p:pic>
        <p:nvPicPr>
          <p:cNvPr id="6" name="圖片 5">
            <a:extLst>
              <a:ext uri="{FF2B5EF4-FFF2-40B4-BE49-F238E27FC236}">
                <a16:creationId xmlns:a16="http://schemas.microsoft.com/office/drawing/2014/main" id="{B5C3162C-907E-264C-9F23-18B5C526D145}"/>
              </a:ext>
            </a:extLst>
          </p:cNvPr>
          <p:cNvPicPr>
            <a:picLocks noChangeAspect="1"/>
          </p:cNvPicPr>
          <p:nvPr/>
        </p:nvPicPr>
        <p:blipFill>
          <a:blip r:embed="rId3"/>
          <a:stretch>
            <a:fillRect/>
          </a:stretch>
        </p:blipFill>
        <p:spPr>
          <a:xfrm>
            <a:off x="6860939" y="3140967"/>
            <a:ext cx="4491720" cy="3200351"/>
          </a:xfrm>
          <a:prstGeom prst="rect">
            <a:avLst/>
          </a:prstGeom>
        </p:spPr>
      </p:pic>
    </p:spTree>
    <p:extLst>
      <p:ext uri="{BB962C8B-B14F-4D97-AF65-F5344CB8AC3E}">
        <p14:creationId xmlns:p14="http://schemas.microsoft.com/office/powerpoint/2010/main" val="3499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44ADDE-9621-A842-A706-2DCB8495D0C9}"/>
              </a:ext>
            </a:extLst>
          </p:cNvPr>
          <p:cNvSpPr>
            <a:spLocks noGrp="1"/>
          </p:cNvSpPr>
          <p:nvPr>
            <p:ph type="title"/>
          </p:nvPr>
        </p:nvSpPr>
        <p:spPr/>
        <p:txBody>
          <a:bodyPr/>
          <a:lstStyle/>
          <a:p>
            <a:r>
              <a:rPr kumimoji="1" lang="zh-TW" altLang="en-US" dirty="0"/>
              <a:t>競爭者分析</a:t>
            </a:r>
          </a:p>
        </p:txBody>
      </p:sp>
      <p:sp>
        <p:nvSpPr>
          <p:cNvPr id="3" name="內容版面配置區 2">
            <a:extLst>
              <a:ext uri="{FF2B5EF4-FFF2-40B4-BE49-F238E27FC236}">
                <a16:creationId xmlns:a16="http://schemas.microsoft.com/office/drawing/2014/main" id="{102628C4-60D3-1842-B986-27C4517024C5}"/>
              </a:ext>
            </a:extLst>
          </p:cNvPr>
          <p:cNvSpPr>
            <a:spLocks noGrp="1"/>
          </p:cNvSpPr>
          <p:nvPr>
            <p:ph idx="1"/>
          </p:nvPr>
        </p:nvSpPr>
        <p:spPr/>
        <p:txBody>
          <a:bodyPr/>
          <a:lstStyle/>
          <a:p>
            <a:pPr marL="0" indent="0">
              <a:buNone/>
            </a:pPr>
            <a:r>
              <a:rPr kumimoji="1" lang="zh-TW" altLang="en-US" sz="1800" b="1" dirty="0"/>
              <a:t>競爭對手分析</a:t>
            </a:r>
            <a:endParaRPr kumimoji="1" lang="en-US" altLang="zh-TW" sz="1800" b="1" dirty="0"/>
          </a:p>
          <a:p>
            <a:r>
              <a:rPr kumimoji="1" lang="zh-TW" altLang="en-US" sz="1600" dirty="0">
                <a:solidFill>
                  <a:schemeClr val="tx1">
                    <a:lumMod val="65000"/>
                    <a:lumOff val="35000"/>
                  </a:schemeClr>
                </a:solidFill>
              </a:rPr>
              <a:t>團隊技術與國內現有技術及世界技術之比較</a:t>
            </a:r>
            <a:r>
              <a:rPr kumimoji="1" lang="zh-CN" altLang="en-US" sz="1600" dirty="0">
                <a:solidFill>
                  <a:schemeClr val="tx1">
                    <a:lumMod val="65000"/>
                    <a:lumOff val="35000"/>
                  </a:schemeClr>
                </a:solidFill>
              </a:rPr>
              <a:t>（至少三家）</a:t>
            </a:r>
            <a:endParaRPr kumimoji="1" lang="en-US" altLang="zh-CN" sz="1600" dirty="0">
              <a:solidFill>
                <a:schemeClr val="tx1">
                  <a:lumMod val="65000"/>
                  <a:lumOff val="35000"/>
                </a:schemeClr>
              </a:solidFill>
            </a:endParaRPr>
          </a:p>
          <a:p>
            <a:r>
              <a:rPr kumimoji="1" lang="zh-TW" altLang="en-US" sz="1600" dirty="0">
                <a:solidFill>
                  <a:schemeClr val="tx1">
                    <a:lumMod val="65000"/>
                    <a:lumOff val="35000"/>
                  </a:schemeClr>
                </a:solidFill>
              </a:rPr>
              <a:t>須完成關鍵規格比較表</a:t>
            </a:r>
            <a:endParaRPr kumimoji="1" lang="en-US" altLang="zh-TW" sz="1600"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933CF93F-0E37-AB4C-B2E7-7998A5E84215}"/>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AE61627E-D3E7-0D4F-8A7B-7608B6C0F199}"/>
              </a:ext>
            </a:extLst>
          </p:cNvPr>
          <p:cNvSpPr>
            <a:spLocks noGrp="1"/>
          </p:cNvSpPr>
          <p:nvPr>
            <p:ph type="sldNum" sz="quarter" idx="4"/>
          </p:nvPr>
        </p:nvSpPr>
        <p:spPr/>
        <p:txBody>
          <a:bodyPr/>
          <a:lstStyle/>
          <a:p>
            <a:fld id="{74682BA4-12DE-4015-951D-6A0C08D21028}" type="slidenum">
              <a:rPr lang="zh-TW" altLang="en-US" smtClean="0"/>
              <a:pPr/>
              <a:t>13</a:t>
            </a:fld>
            <a:endParaRPr lang="zh-TW" altLang="en-US" dirty="0"/>
          </a:p>
        </p:txBody>
      </p:sp>
      <p:graphicFrame>
        <p:nvGraphicFramePr>
          <p:cNvPr id="6" name="表格 8">
            <a:extLst>
              <a:ext uri="{FF2B5EF4-FFF2-40B4-BE49-F238E27FC236}">
                <a16:creationId xmlns:a16="http://schemas.microsoft.com/office/drawing/2014/main" id="{47E52310-A870-124C-A8EA-42C3B861F64A}"/>
              </a:ext>
            </a:extLst>
          </p:cNvPr>
          <p:cNvGraphicFramePr>
            <a:graphicFrameLocks noGrp="1"/>
          </p:cNvGraphicFramePr>
          <p:nvPr>
            <p:extLst>
              <p:ext uri="{D42A27DB-BD31-4B8C-83A1-F6EECF244321}">
                <p14:modId xmlns:p14="http://schemas.microsoft.com/office/powerpoint/2010/main" val="275642959"/>
              </p:ext>
            </p:extLst>
          </p:nvPr>
        </p:nvGraphicFramePr>
        <p:xfrm>
          <a:off x="695400" y="2204864"/>
          <a:ext cx="10887004" cy="3922108"/>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193414380"/>
                    </a:ext>
                  </a:extLst>
                </a:gridCol>
                <a:gridCol w="2343709">
                  <a:extLst>
                    <a:ext uri="{9D8B030D-6E8A-4147-A177-3AD203B41FA5}">
                      <a16:colId xmlns:a16="http://schemas.microsoft.com/office/drawing/2014/main" val="293057939"/>
                    </a:ext>
                  </a:extLst>
                </a:gridCol>
                <a:gridCol w="2343709">
                  <a:extLst>
                    <a:ext uri="{9D8B030D-6E8A-4147-A177-3AD203B41FA5}">
                      <a16:colId xmlns:a16="http://schemas.microsoft.com/office/drawing/2014/main" val="3422351048"/>
                    </a:ext>
                  </a:extLst>
                </a:gridCol>
                <a:gridCol w="2343709">
                  <a:extLst>
                    <a:ext uri="{9D8B030D-6E8A-4147-A177-3AD203B41FA5}">
                      <a16:colId xmlns:a16="http://schemas.microsoft.com/office/drawing/2014/main" val="2961516208"/>
                    </a:ext>
                  </a:extLst>
                </a:gridCol>
                <a:gridCol w="2343709">
                  <a:extLst>
                    <a:ext uri="{9D8B030D-6E8A-4147-A177-3AD203B41FA5}">
                      <a16:colId xmlns:a16="http://schemas.microsoft.com/office/drawing/2014/main" val="1309283607"/>
                    </a:ext>
                  </a:extLst>
                </a:gridCol>
              </a:tblGrid>
              <a:tr h="576064">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Microsoft JhengHei" panose="020B0604030504040204" pitchFamily="34" charset="-120"/>
                          <a:ea typeface="Microsoft JhengHei" panose="020B0604030504040204" pitchFamily="34" charset="-120"/>
                        </a:rPr>
                        <a:t>團隊產品</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Microsoft JhengHei" panose="020B0604030504040204" pitchFamily="34" charset="-120"/>
                          <a:ea typeface="Microsoft JhengHei" panose="020B0604030504040204" pitchFamily="34" charset="-120"/>
                        </a:rPr>
                        <a:t>競爭者</a:t>
                      </a:r>
                      <a:r>
                        <a:rPr lang="en-US" altLang="zh-TW" sz="1400" dirty="0">
                          <a:solidFill>
                            <a:schemeClr val="tx1"/>
                          </a:solidFill>
                          <a:latin typeface="Microsoft JhengHei" panose="020B0604030504040204" pitchFamily="34" charset="-120"/>
                          <a:ea typeface="Microsoft JhengHei" panose="020B0604030504040204" pitchFamily="34" charset="-120"/>
                        </a:rPr>
                        <a:t>1</a:t>
                      </a:r>
                      <a:endParaRPr lang="zh-TW" altLang="en-US" sz="14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Microsoft JhengHei" panose="020B0604030504040204" pitchFamily="34" charset="-120"/>
                          <a:ea typeface="Microsoft JhengHei" panose="020B0604030504040204" pitchFamily="34" charset="-120"/>
                        </a:rPr>
                        <a:t>競爭者</a:t>
                      </a:r>
                      <a:r>
                        <a:rPr lang="en-US" altLang="zh-TW" sz="1400" dirty="0">
                          <a:solidFill>
                            <a:schemeClr val="tx1"/>
                          </a:solidFill>
                          <a:latin typeface="Microsoft JhengHei" panose="020B0604030504040204" pitchFamily="34" charset="-120"/>
                          <a:ea typeface="Microsoft JhengHei" panose="020B0604030504040204" pitchFamily="34" charset="-120"/>
                        </a:rPr>
                        <a:t>2</a:t>
                      </a:r>
                      <a:endParaRPr lang="zh-TW" altLang="en-US" sz="14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Microsoft JhengHei" panose="020B0604030504040204" pitchFamily="34" charset="-120"/>
                          <a:ea typeface="Microsoft JhengHei" panose="020B0604030504040204" pitchFamily="34" charset="-120"/>
                        </a:rPr>
                        <a:t>競爭者</a:t>
                      </a:r>
                      <a:r>
                        <a:rPr lang="en-US" altLang="zh-TW" sz="1400" dirty="0">
                          <a:solidFill>
                            <a:schemeClr val="tx1"/>
                          </a:solidFill>
                          <a:latin typeface="Microsoft JhengHei" panose="020B0604030504040204" pitchFamily="34" charset="-120"/>
                          <a:ea typeface="Microsoft JhengHei" panose="020B0604030504040204" pitchFamily="34" charset="-120"/>
                        </a:rPr>
                        <a:t>3</a:t>
                      </a:r>
                      <a:endParaRPr lang="zh-TW" altLang="en-US" sz="14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755529475"/>
                  </a:ext>
                </a:extLst>
              </a:tr>
              <a:tr h="1115348">
                <a:tc>
                  <a:txBody>
                    <a:bodyPr/>
                    <a:lstStyle/>
                    <a:p>
                      <a:pPr algn="ctr"/>
                      <a:r>
                        <a:rPr lang="zh-TW" altLang="en-US" sz="1400" b="1" dirty="0">
                          <a:solidFill>
                            <a:schemeClr val="tx1"/>
                          </a:solidFill>
                          <a:latin typeface="Microsoft JhengHei" panose="020B0604030504040204" pitchFamily="34" charset="-120"/>
                          <a:ea typeface="Microsoft JhengHei" panose="020B0604030504040204" pitchFamily="34" charset="-120"/>
                        </a:rPr>
                        <a:t>規格比較</a:t>
                      </a:r>
                      <a:r>
                        <a:rPr lang="en-US" altLang="zh-TW" sz="1400" b="1" dirty="0">
                          <a:solidFill>
                            <a:schemeClr val="tx1"/>
                          </a:solidFill>
                          <a:latin typeface="Microsoft JhengHei" panose="020B0604030504040204" pitchFamily="34" charset="-120"/>
                          <a:ea typeface="Microsoft JhengHei" panose="020B0604030504040204" pitchFamily="34" charset="-120"/>
                        </a:rPr>
                        <a:t>1</a:t>
                      </a:r>
                      <a:endParaRPr lang="zh-TW" altLang="en-US" sz="1400" b="1"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32068147"/>
                  </a:ext>
                </a:extLst>
              </a:tr>
              <a:tr h="1115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Microsoft JhengHei" panose="020B0604030504040204" pitchFamily="34" charset="-120"/>
                          <a:ea typeface="Microsoft JhengHei" panose="020B0604030504040204" pitchFamily="34" charset="-120"/>
                        </a:rPr>
                        <a:t>規格比較</a:t>
                      </a:r>
                      <a:r>
                        <a:rPr lang="en-US" altLang="zh-TW" sz="1400" b="1" dirty="0">
                          <a:solidFill>
                            <a:schemeClr val="tx1"/>
                          </a:solidFill>
                          <a:latin typeface="Microsoft JhengHei" panose="020B0604030504040204" pitchFamily="34" charset="-120"/>
                          <a:ea typeface="Microsoft JhengHei" panose="020B0604030504040204" pitchFamily="34" charset="-120"/>
                        </a:rPr>
                        <a:t>2</a:t>
                      </a:r>
                      <a:endParaRPr lang="zh-TW" altLang="en-US" sz="1400" b="1"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95875621"/>
                  </a:ext>
                </a:extLst>
              </a:tr>
              <a:tr h="1115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Microsoft JhengHei" panose="020B0604030504040204" pitchFamily="34" charset="-120"/>
                          <a:ea typeface="Microsoft JhengHei" panose="020B0604030504040204" pitchFamily="34" charset="-120"/>
                        </a:rPr>
                        <a:t>規格比較</a:t>
                      </a:r>
                      <a:r>
                        <a:rPr lang="en-US" altLang="zh-TW" sz="1400" b="1" dirty="0">
                          <a:solidFill>
                            <a:schemeClr val="tx1"/>
                          </a:solidFill>
                          <a:latin typeface="Microsoft JhengHei" panose="020B0604030504040204" pitchFamily="34" charset="-120"/>
                          <a:ea typeface="Microsoft JhengHei" panose="020B0604030504040204" pitchFamily="34" charset="-120"/>
                        </a:rPr>
                        <a:t>3</a:t>
                      </a:r>
                      <a:endParaRPr lang="zh-TW" altLang="en-US" sz="1400" b="1"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728611600"/>
                  </a:ext>
                </a:extLst>
              </a:tr>
            </a:tbl>
          </a:graphicData>
        </a:graphic>
      </p:graphicFrame>
    </p:spTree>
    <p:extLst>
      <p:ext uri="{BB962C8B-B14F-4D97-AF65-F5344CB8AC3E}">
        <p14:creationId xmlns:p14="http://schemas.microsoft.com/office/powerpoint/2010/main" val="150112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44ADDE-9621-A842-A706-2DCB8495D0C9}"/>
              </a:ext>
            </a:extLst>
          </p:cNvPr>
          <p:cNvSpPr>
            <a:spLocks noGrp="1"/>
          </p:cNvSpPr>
          <p:nvPr>
            <p:ph type="title"/>
          </p:nvPr>
        </p:nvSpPr>
        <p:spPr/>
        <p:txBody>
          <a:bodyPr/>
          <a:lstStyle/>
          <a:p>
            <a:r>
              <a:rPr kumimoji="1" lang="zh-TW" altLang="en-US" dirty="0"/>
              <a:t>競爭者分析</a:t>
            </a:r>
          </a:p>
        </p:txBody>
      </p:sp>
      <p:sp>
        <p:nvSpPr>
          <p:cNvPr id="3" name="內容版面配置區 2">
            <a:extLst>
              <a:ext uri="{FF2B5EF4-FFF2-40B4-BE49-F238E27FC236}">
                <a16:creationId xmlns:a16="http://schemas.microsoft.com/office/drawing/2014/main" id="{102628C4-60D3-1842-B986-27C4517024C5}"/>
              </a:ext>
            </a:extLst>
          </p:cNvPr>
          <p:cNvSpPr>
            <a:spLocks noGrp="1"/>
          </p:cNvSpPr>
          <p:nvPr>
            <p:ph idx="1"/>
          </p:nvPr>
        </p:nvSpPr>
        <p:spPr/>
        <p:txBody>
          <a:bodyPr/>
          <a:lstStyle/>
          <a:p>
            <a:pPr marL="0" indent="0">
              <a:buNone/>
            </a:pPr>
            <a:r>
              <a:rPr kumimoji="1" lang="zh-TW" altLang="en-US" sz="1800" b="1" dirty="0"/>
              <a:t>競爭對手分析</a:t>
            </a:r>
            <a:endParaRPr kumimoji="1" lang="en-US" altLang="zh-TW" sz="1800" b="1" dirty="0"/>
          </a:p>
          <a:p>
            <a:r>
              <a:rPr kumimoji="1" lang="zh-TW" altLang="en-US" sz="1600" dirty="0">
                <a:solidFill>
                  <a:schemeClr val="tx1">
                    <a:lumMod val="65000"/>
                    <a:lumOff val="35000"/>
                  </a:schemeClr>
                </a:solidFill>
              </a:rPr>
              <a:t>團隊技術與國內現有技術及世界技術之比較</a:t>
            </a:r>
            <a:r>
              <a:rPr kumimoji="1" lang="zh-CN" altLang="en-US" sz="1600" dirty="0">
                <a:solidFill>
                  <a:schemeClr val="tx1">
                    <a:lumMod val="65000"/>
                    <a:lumOff val="35000"/>
                  </a:schemeClr>
                </a:solidFill>
              </a:rPr>
              <a:t>（至少三家）</a:t>
            </a:r>
            <a:endParaRPr kumimoji="1" lang="en-US" altLang="zh-CN" sz="1600" dirty="0">
              <a:solidFill>
                <a:schemeClr val="tx1">
                  <a:lumMod val="65000"/>
                  <a:lumOff val="35000"/>
                </a:schemeClr>
              </a:solidFill>
            </a:endParaRPr>
          </a:p>
          <a:p>
            <a:r>
              <a:rPr kumimoji="1" lang="en-US" altLang="zh-TW" sz="1600" dirty="0">
                <a:solidFill>
                  <a:schemeClr val="tx1">
                    <a:lumMod val="65000"/>
                    <a:lumOff val="35000"/>
                  </a:schemeClr>
                </a:solidFill>
              </a:rPr>
              <a:t>Competitive Landscape</a:t>
            </a:r>
          </a:p>
        </p:txBody>
      </p:sp>
      <p:sp>
        <p:nvSpPr>
          <p:cNvPr id="4" name="日期版面配置區 3">
            <a:extLst>
              <a:ext uri="{FF2B5EF4-FFF2-40B4-BE49-F238E27FC236}">
                <a16:creationId xmlns:a16="http://schemas.microsoft.com/office/drawing/2014/main" id="{933CF93F-0E37-AB4C-B2E7-7998A5E84215}"/>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AE61627E-D3E7-0D4F-8A7B-7608B6C0F199}"/>
              </a:ext>
            </a:extLst>
          </p:cNvPr>
          <p:cNvSpPr>
            <a:spLocks noGrp="1"/>
          </p:cNvSpPr>
          <p:nvPr>
            <p:ph type="sldNum" sz="quarter" idx="4"/>
          </p:nvPr>
        </p:nvSpPr>
        <p:spPr/>
        <p:txBody>
          <a:bodyPr/>
          <a:lstStyle/>
          <a:p>
            <a:fld id="{74682BA4-12DE-4015-951D-6A0C08D21028}" type="slidenum">
              <a:rPr lang="zh-TW" altLang="en-US" smtClean="0"/>
              <a:pPr/>
              <a:t>14</a:t>
            </a:fld>
            <a:endParaRPr lang="zh-TW" altLang="en-US" dirty="0"/>
          </a:p>
        </p:txBody>
      </p:sp>
      <p:grpSp>
        <p:nvGrpSpPr>
          <p:cNvPr id="29" name="群組 28">
            <a:extLst>
              <a:ext uri="{FF2B5EF4-FFF2-40B4-BE49-F238E27FC236}">
                <a16:creationId xmlns:a16="http://schemas.microsoft.com/office/drawing/2014/main" id="{C49DCED3-4519-8C4F-8169-AF4396F8F2E1}"/>
              </a:ext>
            </a:extLst>
          </p:cNvPr>
          <p:cNvGrpSpPr/>
          <p:nvPr/>
        </p:nvGrpSpPr>
        <p:grpSpPr>
          <a:xfrm>
            <a:off x="5231904" y="1988840"/>
            <a:ext cx="6768752" cy="4352479"/>
            <a:chOff x="5231904" y="1988840"/>
            <a:chExt cx="6768752" cy="4352479"/>
          </a:xfrm>
        </p:grpSpPr>
        <p:sp>
          <p:nvSpPr>
            <p:cNvPr id="28" name="矩形 27">
              <a:extLst>
                <a:ext uri="{FF2B5EF4-FFF2-40B4-BE49-F238E27FC236}">
                  <a16:creationId xmlns:a16="http://schemas.microsoft.com/office/drawing/2014/main" id="{3E01A93E-6834-B046-873E-C733F14EE475}"/>
                </a:ext>
              </a:extLst>
            </p:cNvPr>
            <p:cNvSpPr/>
            <p:nvPr/>
          </p:nvSpPr>
          <p:spPr>
            <a:xfrm>
              <a:off x="5231904" y="1988840"/>
              <a:ext cx="6768752" cy="435247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7" name="群組 26">
              <a:extLst>
                <a:ext uri="{FF2B5EF4-FFF2-40B4-BE49-F238E27FC236}">
                  <a16:creationId xmlns:a16="http://schemas.microsoft.com/office/drawing/2014/main" id="{D5139A17-9F42-BD4D-A6F0-A4866F271CFB}"/>
                </a:ext>
              </a:extLst>
            </p:cNvPr>
            <p:cNvGrpSpPr/>
            <p:nvPr/>
          </p:nvGrpSpPr>
          <p:grpSpPr>
            <a:xfrm>
              <a:off x="5523433" y="2132856"/>
              <a:ext cx="6333207" cy="4124443"/>
              <a:chOff x="3953286" y="1813010"/>
              <a:chExt cx="7413327" cy="4827861"/>
            </a:xfrm>
          </p:grpSpPr>
          <p:cxnSp>
            <p:nvCxnSpPr>
              <p:cNvPr id="7" name="直線接點 6">
                <a:extLst>
                  <a:ext uri="{FF2B5EF4-FFF2-40B4-BE49-F238E27FC236}">
                    <a16:creationId xmlns:a16="http://schemas.microsoft.com/office/drawing/2014/main" id="{718639A8-F30F-A146-A3B0-CC7BA02A52D4}"/>
                  </a:ext>
                </a:extLst>
              </p:cNvPr>
              <p:cNvCxnSpPr>
                <a:cxnSpLocks/>
              </p:cNvCxnSpPr>
              <p:nvPr/>
            </p:nvCxnSpPr>
            <p:spPr>
              <a:xfrm>
                <a:off x="5159896" y="4468926"/>
                <a:ext cx="5000107" cy="8381"/>
              </a:xfrm>
              <a:prstGeom prst="line">
                <a:avLst/>
              </a:prstGeom>
              <a:ln w="28575">
                <a:solidFill>
                  <a:schemeClr val="tx1">
                    <a:lumMod val="50000"/>
                    <a:lumOff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524CA265-9759-2D43-966F-FC977C1B3060}"/>
                  </a:ext>
                </a:extLst>
              </p:cNvPr>
              <p:cNvCxnSpPr>
                <a:cxnSpLocks/>
              </p:cNvCxnSpPr>
              <p:nvPr/>
            </p:nvCxnSpPr>
            <p:spPr>
              <a:xfrm>
                <a:off x="7659949" y="2852936"/>
                <a:ext cx="0" cy="3240360"/>
              </a:xfrm>
              <a:prstGeom prst="line">
                <a:avLst/>
              </a:prstGeom>
              <a:ln w="28575">
                <a:solidFill>
                  <a:schemeClr val="tx1">
                    <a:lumMod val="50000"/>
                    <a:lumOff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AD02145C-2991-584E-A8C4-06301ABA118C}"/>
                  </a:ext>
                </a:extLst>
              </p:cNvPr>
              <p:cNvSpPr txBox="1"/>
              <p:nvPr/>
            </p:nvSpPr>
            <p:spPr>
              <a:xfrm>
                <a:off x="3953286" y="4215697"/>
                <a:ext cx="1097494" cy="504374"/>
              </a:xfrm>
              <a:prstGeom prst="rect">
                <a:avLst/>
              </a:prstGeom>
              <a:noFill/>
            </p:spPr>
            <p:txBody>
              <a:bodyPr wrap="square" rtlCol="0">
                <a:spAutoFit/>
              </a:bodyPr>
              <a:lstStyle/>
              <a:p>
                <a:pPr algn="ctr"/>
                <a:r>
                  <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rPr>
                  <a:t>比較因素</a:t>
                </a: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 1 </a:t>
                </a:r>
              </a:p>
              <a:p>
                <a:pPr algn="ct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LOW</a:t>
                </a:r>
                <a:endPar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15" name="文字方塊 14">
                <a:extLst>
                  <a:ext uri="{FF2B5EF4-FFF2-40B4-BE49-F238E27FC236}">
                    <a16:creationId xmlns:a16="http://schemas.microsoft.com/office/drawing/2014/main" id="{D1710CD1-07EE-EB4A-B653-0D512B0E3A05}"/>
                  </a:ext>
                </a:extLst>
              </p:cNvPr>
              <p:cNvSpPr txBox="1"/>
              <p:nvPr/>
            </p:nvSpPr>
            <p:spPr>
              <a:xfrm>
                <a:off x="10269119" y="4215697"/>
                <a:ext cx="1097494" cy="504374"/>
              </a:xfrm>
              <a:prstGeom prst="rect">
                <a:avLst/>
              </a:prstGeom>
              <a:noFill/>
            </p:spPr>
            <p:txBody>
              <a:bodyPr wrap="square" rtlCol="0">
                <a:spAutoFit/>
              </a:bodyPr>
              <a:lstStyle/>
              <a:p>
                <a:pPr algn="ctr"/>
                <a:r>
                  <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rPr>
                  <a:t>比較因素</a:t>
                </a: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 1 </a:t>
                </a:r>
              </a:p>
              <a:p>
                <a:pPr algn="ct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HIGH</a:t>
                </a:r>
                <a:endPar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16" name="文字方塊 15">
                <a:extLst>
                  <a:ext uri="{FF2B5EF4-FFF2-40B4-BE49-F238E27FC236}">
                    <a16:creationId xmlns:a16="http://schemas.microsoft.com/office/drawing/2014/main" id="{D5CE2AFA-32AB-344A-A868-7449641506E5}"/>
                  </a:ext>
                </a:extLst>
              </p:cNvPr>
              <p:cNvSpPr txBox="1"/>
              <p:nvPr/>
            </p:nvSpPr>
            <p:spPr>
              <a:xfrm>
                <a:off x="7111202" y="6136497"/>
                <a:ext cx="1097494" cy="504374"/>
              </a:xfrm>
              <a:prstGeom prst="rect">
                <a:avLst/>
              </a:prstGeom>
              <a:noFill/>
            </p:spPr>
            <p:txBody>
              <a:bodyPr wrap="square" rtlCol="0">
                <a:spAutoFit/>
              </a:bodyPr>
              <a:lstStyle/>
              <a:p>
                <a:pPr algn="ctr"/>
                <a:r>
                  <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rPr>
                  <a:t>比較因素</a:t>
                </a: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 2 </a:t>
                </a:r>
              </a:p>
              <a:p>
                <a:pPr algn="ct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LOW</a:t>
                </a:r>
                <a:endPar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17" name="文字方塊 16">
                <a:extLst>
                  <a:ext uri="{FF2B5EF4-FFF2-40B4-BE49-F238E27FC236}">
                    <a16:creationId xmlns:a16="http://schemas.microsoft.com/office/drawing/2014/main" id="{87DCEF65-F0FF-0A46-903F-227072A29671}"/>
                  </a:ext>
                </a:extLst>
              </p:cNvPr>
              <p:cNvSpPr txBox="1"/>
              <p:nvPr/>
            </p:nvSpPr>
            <p:spPr>
              <a:xfrm>
                <a:off x="7111202" y="2307888"/>
                <a:ext cx="1097494" cy="504374"/>
              </a:xfrm>
              <a:prstGeom prst="rect">
                <a:avLst/>
              </a:prstGeom>
              <a:noFill/>
            </p:spPr>
            <p:txBody>
              <a:bodyPr wrap="square" rtlCol="0">
                <a:spAutoFit/>
              </a:bodyPr>
              <a:lstStyle/>
              <a:p>
                <a:pPr algn="ctr"/>
                <a:r>
                  <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rPr>
                  <a:t>比較因素</a:t>
                </a: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 2 </a:t>
                </a:r>
              </a:p>
              <a:p>
                <a:pPr algn="ctr"/>
                <a:r>
                  <a:rPr kumimoji="1" lang="en-US" altLang="zh-TW" sz="1100" b="1" dirty="0">
                    <a:solidFill>
                      <a:schemeClr val="tx1">
                        <a:lumMod val="65000"/>
                        <a:lumOff val="35000"/>
                      </a:schemeClr>
                    </a:solidFill>
                    <a:latin typeface="Microsoft YaHei" panose="020B0503020204020204" pitchFamily="34" charset="-122"/>
                    <a:ea typeface="Microsoft YaHei" panose="020B0503020204020204" pitchFamily="34" charset="-122"/>
                  </a:rPr>
                  <a:t>HIGH</a:t>
                </a:r>
                <a:endParaRPr kumimoji="1" lang="zh-TW" altLang="en-US" sz="1100" b="1"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1" name="矩形 20">
                <a:extLst>
                  <a:ext uri="{FF2B5EF4-FFF2-40B4-BE49-F238E27FC236}">
                    <a16:creationId xmlns:a16="http://schemas.microsoft.com/office/drawing/2014/main" id="{19D3EDB8-900F-5443-898F-00653A4CA9DA}"/>
                  </a:ext>
                </a:extLst>
              </p:cNvPr>
              <p:cNvSpPr/>
              <p:nvPr/>
            </p:nvSpPr>
            <p:spPr>
              <a:xfrm>
                <a:off x="8737603" y="2831108"/>
                <a:ext cx="670765" cy="59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dirty="0">
                    <a:latin typeface="Microsoft YaHei" panose="020B0503020204020204" pitchFamily="34" charset="-122"/>
                    <a:ea typeface="Microsoft YaHei" panose="020B0503020204020204" pitchFamily="34" charset="-122"/>
                  </a:rPr>
                  <a:t>團隊定位</a:t>
                </a:r>
              </a:p>
            </p:txBody>
          </p:sp>
          <p:sp>
            <p:nvSpPr>
              <p:cNvPr id="22" name="矩形 21">
                <a:extLst>
                  <a:ext uri="{FF2B5EF4-FFF2-40B4-BE49-F238E27FC236}">
                    <a16:creationId xmlns:a16="http://schemas.microsoft.com/office/drawing/2014/main" id="{22969999-28F7-E843-BF63-DCF2D2ECC2C8}"/>
                  </a:ext>
                </a:extLst>
              </p:cNvPr>
              <p:cNvSpPr/>
              <p:nvPr/>
            </p:nvSpPr>
            <p:spPr>
              <a:xfrm>
                <a:off x="9017393" y="3601917"/>
                <a:ext cx="670765" cy="597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zh-TW" altLang="en-US" sz="1400" b="1" dirty="0">
                    <a:latin typeface="Microsoft YaHei" panose="020B0503020204020204" pitchFamily="34" charset="-122"/>
                    <a:ea typeface="Microsoft YaHei" panose="020B0503020204020204" pitchFamily="34" charset="-122"/>
                  </a:rPr>
                  <a:t>競爭者</a:t>
                </a:r>
                <a:r>
                  <a:rPr kumimoji="1" lang="en-US" altLang="zh-TW" sz="1400" b="1" dirty="0">
                    <a:latin typeface="Microsoft YaHei" panose="020B0503020204020204" pitchFamily="34" charset="-122"/>
                    <a:ea typeface="Microsoft YaHei" panose="020B0503020204020204" pitchFamily="34" charset="-122"/>
                  </a:rPr>
                  <a:t> 1</a:t>
                </a:r>
                <a:endParaRPr kumimoji="1" lang="zh-TW" altLang="en-US" sz="1400" b="1" dirty="0">
                  <a:latin typeface="Microsoft YaHei" panose="020B0503020204020204" pitchFamily="34" charset="-122"/>
                  <a:ea typeface="Microsoft YaHei" panose="020B0503020204020204" pitchFamily="34" charset="-122"/>
                </a:endParaRPr>
              </a:p>
            </p:txBody>
          </p:sp>
          <p:sp>
            <p:nvSpPr>
              <p:cNvPr id="23" name="矩形 22">
                <a:extLst>
                  <a:ext uri="{FF2B5EF4-FFF2-40B4-BE49-F238E27FC236}">
                    <a16:creationId xmlns:a16="http://schemas.microsoft.com/office/drawing/2014/main" id="{D004C944-FFC7-5B42-937D-94B8D18F3ABB}"/>
                  </a:ext>
                </a:extLst>
              </p:cNvPr>
              <p:cNvSpPr/>
              <p:nvPr/>
            </p:nvSpPr>
            <p:spPr>
              <a:xfrm>
                <a:off x="6668172" y="2849651"/>
                <a:ext cx="670765" cy="597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zh-TW" altLang="en-US" sz="1400" b="1" dirty="0">
                    <a:latin typeface="Microsoft YaHei" panose="020B0503020204020204" pitchFamily="34" charset="-122"/>
                    <a:ea typeface="Microsoft YaHei" panose="020B0503020204020204" pitchFamily="34" charset="-122"/>
                  </a:rPr>
                  <a:t>競爭者</a:t>
                </a:r>
                <a:r>
                  <a:rPr kumimoji="1" lang="en-US" altLang="zh-TW" sz="1400" b="1" dirty="0">
                    <a:latin typeface="Microsoft YaHei" panose="020B0503020204020204" pitchFamily="34" charset="-122"/>
                    <a:ea typeface="Microsoft YaHei" panose="020B0503020204020204" pitchFamily="34" charset="-122"/>
                  </a:rPr>
                  <a:t> 2</a:t>
                </a:r>
                <a:endParaRPr kumimoji="1" lang="zh-TW" altLang="en-US" sz="1400" b="1" dirty="0">
                  <a:latin typeface="Microsoft YaHei" panose="020B0503020204020204" pitchFamily="34" charset="-122"/>
                  <a:ea typeface="Microsoft YaHei" panose="020B0503020204020204" pitchFamily="34" charset="-122"/>
                </a:endParaRPr>
              </a:p>
            </p:txBody>
          </p:sp>
          <p:sp>
            <p:nvSpPr>
              <p:cNvPr id="24" name="矩形 23">
                <a:extLst>
                  <a:ext uri="{FF2B5EF4-FFF2-40B4-BE49-F238E27FC236}">
                    <a16:creationId xmlns:a16="http://schemas.microsoft.com/office/drawing/2014/main" id="{DDC68A26-0965-7F4B-B266-C90EDEF629D1}"/>
                  </a:ext>
                </a:extLst>
              </p:cNvPr>
              <p:cNvSpPr/>
              <p:nvPr/>
            </p:nvSpPr>
            <p:spPr>
              <a:xfrm>
                <a:off x="9933736" y="5303641"/>
                <a:ext cx="670765" cy="597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zh-TW" altLang="en-US" sz="1400" b="1" dirty="0">
                    <a:latin typeface="Microsoft YaHei" panose="020B0503020204020204" pitchFamily="34" charset="-122"/>
                    <a:ea typeface="Microsoft YaHei" panose="020B0503020204020204" pitchFamily="34" charset="-122"/>
                  </a:rPr>
                  <a:t>競爭者</a:t>
                </a:r>
                <a:r>
                  <a:rPr kumimoji="1" lang="en-US" altLang="zh-TW" sz="1400" b="1" dirty="0">
                    <a:latin typeface="Microsoft YaHei" panose="020B0503020204020204" pitchFamily="34" charset="-122"/>
                    <a:ea typeface="Microsoft YaHei" panose="020B0503020204020204" pitchFamily="34" charset="-122"/>
                  </a:rPr>
                  <a:t> 3</a:t>
                </a:r>
                <a:endParaRPr kumimoji="1" lang="zh-TW" altLang="en-US" sz="1400" b="1" dirty="0">
                  <a:latin typeface="Microsoft YaHei" panose="020B0503020204020204" pitchFamily="34" charset="-122"/>
                  <a:ea typeface="Microsoft YaHei" panose="020B0503020204020204" pitchFamily="34" charset="-122"/>
                </a:endParaRPr>
              </a:p>
            </p:txBody>
          </p:sp>
          <p:sp>
            <p:nvSpPr>
              <p:cNvPr id="26" name="文字方塊 25">
                <a:extLst>
                  <a:ext uri="{FF2B5EF4-FFF2-40B4-BE49-F238E27FC236}">
                    <a16:creationId xmlns:a16="http://schemas.microsoft.com/office/drawing/2014/main" id="{A710B445-52CF-7F4F-BB12-2FD2F90B1754}"/>
                  </a:ext>
                </a:extLst>
              </p:cNvPr>
              <p:cNvSpPr txBox="1"/>
              <p:nvPr/>
            </p:nvSpPr>
            <p:spPr>
              <a:xfrm>
                <a:off x="6069114" y="1813010"/>
                <a:ext cx="2956978" cy="360268"/>
              </a:xfrm>
              <a:prstGeom prst="rect">
                <a:avLst/>
              </a:prstGeom>
              <a:noFill/>
            </p:spPr>
            <p:txBody>
              <a:bodyPr wrap="square" rtlCol="0">
                <a:spAutoFit/>
              </a:bodyPr>
              <a:lstStyle/>
              <a:p>
                <a:r>
                  <a:rPr kumimoji="1" lang="en-US" altLang="zh-TW" sz="1400" dirty="0">
                    <a:solidFill>
                      <a:schemeClr val="tx1">
                        <a:lumMod val="65000"/>
                        <a:lumOff val="35000"/>
                      </a:schemeClr>
                    </a:solidFill>
                    <a:latin typeface="Microsoft YaHei" panose="020B0503020204020204" pitchFamily="34" charset="-122"/>
                    <a:ea typeface="Microsoft YaHei" panose="020B0503020204020204" pitchFamily="34" charset="-122"/>
                  </a:rPr>
                  <a:t>Competitive Landscape</a:t>
                </a:r>
              </a:p>
            </p:txBody>
          </p:sp>
        </p:grpSp>
      </p:grpSp>
    </p:spTree>
    <p:extLst>
      <p:ext uri="{BB962C8B-B14F-4D97-AF65-F5344CB8AC3E}">
        <p14:creationId xmlns:p14="http://schemas.microsoft.com/office/powerpoint/2010/main" val="156226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4167B-C7DD-1549-A281-5BD6DA1E30A6}"/>
              </a:ext>
            </a:extLst>
          </p:cNvPr>
          <p:cNvSpPr>
            <a:spLocks noGrp="1"/>
          </p:cNvSpPr>
          <p:nvPr>
            <p:ph type="title"/>
          </p:nvPr>
        </p:nvSpPr>
        <p:spPr/>
        <p:txBody>
          <a:bodyPr/>
          <a:lstStyle/>
          <a:p>
            <a:r>
              <a:rPr kumimoji="1" lang="zh-TW" altLang="en-US" dirty="0"/>
              <a:t>商業模式匯總</a:t>
            </a:r>
            <a:r>
              <a:rPr kumimoji="1" lang="zh-TW" altLang="en-US" sz="2000" dirty="0">
                <a:solidFill>
                  <a:schemeClr val="tx1">
                    <a:lumMod val="65000"/>
                    <a:lumOff val="35000"/>
                  </a:schemeClr>
                </a:solidFill>
              </a:rPr>
              <a:t>（各團隊</a:t>
            </a:r>
            <a:r>
              <a:rPr kumimoji="1" lang="zh-CN" altLang="en-US" sz="2000" dirty="0">
                <a:solidFill>
                  <a:schemeClr val="tx1">
                    <a:lumMod val="65000"/>
                    <a:lumOff val="35000"/>
                  </a:schemeClr>
                </a:solidFill>
              </a:rPr>
              <a:t>必填，新藥團隊選填</a:t>
            </a:r>
            <a:r>
              <a:rPr kumimoji="1" lang="zh-TW" altLang="en-US" sz="2000" dirty="0">
                <a:solidFill>
                  <a:schemeClr val="tx1">
                    <a:lumMod val="65000"/>
                    <a:lumOff val="35000"/>
                  </a:schemeClr>
                </a:solidFill>
              </a:rPr>
              <a:t>）</a:t>
            </a:r>
            <a:endParaRPr kumimoji="1" lang="zh-TW" altLang="en-US"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3D1CB62D-D5A3-3F41-8BB6-1F0F97580B39}"/>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71480A0F-B85B-E943-8195-25D1E2E70DDC}"/>
              </a:ext>
            </a:extLst>
          </p:cNvPr>
          <p:cNvSpPr>
            <a:spLocks noGrp="1"/>
          </p:cNvSpPr>
          <p:nvPr>
            <p:ph type="sldNum" sz="quarter" idx="4"/>
          </p:nvPr>
        </p:nvSpPr>
        <p:spPr/>
        <p:txBody>
          <a:bodyPr/>
          <a:lstStyle/>
          <a:p>
            <a:fld id="{74682BA4-12DE-4015-951D-6A0C08D21028}" type="slidenum">
              <a:rPr lang="zh-TW" altLang="en-US" smtClean="0"/>
              <a:pPr/>
              <a:t>15</a:t>
            </a:fld>
            <a:endParaRPr lang="zh-TW" altLang="en-US" dirty="0"/>
          </a:p>
        </p:txBody>
      </p:sp>
      <p:sp>
        <p:nvSpPr>
          <p:cNvPr id="7" name="內容版面配置區 2">
            <a:extLst>
              <a:ext uri="{FF2B5EF4-FFF2-40B4-BE49-F238E27FC236}">
                <a16:creationId xmlns:a16="http://schemas.microsoft.com/office/drawing/2014/main" id="{AFAAFB46-2745-504F-9D4A-447B65ECBE1C}"/>
              </a:ext>
            </a:extLst>
          </p:cNvPr>
          <p:cNvSpPr txBox="1">
            <a:spLocks/>
          </p:cNvSpPr>
          <p:nvPr/>
        </p:nvSpPr>
        <p:spPr>
          <a:xfrm>
            <a:off x="609597" y="6278947"/>
            <a:ext cx="10670979" cy="427497"/>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蘋方-繁 標準體"/>
              <a:buChar char="註"/>
            </a:pPr>
            <a:r>
              <a:rPr lang="zh-CN"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商業模式匯總說明（含建議撰寫順序）可參考附件</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二</a:t>
            </a:r>
            <a:endPar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8" name="表格 7">
            <a:extLst>
              <a:ext uri="{FF2B5EF4-FFF2-40B4-BE49-F238E27FC236}">
                <a16:creationId xmlns:a16="http://schemas.microsoft.com/office/drawing/2014/main" id="{EDB12074-0564-BC41-B567-19608FF0035E}"/>
              </a:ext>
            </a:extLst>
          </p:cNvPr>
          <p:cNvGraphicFramePr>
            <a:graphicFrameLocks noGrp="1"/>
          </p:cNvGraphicFramePr>
          <p:nvPr>
            <p:extLst>
              <p:ext uri="{D42A27DB-BD31-4B8C-83A1-F6EECF244321}">
                <p14:modId xmlns:p14="http://schemas.microsoft.com/office/powerpoint/2010/main" val="4210243365"/>
              </p:ext>
            </p:extLst>
          </p:nvPr>
        </p:nvGraphicFramePr>
        <p:xfrm>
          <a:off x="695324" y="1057285"/>
          <a:ext cx="10801350" cy="5193368"/>
        </p:xfrm>
        <a:graphic>
          <a:graphicData uri="http://schemas.openxmlformats.org/drawingml/2006/table">
            <a:tbl>
              <a:tblPr firstRow="1" bandRow="1">
                <a:tableStyleId>{5DA37D80-6434-44D0-A028-1B22A696006F}</a:tableStyleId>
              </a:tblPr>
              <a:tblGrid>
                <a:gridCol w="2160270">
                  <a:extLst>
                    <a:ext uri="{9D8B030D-6E8A-4147-A177-3AD203B41FA5}">
                      <a16:colId xmlns:a16="http://schemas.microsoft.com/office/drawing/2014/main" val="20000"/>
                    </a:ext>
                  </a:extLst>
                </a:gridCol>
                <a:gridCol w="2160270">
                  <a:extLst>
                    <a:ext uri="{9D8B030D-6E8A-4147-A177-3AD203B41FA5}">
                      <a16:colId xmlns:a16="http://schemas.microsoft.com/office/drawing/2014/main" val="20001"/>
                    </a:ext>
                  </a:extLst>
                </a:gridCol>
                <a:gridCol w="1056690">
                  <a:extLst>
                    <a:ext uri="{9D8B030D-6E8A-4147-A177-3AD203B41FA5}">
                      <a16:colId xmlns:a16="http://schemas.microsoft.com/office/drawing/2014/main" val="20002"/>
                    </a:ext>
                  </a:extLst>
                </a:gridCol>
                <a:gridCol w="1103580">
                  <a:extLst>
                    <a:ext uri="{9D8B030D-6E8A-4147-A177-3AD203B41FA5}">
                      <a16:colId xmlns:a16="http://schemas.microsoft.com/office/drawing/2014/main" val="542360464"/>
                    </a:ext>
                  </a:extLst>
                </a:gridCol>
                <a:gridCol w="2160270">
                  <a:extLst>
                    <a:ext uri="{9D8B030D-6E8A-4147-A177-3AD203B41FA5}">
                      <a16:colId xmlns:a16="http://schemas.microsoft.com/office/drawing/2014/main" val="20003"/>
                    </a:ext>
                  </a:extLst>
                </a:gridCol>
                <a:gridCol w="2160270">
                  <a:extLst>
                    <a:ext uri="{9D8B030D-6E8A-4147-A177-3AD203B41FA5}">
                      <a16:colId xmlns:a16="http://schemas.microsoft.com/office/drawing/2014/main" val="20004"/>
                    </a:ext>
                  </a:extLst>
                </a:gridCol>
              </a:tblGrid>
              <a:tr h="649544">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Partners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（關鍵合作夥伴）</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Activities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（關鍵活動）</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gridSpan="2">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Value Proposition</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（價值主張）</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TW" altLang="en-US"/>
                    </a:p>
                  </a:txBody>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Customer Relationships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（顧客關係）</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Customer Segments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（目標客層）</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8000">
                <a:tc rowSpan="3">
                  <a:txBody>
                    <a:bodyPr/>
                    <a:lstStyle/>
                    <a:p>
                      <a:pPr marL="198000" indent="-198000">
                        <a:buAutoNum type="arabicPeriod"/>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98000" indent="-198000">
                        <a:buAutoNum type="arabicPeriod"/>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3" gridSpan="2">
                  <a:txBody>
                    <a:bodyPr/>
                    <a:lstStyle/>
                    <a:p>
                      <a:pPr marL="0" indent="0" algn="l" defTabSz="914400" rtl="0" eaLnBrk="1" latinLnBrk="0" hangingPunct="1"/>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3" hMerge="1">
                  <a:txBody>
                    <a:bodyPr/>
                    <a:lstStyle/>
                    <a:p>
                      <a:endParaRPr lang="zh-TW" altLang="en-US"/>
                    </a:p>
                  </a:txBody>
                  <a:tcPr/>
                </a:tc>
                <a:tc>
                  <a:txBody>
                    <a:bodyPr/>
                    <a:lstStyle/>
                    <a:p>
                      <a:pPr marL="0" indent="0">
                        <a:buNone/>
                      </a:pPr>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3">
                  <a:txBody>
                    <a:bodyPr/>
                    <a:lstStyle/>
                    <a:p>
                      <a:pPr marL="0" indent="0"/>
                      <a:endParaRPr lang="en-US" altLang="zh-TW" sz="1400" b="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611931">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Resources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（關鍵資源）</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gridSpan="2" vMerge="1">
                  <a:txBody>
                    <a:bodyPr/>
                    <a:lstStyle/>
                    <a:p>
                      <a:pPr algn="ctr"/>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hMerge="1" vMerge="1">
                  <a:txBody>
                    <a:bodyPr/>
                    <a:lstStyle/>
                    <a:p>
                      <a:endParaRPr lang="zh-TW" altLang="en-US"/>
                    </a:p>
                  </a:txBody>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Channels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（通路）</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extLst>
                  <a:ext uri="{0D108BD9-81ED-4DB2-BD59-A6C34878D82A}">
                    <a16:rowId xmlns:a16="http://schemas.microsoft.com/office/drawing/2014/main" val="10002"/>
                  </a:ext>
                </a:extLst>
              </a:tr>
              <a:tr h="1110999">
                <a:tc vMerge="1">
                  <a:txBody>
                    <a:bodyPr/>
                    <a:lstStyle/>
                    <a:p>
                      <a:endParaRPr lang="zh-TW" altLang="en-US"/>
                    </a:p>
                  </a:txBody>
                  <a:tcPr/>
                </a:tc>
                <a:tc>
                  <a:txBody>
                    <a:bodyPr/>
                    <a:lstStyle/>
                    <a:p>
                      <a:pPr algn="ct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p>
                      <a:pPr algn="ct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gridSpan="2" vMerge="1">
                  <a:txBody>
                    <a:bodyPr/>
                    <a:lstStyle/>
                    <a:p>
                      <a:endParaRPr lang="zh-TW" altLang="en-US"/>
                    </a:p>
                  </a:txBody>
                  <a:tcPr/>
                </a:tc>
                <a:tc hMerge="1" vMerge="1">
                  <a:txBody>
                    <a:bodyPr/>
                    <a:lstStyle/>
                    <a:p>
                      <a:endParaRPr lang="zh-TW" altLang="en-US"/>
                    </a:p>
                  </a:txBody>
                  <a:tcPr/>
                </a:tc>
                <a:tc>
                  <a:txBody>
                    <a:bodyPr/>
                    <a:lstStyle/>
                    <a:p>
                      <a:pPr marL="0" indent="0" algn="l" defTabSz="914400" rtl="0" eaLnBrk="1" latinLnBrk="0" hangingPunct="1"/>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028294158"/>
                  </a:ext>
                </a:extLst>
              </a:tr>
              <a:tr h="46495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solidFill>
                            <a:schemeClr val="tx1"/>
                          </a:solidFill>
                          <a:latin typeface="Microsoft JhengHei" panose="020B0604030504040204" pitchFamily="34" charset="-120"/>
                          <a:ea typeface="Microsoft JhengHei" panose="020B0604030504040204" pitchFamily="34" charset="-120"/>
                        </a:rPr>
                        <a:t>Cost Structure </a:t>
                      </a:r>
                      <a:r>
                        <a:rPr lang="zh-TW" altLang="en-US" sz="1400" b="0" dirty="0">
                          <a:solidFill>
                            <a:schemeClr val="tx1"/>
                          </a:solidFill>
                          <a:latin typeface="Microsoft JhengHei" panose="020B0604030504040204" pitchFamily="34" charset="-120"/>
                          <a:ea typeface="Microsoft JhengHei" panose="020B0604030504040204" pitchFamily="34" charset="-120"/>
                        </a:rPr>
                        <a:t>（成本結構）</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TW" altLang="en-US" sz="12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0AD47"/>
                    </a:solidFill>
                  </a:tcPr>
                </a:tc>
                <a:tc hMerge="1">
                  <a:txBody>
                    <a:bodyPr/>
                    <a:lstStyle/>
                    <a:p>
                      <a:pPr algn="ct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0" dirty="0">
                          <a:solidFill>
                            <a:schemeClr val="tx1"/>
                          </a:solidFill>
                          <a:latin typeface="Microsoft JhengHei" panose="020B0604030504040204" pitchFamily="34" charset="-120"/>
                          <a:ea typeface="Microsoft JhengHei" panose="020B0604030504040204" pitchFamily="34" charset="-120"/>
                        </a:rPr>
                        <a:t>Revenue Streams </a:t>
                      </a:r>
                      <a:r>
                        <a:rPr lang="zh-TW" altLang="en-US" sz="1400" b="0" dirty="0">
                          <a:solidFill>
                            <a:schemeClr val="tx1"/>
                          </a:solidFill>
                          <a:latin typeface="Microsoft JhengHei" panose="020B0604030504040204" pitchFamily="34" charset="-120"/>
                          <a:ea typeface="Microsoft JhengHei" panose="020B0604030504040204" pitchFamily="34" charset="-120"/>
                        </a:rPr>
                        <a:t>（收益流）</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pPr algn="ctr"/>
                      <a:endParaRPr lang="zh-TW" altLang="en-US" sz="1100" b="1" dirty="0">
                        <a:solidFill>
                          <a:schemeClr val="tx1"/>
                        </a:solidFill>
                        <a:latin typeface="微軟正黑體" panose="020B0604030504040204" pitchFamily="34" charset="-120"/>
                        <a:ea typeface="微軟正黑體" panose="020B0604030504040204" pitchFamily="34" charset="-120"/>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sz="12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0AD47"/>
                    </a:solidFill>
                  </a:tcPr>
                </a:tc>
                <a:extLst>
                  <a:ext uri="{0D108BD9-81ED-4DB2-BD59-A6C34878D82A}">
                    <a16:rowId xmlns:a16="http://schemas.microsoft.com/office/drawing/2014/main" val="10004"/>
                  </a:ext>
                </a:extLst>
              </a:tr>
              <a:tr h="1427935">
                <a:tc gridSpan="3">
                  <a:txBody>
                    <a:bodyPr/>
                    <a:lstStyle/>
                    <a:p>
                      <a:pPr algn="l"/>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hMerge="1">
                  <a:txBody>
                    <a:bodyPr/>
                    <a:lstStyle/>
                    <a:p>
                      <a:pPr algn="ctr"/>
                      <a:endParaRPr lang="zh-TW" altLang="en-US" sz="1100" dirty="0">
                        <a:solidFill>
                          <a:schemeClr val="tx1"/>
                        </a:solidFill>
                        <a:latin typeface="微軟正黑體" panose="020B0604030504040204" pitchFamily="34" charset="-120"/>
                        <a:ea typeface="微軟正黑體" panose="020B0604030504040204" pitchFamily="34" charset="-120"/>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03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44ADDE-9621-A842-A706-2DCB8495D0C9}"/>
              </a:ext>
            </a:extLst>
          </p:cNvPr>
          <p:cNvSpPr>
            <a:spLocks noGrp="1"/>
          </p:cNvSpPr>
          <p:nvPr>
            <p:ph type="title"/>
          </p:nvPr>
        </p:nvSpPr>
        <p:spPr/>
        <p:txBody>
          <a:bodyPr/>
          <a:lstStyle/>
          <a:p>
            <a:r>
              <a:rPr kumimoji="1" lang="zh-TW" altLang="en-US" dirty="0"/>
              <a:t>獲利模式</a:t>
            </a:r>
          </a:p>
        </p:txBody>
      </p:sp>
      <p:sp>
        <p:nvSpPr>
          <p:cNvPr id="3" name="內容版面配置區 2">
            <a:extLst>
              <a:ext uri="{FF2B5EF4-FFF2-40B4-BE49-F238E27FC236}">
                <a16:creationId xmlns:a16="http://schemas.microsoft.com/office/drawing/2014/main" id="{102628C4-60D3-1842-B986-27C4517024C5}"/>
              </a:ext>
            </a:extLst>
          </p:cNvPr>
          <p:cNvSpPr>
            <a:spLocks noGrp="1"/>
          </p:cNvSpPr>
          <p:nvPr>
            <p:ph idx="1"/>
          </p:nvPr>
        </p:nvSpPr>
        <p:spPr/>
        <p:txBody>
          <a:bodyPr>
            <a:normAutofit/>
          </a:bodyPr>
          <a:lstStyle/>
          <a:p>
            <a:pPr marL="0" indent="0">
              <a:buNone/>
            </a:pPr>
            <a:r>
              <a:rPr kumimoji="1" lang="zh-TW" altLang="en-US" sz="1800" b="1" dirty="0"/>
              <a:t>請說明營收產生的方式（專利授權、權利金、銷售、租賃、佣金</a:t>
            </a:r>
            <a:r>
              <a:rPr kumimoji="1" lang="en-US" altLang="zh-TW" sz="1800" b="1" dirty="0"/>
              <a:t>...</a:t>
            </a:r>
            <a:r>
              <a:rPr kumimoji="1" lang="zh-TW" altLang="en-US" sz="1800" b="1" dirty="0"/>
              <a:t>），包含銷售對象、銷售型態、授權時間點，建議以</a:t>
            </a:r>
            <a:r>
              <a:rPr kumimoji="1" lang="zh-TW" altLang="en-US" sz="1800" b="1" u="sng" dirty="0"/>
              <a:t>流程圖</a:t>
            </a:r>
            <a:r>
              <a:rPr kumimoji="1" lang="zh-TW" altLang="en-US" sz="1800" b="1" dirty="0"/>
              <a:t>方式呈現</a:t>
            </a:r>
            <a:endParaRPr kumimoji="1" lang="en-US" altLang="zh-TW" sz="1800" b="1" dirty="0"/>
          </a:p>
        </p:txBody>
      </p:sp>
      <p:sp>
        <p:nvSpPr>
          <p:cNvPr id="4" name="日期版面配置區 3">
            <a:extLst>
              <a:ext uri="{FF2B5EF4-FFF2-40B4-BE49-F238E27FC236}">
                <a16:creationId xmlns:a16="http://schemas.microsoft.com/office/drawing/2014/main" id="{933CF93F-0E37-AB4C-B2E7-7998A5E84215}"/>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AE61627E-D3E7-0D4F-8A7B-7608B6C0F199}"/>
              </a:ext>
            </a:extLst>
          </p:cNvPr>
          <p:cNvSpPr>
            <a:spLocks noGrp="1"/>
          </p:cNvSpPr>
          <p:nvPr>
            <p:ph type="sldNum" sz="quarter" idx="4"/>
          </p:nvPr>
        </p:nvSpPr>
        <p:spPr/>
        <p:txBody>
          <a:bodyPr/>
          <a:lstStyle/>
          <a:p>
            <a:fld id="{74682BA4-12DE-4015-951D-6A0C08D21028}" type="slidenum">
              <a:rPr lang="zh-TW" altLang="en-US" smtClean="0"/>
              <a:pPr/>
              <a:t>16</a:t>
            </a:fld>
            <a:endParaRPr lang="zh-TW" altLang="en-US" dirty="0"/>
          </a:p>
        </p:txBody>
      </p:sp>
    </p:spTree>
    <p:extLst>
      <p:ext uri="{BB962C8B-B14F-4D97-AF65-F5344CB8AC3E}">
        <p14:creationId xmlns:p14="http://schemas.microsoft.com/office/powerpoint/2010/main" val="343288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44ADDE-9621-A842-A706-2DCB8495D0C9}"/>
              </a:ext>
            </a:extLst>
          </p:cNvPr>
          <p:cNvSpPr>
            <a:spLocks noGrp="1"/>
          </p:cNvSpPr>
          <p:nvPr>
            <p:ph type="title"/>
          </p:nvPr>
        </p:nvSpPr>
        <p:spPr/>
        <p:txBody>
          <a:bodyPr/>
          <a:lstStyle/>
          <a:p>
            <a:r>
              <a:rPr kumimoji="1" lang="zh-TW" altLang="en-US" dirty="0"/>
              <a:t>創業里程碑</a:t>
            </a:r>
          </a:p>
        </p:txBody>
      </p:sp>
      <p:sp>
        <p:nvSpPr>
          <p:cNvPr id="3" name="內容版面配置區 2">
            <a:extLst>
              <a:ext uri="{FF2B5EF4-FFF2-40B4-BE49-F238E27FC236}">
                <a16:creationId xmlns:a16="http://schemas.microsoft.com/office/drawing/2014/main" id="{102628C4-60D3-1842-B986-27C4517024C5}"/>
              </a:ext>
            </a:extLst>
          </p:cNvPr>
          <p:cNvSpPr>
            <a:spLocks noGrp="1"/>
          </p:cNvSpPr>
          <p:nvPr>
            <p:ph idx="1"/>
          </p:nvPr>
        </p:nvSpPr>
        <p:spPr/>
        <p:txBody>
          <a:bodyPr>
            <a:normAutofit/>
          </a:bodyPr>
          <a:lstStyle/>
          <a:p>
            <a:pPr marL="0" indent="0">
              <a:buNone/>
            </a:pPr>
            <a:r>
              <a:rPr kumimoji="1" lang="zh-TW" altLang="en-US" sz="1800" b="1" dirty="0"/>
              <a:t>規劃結案後至少三年以上，公司創業重大里程碑，含產品開發、技術發展、專利、商業佈局、市場佈局規劃</a:t>
            </a:r>
            <a:endParaRPr kumimoji="1" lang="en-US" altLang="zh-TW" sz="1800" b="1" dirty="0"/>
          </a:p>
        </p:txBody>
      </p:sp>
      <p:sp>
        <p:nvSpPr>
          <p:cNvPr id="4" name="日期版面配置區 3">
            <a:extLst>
              <a:ext uri="{FF2B5EF4-FFF2-40B4-BE49-F238E27FC236}">
                <a16:creationId xmlns:a16="http://schemas.microsoft.com/office/drawing/2014/main" id="{933CF93F-0E37-AB4C-B2E7-7998A5E84215}"/>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AE61627E-D3E7-0D4F-8A7B-7608B6C0F199}"/>
              </a:ext>
            </a:extLst>
          </p:cNvPr>
          <p:cNvSpPr>
            <a:spLocks noGrp="1"/>
          </p:cNvSpPr>
          <p:nvPr>
            <p:ph type="sldNum" sz="quarter" idx="4"/>
          </p:nvPr>
        </p:nvSpPr>
        <p:spPr/>
        <p:txBody>
          <a:bodyPr/>
          <a:lstStyle/>
          <a:p>
            <a:fld id="{74682BA4-12DE-4015-951D-6A0C08D21028}" type="slidenum">
              <a:rPr lang="zh-TW" altLang="en-US" smtClean="0"/>
              <a:pPr/>
              <a:t>17</a:t>
            </a:fld>
            <a:endParaRPr lang="zh-TW" altLang="en-US" dirty="0"/>
          </a:p>
        </p:txBody>
      </p:sp>
      <p:grpSp>
        <p:nvGrpSpPr>
          <p:cNvPr id="63" name="群組 62"/>
          <p:cNvGrpSpPr/>
          <p:nvPr/>
        </p:nvGrpSpPr>
        <p:grpSpPr>
          <a:xfrm>
            <a:off x="695324" y="1700808"/>
            <a:ext cx="10801351" cy="4680519"/>
            <a:chOff x="695324" y="1700808"/>
            <a:chExt cx="10801351" cy="4680519"/>
          </a:xfrm>
        </p:grpSpPr>
        <p:sp>
          <p:nvSpPr>
            <p:cNvPr id="51" name="矩形 50"/>
            <p:cNvSpPr/>
            <p:nvPr/>
          </p:nvSpPr>
          <p:spPr>
            <a:xfrm>
              <a:off x="9331425" y="1978462"/>
              <a:ext cx="2165250" cy="4386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5013375" y="1994858"/>
              <a:ext cx="2159025" cy="4386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695324" y="1994858"/>
              <a:ext cx="2159026" cy="4386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2" name="群組 61"/>
            <p:cNvGrpSpPr/>
            <p:nvPr/>
          </p:nvGrpSpPr>
          <p:grpSpPr>
            <a:xfrm>
              <a:off x="695325" y="1700808"/>
              <a:ext cx="10801350" cy="580999"/>
              <a:chOff x="695325" y="1700808"/>
              <a:chExt cx="10801350" cy="580999"/>
            </a:xfrm>
          </p:grpSpPr>
          <p:cxnSp>
            <p:nvCxnSpPr>
              <p:cNvPr id="11" name="直接箭头连接符 2">
                <a:extLst>
                  <a:ext uri="{FF2B5EF4-FFF2-40B4-BE49-F238E27FC236}">
                    <a16:creationId xmlns:a16="http://schemas.microsoft.com/office/drawing/2014/main" id="{A7E133BA-4015-534D-982A-86FC52F8CBF2}"/>
                  </a:ext>
                </a:extLst>
              </p:cNvPr>
              <p:cNvCxnSpPr/>
              <p:nvPr/>
            </p:nvCxnSpPr>
            <p:spPr>
              <a:xfrm>
                <a:off x="695325" y="1978463"/>
                <a:ext cx="10801350" cy="25690"/>
              </a:xfrm>
              <a:prstGeom prst="straightConnector1">
                <a:avLst/>
              </a:prstGeom>
              <a:solidFill>
                <a:schemeClr val="bg1"/>
              </a:solidFill>
              <a:ln w="38100">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38" name="íṧḷiďé">
                <a:extLst>
                  <a:ext uri="{FF2B5EF4-FFF2-40B4-BE49-F238E27FC236}">
                    <a16:creationId xmlns:a16="http://schemas.microsoft.com/office/drawing/2014/main" id="{CBF95B63-66A9-6E43-B1EA-18328183FAA4}"/>
                  </a:ext>
                </a:extLst>
              </p:cNvPr>
              <p:cNvSpPr/>
              <p:nvPr/>
            </p:nvSpPr>
            <p:spPr>
              <a:xfrm>
                <a:off x="695325" y="1700808"/>
                <a:ext cx="580999" cy="58099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fontAlgn="base">
                  <a:spcBef>
                    <a:spcPct val="0"/>
                  </a:spcBef>
                  <a:spcAft>
                    <a:spcPct val="0"/>
                  </a:spcAft>
                </a:pPr>
                <a:r>
                  <a:rPr lang="en-US" altLang="zh-TW" sz="1400" b="1" kern="0" dirty="0">
                    <a:solidFill>
                      <a:schemeClr val="accent2"/>
                    </a:solidFill>
                    <a:latin typeface="微軟正黑體" pitchFamily="34" charset="-120"/>
                    <a:ea typeface="微軟正黑體" pitchFamily="34" charset="-120"/>
                  </a:rPr>
                  <a:t>2021</a:t>
                </a:r>
              </a:p>
            </p:txBody>
          </p:sp>
          <p:sp>
            <p:nvSpPr>
              <p:cNvPr id="40" name="íṧḷiďé">
                <a:extLst>
                  <a:ext uri="{FF2B5EF4-FFF2-40B4-BE49-F238E27FC236}">
                    <a16:creationId xmlns:a16="http://schemas.microsoft.com/office/drawing/2014/main" id="{CBF95B63-66A9-6E43-B1EA-18328183FAA4}"/>
                  </a:ext>
                </a:extLst>
              </p:cNvPr>
              <p:cNvSpPr/>
              <p:nvPr/>
            </p:nvSpPr>
            <p:spPr>
              <a:xfrm>
                <a:off x="2854350" y="1700808"/>
                <a:ext cx="580999" cy="58099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fontAlgn="base">
                  <a:spcBef>
                    <a:spcPct val="0"/>
                  </a:spcBef>
                  <a:spcAft>
                    <a:spcPct val="0"/>
                  </a:spcAft>
                </a:pPr>
                <a:r>
                  <a:rPr lang="en-US" altLang="zh-TW" sz="1400" b="1" kern="0" dirty="0">
                    <a:solidFill>
                      <a:schemeClr val="accent2"/>
                    </a:solidFill>
                    <a:latin typeface="微軟正黑體" pitchFamily="34" charset="-120"/>
                    <a:ea typeface="微軟正黑體" pitchFamily="34" charset="-120"/>
                  </a:rPr>
                  <a:t>2022</a:t>
                </a:r>
              </a:p>
            </p:txBody>
          </p:sp>
          <p:sp>
            <p:nvSpPr>
              <p:cNvPr id="41" name="íṧḷiďé">
                <a:extLst>
                  <a:ext uri="{FF2B5EF4-FFF2-40B4-BE49-F238E27FC236}">
                    <a16:creationId xmlns:a16="http://schemas.microsoft.com/office/drawing/2014/main" id="{CBF95B63-66A9-6E43-B1EA-18328183FAA4}"/>
                  </a:ext>
                </a:extLst>
              </p:cNvPr>
              <p:cNvSpPr/>
              <p:nvPr/>
            </p:nvSpPr>
            <p:spPr>
              <a:xfrm>
                <a:off x="5013375" y="1700808"/>
                <a:ext cx="580999" cy="58099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fontAlgn="base">
                  <a:spcBef>
                    <a:spcPct val="0"/>
                  </a:spcBef>
                  <a:spcAft>
                    <a:spcPct val="0"/>
                  </a:spcAft>
                </a:pPr>
                <a:r>
                  <a:rPr lang="en-US" altLang="zh-TW" sz="1400" b="1" kern="0" dirty="0">
                    <a:solidFill>
                      <a:schemeClr val="accent2"/>
                    </a:solidFill>
                    <a:latin typeface="微軟正黑體" pitchFamily="34" charset="-120"/>
                    <a:ea typeface="微軟正黑體" pitchFamily="34" charset="-120"/>
                  </a:rPr>
                  <a:t>2023</a:t>
                </a:r>
              </a:p>
            </p:txBody>
          </p:sp>
          <p:sp>
            <p:nvSpPr>
              <p:cNvPr id="42" name="íṧḷiďé">
                <a:extLst>
                  <a:ext uri="{FF2B5EF4-FFF2-40B4-BE49-F238E27FC236}">
                    <a16:creationId xmlns:a16="http://schemas.microsoft.com/office/drawing/2014/main" id="{CBF95B63-66A9-6E43-B1EA-18328183FAA4}"/>
                  </a:ext>
                </a:extLst>
              </p:cNvPr>
              <p:cNvSpPr/>
              <p:nvPr/>
            </p:nvSpPr>
            <p:spPr>
              <a:xfrm>
                <a:off x="7172400" y="1700808"/>
                <a:ext cx="580999" cy="58099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fontAlgn="base">
                  <a:spcBef>
                    <a:spcPct val="0"/>
                  </a:spcBef>
                  <a:spcAft>
                    <a:spcPct val="0"/>
                  </a:spcAft>
                </a:pPr>
                <a:r>
                  <a:rPr lang="en-US" altLang="zh-TW" sz="1400" b="1" kern="0" dirty="0">
                    <a:solidFill>
                      <a:schemeClr val="accent2"/>
                    </a:solidFill>
                    <a:latin typeface="微軟正黑體" pitchFamily="34" charset="-120"/>
                    <a:ea typeface="微軟正黑體" pitchFamily="34" charset="-120"/>
                  </a:rPr>
                  <a:t>2024</a:t>
                </a:r>
              </a:p>
            </p:txBody>
          </p:sp>
          <p:sp>
            <p:nvSpPr>
              <p:cNvPr id="43" name="íṧḷiďé">
                <a:extLst>
                  <a:ext uri="{FF2B5EF4-FFF2-40B4-BE49-F238E27FC236}">
                    <a16:creationId xmlns:a16="http://schemas.microsoft.com/office/drawing/2014/main" id="{CBF95B63-66A9-6E43-B1EA-18328183FAA4}"/>
                  </a:ext>
                </a:extLst>
              </p:cNvPr>
              <p:cNvSpPr/>
              <p:nvPr/>
            </p:nvSpPr>
            <p:spPr>
              <a:xfrm>
                <a:off x="9331425" y="1700808"/>
                <a:ext cx="580999" cy="58099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fontAlgn="base">
                  <a:spcBef>
                    <a:spcPct val="0"/>
                  </a:spcBef>
                  <a:spcAft>
                    <a:spcPct val="0"/>
                  </a:spcAft>
                </a:pPr>
                <a:r>
                  <a:rPr lang="en-US" altLang="zh-TW" sz="1400" b="1" kern="0" dirty="0">
                    <a:solidFill>
                      <a:schemeClr val="accent2"/>
                    </a:solidFill>
                    <a:latin typeface="微軟正黑體" pitchFamily="34" charset="-120"/>
                    <a:ea typeface="微軟正黑體" pitchFamily="34" charset="-120"/>
                  </a:rPr>
                  <a:t>2025</a:t>
                </a:r>
              </a:p>
            </p:txBody>
          </p:sp>
        </p:grpSp>
      </p:grpSp>
      <p:graphicFrame>
        <p:nvGraphicFramePr>
          <p:cNvPr id="52" name="表格 51"/>
          <p:cNvGraphicFramePr>
            <a:graphicFrameLocks noGrp="1"/>
          </p:cNvGraphicFramePr>
          <p:nvPr>
            <p:extLst>
              <p:ext uri="{D42A27DB-BD31-4B8C-83A1-F6EECF244321}">
                <p14:modId xmlns:p14="http://schemas.microsoft.com/office/powerpoint/2010/main" val="1494387639"/>
              </p:ext>
            </p:extLst>
          </p:nvPr>
        </p:nvGraphicFramePr>
        <p:xfrm>
          <a:off x="695324" y="2319954"/>
          <a:ext cx="2016299" cy="2765232"/>
        </p:xfrm>
        <a:graphic>
          <a:graphicData uri="http://schemas.openxmlformats.org/drawingml/2006/table">
            <a:tbl>
              <a:tblPr>
                <a:tableStyleId>{5C22544A-7EE6-4342-B048-85BDC9FD1C3A}</a:tableStyleId>
              </a:tblPr>
              <a:tblGrid>
                <a:gridCol w="620455">
                  <a:extLst>
                    <a:ext uri="{9D8B030D-6E8A-4147-A177-3AD203B41FA5}">
                      <a16:colId xmlns:a16="http://schemas.microsoft.com/office/drawing/2014/main" val="20000"/>
                    </a:ext>
                  </a:extLst>
                </a:gridCol>
                <a:gridCol w="1395844">
                  <a:extLst>
                    <a:ext uri="{9D8B030D-6E8A-4147-A177-3AD203B41FA5}">
                      <a16:colId xmlns:a16="http://schemas.microsoft.com/office/drawing/2014/main" val="20001"/>
                    </a:ext>
                  </a:extLst>
                </a:gridCol>
              </a:tblGrid>
              <a:tr h="345654">
                <a:tc>
                  <a:txBody>
                    <a:bodyPr/>
                    <a:lstStyle/>
                    <a:p>
                      <a:pPr algn="r"/>
                      <a:r>
                        <a:rPr lang="en-US" altLang="zh-TW" sz="1400" b="1" dirty="0">
                          <a:latin typeface="微軟正黑體" pitchFamily="34" charset="-120"/>
                          <a:ea typeface="微軟正黑體" pitchFamily="34" charset="-120"/>
                        </a:rPr>
                        <a:t>1</a:t>
                      </a:r>
                      <a:r>
                        <a:rPr lang="zh-TW" altLang="en-US" sz="1400" b="1" dirty="0">
                          <a:latin typeface="微軟正黑體" pitchFamily="34" charset="-120"/>
                          <a:ea typeface="微軟正黑體" pitchFamily="34" charset="-120"/>
                        </a:rPr>
                        <a:t>月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itchFamily="34" charset="-120"/>
                          <a:ea typeface="微軟正黑體" pitchFamily="34" charset="-120"/>
                        </a:rPr>
                        <a:t>計畫擷取</a:t>
                      </a:r>
                      <a:endParaRPr lang="en-US" altLang="zh-TW" sz="1400" dirty="0">
                        <a:solidFill>
                          <a:schemeClr val="tx1"/>
                        </a:solidFill>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654">
                <a:tc>
                  <a:txBody>
                    <a:bodyPr/>
                    <a:lstStyle/>
                    <a:p>
                      <a:pPr algn="r"/>
                      <a:r>
                        <a:rPr lang="en-US" altLang="zh-TW" sz="1400" b="1" dirty="0">
                          <a:latin typeface="微軟正黑體" pitchFamily="34" charset="-120"/>
                          <a:ea typeface="微軟正黑體" pitchFamily="34" charset="-120"/>
                        </a:rPr>
                        <a:t>6</a:t>
                      </a:r>
                      <a:r>
                        <a:rPr lang="zh-TW" altLang="en-US" sz="1400" b="1" dirty="0">
                          <a:latin typeface="微軟正黑體" pitchFamily="34" charset="-120"/>
                          <a:ea typeface="微軟正黑體" pitchFamily="34" charset="-120"/>
                        </a:rPr>
                        <a:t>月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1400" dirty="0">
                          <a:solidFill>
                            <a:schemeClr val="tx1"/>
                          </a:solidFill>
                          <a:latin typeface="微軟正黑體" pitchFamily="34" charset="-120"/>
                          <a:ea typeface="微軟正黑體" pitchFamily="34" charset="-120"/>
                        </a:rPr>
                        <a:t>完成原型產品</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654">
                <a:tc>
                  <a:txBody>
                    <a:bodyPr/>
                    <a:lstStyle/>
                    <a:p>
                      <a:pPr algn="r"/>
                      <a:r>
                        <a:rPr lang="en-US" altLang="zh-TW" sz="1400" b="1" dirty="0">
                          <a:latin typeface="微軟正黑體" pitchFamily="34" charset="-120"/>
                          <a:ea typeface="微軟正黑體" pitchFamily="34" charset="-120"/>
                        </a:rPr>
                        <a:t>12</a:t>
                      </a: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itchFamily="34" charset="-120"/>
                          <a:ea typeface="微軟正黑體" pitchFamily="34" charset="-120"/>
                        </a:rPr>
                        <a:t>成立公司</a:t>
                      </a:r>
                      <a:endParaRPr lang="en-US" altLang="zh-TW" sz="1400" dirty="0">
                        <a:solidFill>
                          <a:schemeClr val="tx1"/>
                        </a:solidFill>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654">
                <a:tc>
                  <a:txBody>
                    <a:bodyPr/>
                    <a:lstStyle/>
                    <a:p>
                      <a:pPr algn="r"/>
                      <a:r>
                        <a:rPr lang="en-US" altLang="zh-TW" sz="1400" b="1" dirty="0">
                          <a:latin typeface="微軟正黑體" pitchFamily="34" charset="-120"/>
                          <a:ea typeface="微軟正黑體" pitchFamily="34" charset="-120"/>
                        </a:rPr>
                        <a:t>12</a:t>
                      </a: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itchFamily="34" charset="-120"/>
                          <a:ea typeface="微軟正黑體" pitchFamily="34" charset="-120"/>
                        </a:rPr>
                        <a:t>完成首輪募資</a:t>
                      </a:r>
                      <a:endParaRPr lang="en-US" altLang="zh-TW" sz="1400" dirty="0">
                        <a:solidFill>
                          <a:schemeClr val="tx1"/>
                        </a:solidFill>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58" name="表格 57"/>
          <p:cNvGraphicFramePr>
            <a:graphicFrameLocks noGrp="1"/>
          </p:cNvGraphicFramePr>
          <p:nvPr>
            <p:extLst>
              <p:ext uri="{D42A27DB-BD31-4B8C-83A1-F6EECF244321}">
                <p14:modId xmlns:p14="http://schemas.microsoft.com/office/powerpoint/2010/main" val="1971345382"/>
              </p:ext>
            </p:extLst>
          </p:nvPr>
        </p:nvGraphicFramePr>
        <p:xfrm>
          <a:off x="2860502" y="2319954"/>
          <a:ext cx="2016299" cy="3282750"/>
        </p:xfrm>
        <a:graphic>
          <a:graphicData uri="http://schemas.openxmlformats.org/drawingml/2006/table">
            <a:tbl>
              <a:tblPr>
                <a:tableStyleId>{5C22544A-7EE6-4342-B048-85BDC9FD1C3A}</a:tableStyleId>
              </a:tblPr>
              <a:tblGrid>
                <a:gridCol w="620455">
                  <a:extLst>
                    <a:ext uri="{9D8B030D-6E8A-4147-A177-3AD203B41FA5}">
                      <a16:colId xmlns:a16="http://schemas.microsoft.com/office/drawing/2014/main" val="20000"/>
                    </a:ext>
                  </a:extLst>
                </a:gridCol>
                <a:gridCol w="1395844">
                  <a:extLst>
                    <a:ext uri="{9D8B030D-6E8A-4147-A177-3AD203B41FA5}">
                      <a16:colId xmlns:a16="http://schemas.microsoft.com/office/drawing/2014/main" val="20001"/>
                    </a:ext>
                  </a:extLst>
                </a:gridCol>
              </a:tblGrid>
              <a:tr h="345654">
                <a:tc>
                  <a:txBody>
                    <a:bodyPr/>
                    <a:lstStyle/>
                    <a:p>
                      <a:pPr algn="r"/>
                      <a:r>
                        <a:rPr lang="zh-TW" altLang="en-US" sz="1400" b="1" dirty="0">
                          <a:latin typeface="微軟正黑體" pitchFamily="34" charset="-120"/>
                          <a:ea typeface="微軟正黑體" pitchFamily="34" charset="-120"/>
                        </a:rPr>
                        <a:t>月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1346539350"/>
              </p:ext>
            </p:extLst>
          </p:nvPr>
        </p:nvGraphicFramePr>
        <p:xfrm>
          <a:off x="5013375" y="2319954"/>
          <a:ext cx="2016299" cy="3282750"/>
        </p:xfrm>
        <a:graphic>
          <a:graphicData uri="http://schemas.openxmlformats.org/drawingml/2006/table">
            <a:tbl>
              <a:tblPr>
                <a:tableStyleId>{5C22544A-7EE6-4342-B048-85BDC9FD1C3A}</a:tableStyleId>
              </a:tblPr>
              <a:tblGrid>
                <a:gridCol w="620455">
                  <a:extLst>
                    <a:ext uri="{9D8B030D-6E8A-4147-A177-3AD203B41FA5}">
                      <a16:colId xmlns:a16="http://schemas.microsoft.com/office/drawing/2014/main" val="20000"/>
                    </a:ext>
                  </a:extLst>
                </a:gridCol>
                <a:gridCol w="1395844">
                  <a:extLst>
                    <a:ext uri="{9D8B030D-6E8A-4147-A177-3AD203B41FA5}">
                      <a16:colId xmlns:a16="http://schemas.microsoft.com/office/drawing/2014/main" val="20001"/>
                    </a:ext>
                  </a:extLst>
                </a:gridCol>
              </a:tblGrid>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654">
                <a:tc>
                  <a:txBody>
                    <a:bodyPr/>
                    <a:lstStyle/>
                    <a:p>
                      <a:pPr algn="r"/>
                      <a:r>
                        <a:rPr lang="zh-TW" altLang="en-US" sz="1400" b="1">
                          <a:latin typeface="微軟正黑體" pitchFamily="34" charset="-120"/>
                          <a:ea typeface="微軟正黑體" pitchFamily="34" charset="-120"/>
                        </a:rPr>
                        <a:t>月</a:t>
                      </a:r>
                      <a:endParaRPr lang="zh-TW" altLang="en-US" sz="1400" b="1" dirty="0">
                        <a:latin typeface="微軟正黑體" pitchFamily="34" charset="-120"/>
                        <a:ea typeface="微軟正黑體" pitchFamily="34" charset="-12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60" name="表格 59"/>
          <p:cNvGraphicFramePr>
            <a:graphicFrameLocks noGrp="1"/>
          </p:cNvGraphicFramePr>
          <p:nvPr>
            <p:extLst>
              <p:ext uri="{D42A27DB-BD31-4B8C-83A1-F6EECF244321}">
                <p14:modId xmlns:p14="http://schemas.microsoft.com/office/powerpoint/2010/main" val="921113826"/>
              </p:ext>
            </p:extLst>
          </p:nvPr>
        </p:nvGraphicFramePr>
        <p:xfrm>
          <a:off x="7151440" y="2319954"/>
          <a:ext cx="2016299" cy="3282750"/>
        </p:xfrm>
        <a:graphic>
          <a:graphicData uri="http://schemas.openxmlformats.org/drawingml/2006/table">
            <a:tbl>
              <a:tblPr>
                <a:tableStyleId>{5C22544A-7EE6-4342-B048-85BDC9FD1C3A}</a:tableStyleId>
              </a:tblPr>
              <a:tblGrid>
                <a:gridCol w="620455">
                  <a:extLst>
                    <a:ext uri="{9D8B030D-6E8A-4147-A177-3AD203B41FA5}">
                      <a16:colId xmlns:a16="http://schemas.microsoft.com/office/drawing/2014/main" val="20000"/>
                    </a:ext>
                  </a:extLst>
                </a:gridCol>
                <a:gridCol w="1395844">
                  <a:extLst>
                    <a:ext uri="{9D8B030D-6E8A-4147-A177-3AD203B41FA5}">
                      <a16:colId xmlns:a16="http://schemas.microsoft.com/office/drawing/2014/main" val="20001"/>
                    </a:ext>
                  </a:extLst>
                </a:gridCol>
              </a:tblGrid>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654">
                <a:tc>
                  <a:txBody>
                    <a:bodyPr/>
                    <a:lstStyle/>
                    <a:p>
                      <a:pPr algn="r"/>
                      <a:r>
                        <a:rPr lang="zh-TW" altLang="en-US" sz="1400" b="1">
                          <a:latin typeface="微軟正黑體" pitchFamily="34" charset="-120"/>
                          <a:ea typeface="微軟正黑體" pitchFamily="34" charset="-120"/>
                        </a:rPr>
                        <a:t>月</a:t>
                      </a:r>
                      <a:endParaRPr lang="zh-TW" altLang="en-US" sz="1400" b="1" dirty="0">
                        <a:latin typeface="微軟正黑體" pitchFamily="34" charset="-120"/>
                        <a:ea typeface="微軟正黑體" pitchFamily="34" charset="-12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61" name="表格 60"/>
          <p:cNvGraphicFramePr>
            <a:graphicFrameLocks noGrp="1"/>
          </p:cNvGraphicFramePr>
          <p:nvPr>
            <p:extLst>
              <p:ext uri="{D42A27DB-BD31-4B8C-83A1-F6EECF244321}">
                <p14:modId xmlns:p14="http://schemas.microsoft.com/office/powerpoint/2010/main" val="439816080"/>
              </p:ext>
            </p:extLst>
          </p:nvPr>
        </p:nvGraphicFramePr>
        <p:xfrm>
          <a:off x="9331425" y="2319954"/>
          <a:ext cx="2016299" cy="3282750"/>
        </p:xfrm>
        <a:graphic>
          <a:graphicData uri="http://schemas.openxmlformats.org/drawingml/2006/table">
            <a:tbl>
              <a:tblPr>
                <a:tableStyleId>{5C22544A-7EE6-4342-B048-85BDC9FD1C3A}</a:tableStyleId>
              </a:tblPr>
              <a:tblGrid>
                <a:gridCol w="620455">
                  <a:extLst>
                    <a:ext uri="{9D8B030D-6E8A-4147-A177-3AD203B41FA5}">
                      <a16:colId xmlns:a16="http://schemas.microsoft.com/office/drawing/2014/main" val="20000"/>
                    </a:ext>
                  </a:extLst>
                </a:gridCol>
                <a:gridCol w="1395844">
                  <a:extLst>
                    <a:ext uri="{9D8B030D-6E8A-4147-A177-3AD203B41FA5}">
                      <a16:colId xmlns:a16="http://schemas.microsoft.com/office/drawing/2014/main" val="20001"/>
                    </a:ext>
                  </a:extLst>
                </a:gridCol>
              </a:tblGrid>
              <a:tr h="345654">
                <a:tc>
                  <a:txBody>
                    <a:bodyPr/>
                    <a:lstStyle/>
                    <a:p>
                      <a:pPr algn="r"/>
                      <a:r>
                        <a:rPr lang="zh-TW" altLang="en-US" sz="1400" b="1">
                          <a:latin typeface="微軟正黑體" pitchFamily="34" charset="-120"/>
                          <a:ea typeface="微軟正黑體" pitchFamily="34" charset="-120"/>
                        </a:rPr>
                        <a:t>月</a:t>
                      </a: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654">
                <a:tc>
                  <a:txBody>
                    <a:bodyPr/>
                    <a:lstStyle/>
                    <a:p>
                      <a:pPr algn="r"/>
                      <a:r>
                        <a:rPr lang="zh-TW" altLang="en-US" sz="1400" b="1">
                          <a:latin typeface="微軟正黑體" pitchFamily="34" charset="-120"/>
                          <a:ea typeface="微軟正黑體" pitchFamily="34" charset="-120"/>
                        </a:rPr>
                        <a:t>月</a:t>
                      </a:r>
                      <a:endParaRPr lang="zh-TW" altLang="en-US" sz="1400" b="1" dirty="0">
                        <a:latin typeface="微軟正黑體" pitchFamily="34" charset="-120"/>
                        <a:ea typeface="微軟正黑體" pitchFamily="34" charset="-12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654">
                <a:tc>
                  <a:txBody>
                    <a:bodyPr/>
                    <a:lstStyle/>
                    <a:p>
                      <a:pPr algn="r"/>
                      <a:r>
                        <a:rPr lang="zh-TW" altLang="en-US" sz="1400" b="1" dirty="0">
                          <a:latin typeface="微軟正黑體" pitchFamily="34" charset="-120"/>
                          <a:ea typeface="微軟正黑體" pitchFamily="34" charset="-120"/>
                        </a:rPr>
                        <a:t>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預計達成之重大里程碑</a:t>
                      </a: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654">
                <a:tc>
                  <a:txBody>
                    <a:bodyPr/>
                    <a:lstStyle/>
                    <a:p>
                      <a:pPr algn="r"/>
                      <a:endParaRPr lang="zh-TW" altLang="en-US" sz="1400" b="1"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1400" dirty="0">
                        <a:latin typeface="微軟正黑體" pitchFamily="34" charset="-120"/>
                        <a:ea typeface="微軟正黑體" pitchFamily="34" charset="-12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1882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148782-8935-7A4A-B062-3F285100289D}"/>
              </a:ext>
            </a:extLst>
          </p:cNvPr>
          <p:cNvSpPr>
            <a:spLocks noGrp="1"/>
          </p:cNvSpPr>
          <p:nvPr>
            <p:ph type="title"/>
          </p:nvPr>
        </p:nvSpPr>
        <p:spPr/>
        <p:txBody>
          <a:bodyPr/>
          <a:lstStyle/>
          <a:p>
            <a:r>
              <a:rPr kumimoji="1" lang="zh-TW" altLang="en-US" dirty="0">
                <a:solidFill>
                  <a:schemeClr val="accent2"/>
                </a:solidFill>
              </a:rPr>
              <a:t>查核點甘特圖</a:t>
            </a:r>
            <a:endParaRPr kumimoji="1" lang="zh-TW" altLang="en-US" dirty="0">
              <a:solidFill>
                <a:schemeClr val="accent2"/>
              </a:solidFill>
              <a:highlight>
                <a:srgbClr val="FFFF00"/>
              </a:highlight>
            </a:endParaRPr>
          </a:p>
        </p:txBody>
      </p:sp>
      <p:sp>
        <p:nvSpPr>
          <p:cNvPr id="4" name="日期版面配置區 3">
            <a:extLst>
              <a:ext uri="{FF2B5EF4-FFF2-40B4-BE49-F238E27FC236}">
                <a16:creationId xmlns:a16="http://schemas.microsoft.com/office/drawing/2014/main" id="{52B61CFE-3E90-2949-9898-0CA3BB092AEA}"/>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B86ECCC0-E024-8940-809C-953D720EB889}"/>
              </a:ext>
            </a:extLst>
          </p:cNvPr>
          <p:cNvSpPr>
            <a:spLocks noGrp="1"/>
          </p:cNvSpPr>
          <p:nvPr>
            <p:ph type="sldNum" sz="quarter" idx="4"/>
          </p:nvPr>
        </p:nvSpPr>
        <p:spPr/>
        <p:txBody>
          <a:bodyPr/>
          <a:lstStyle/>
          <a:p>
            <a:fld id="{74682BA4-12DE-4015-951D-6A0C08D21028}" type="slidenum">
              <a:rPr lang="zh-TW" altLang="en-US" smtClean="0"/>
              <a:pPr/>
              <a:t>18</a:t>
            </a:fld>
            <a:endParaRPr lang="zh-TW" altLang="en-US" dirty="0"/>
          </a:p>
        </p:txBody>
      </p:sp>
      <p:graphicFrame>
        <p:nvGraphicFramePr>
          <p:cNvPr id="8" name="表格 7">
            <a:extLst>
              <a:ext uri="{FF2B5EF4-FFF2-40B4-BE49-F238E27FC236}">
                <a16:creationId xmlns:a16="http://schemas.microsoft.com/office/drawing/2014/main" id="{773C28EC-D138-2947-BE97-C47F8BFAEC28}"/>
              </a:ext>
            </a:extLst>
          </p:cNvPr>
          <p:cNvGraphicFramePr>
            <a:graphicFrameLocks noGrp="1"/>
          </p:cNvGraphicFramePr>
          <p:nvPr>
            <p:extLst>
              <p:ext uri="{D42A27DB-BD31-4B8C-83A1-F6EECF244321}">
                <p14:modId xmlns:p14="http://schemas.microsoft.com/office/powerpoint/2010/main" val="2128294621"/>
              </p:ext>
            </p:extLst>
          </p:nvPr>
        </p:nvGraphicFramePr>
        <p:xfrm>
          <a:off x="690554" y="1733849"/>
          <a:ext cx="10806121" cy="4717169"/>
        </p:xfrm>
        <a:graphic>
          <a:graphicData uri="http://schemas.openxmlformats.org/drawingml/2006/table">
            <a:tbl>
              <a:tblPr/>
              <a:tblGrid>
                <a:gridCol w="489635">
                  <a:extLst>
                    <a:ext uri="{9D8B030D-6E8A-4147-A177-3AD203B41FA5}">
                      <a16:colId xmlns:a16="http://schemas.microsoft.com/office/drawing/2014/main" val="20000"/>
                    </a:ext>
                  </a:extLst>
                </a:gridCol>
                <a:gridCol w="4617134">
                  <a:extLst>
                    <a:ext uri="{9D8B030D-6E8A-4147-A177-3AD203B41FA5}">
                      <a16:colId xmlns:a16="http://schemas.microsoft.com/office/drawing/2014/main" val="20001"/>
                    </a:ext>
                  </a:extLst>
                </a:gridCol>
                <a:gridCol w="474946">
                  <a:extLst>
                    <a:ext uri="{9D8B030D-6E8A-4147-A177-3AD203B41FA5}">
                      <a16:colId xmlns:a16="http://schemas.microsoft.com/office/drawing/2014/main" val="20002"/>
                    </a:ext>
                  </a:extLst>
                </a:gridCol>
                <a:gridCol w="474946">
                  <a:extLst>
                    <a:ext uri="{9D8B030D-6E8A-4147-A177-3AD203B41FA5}">
                      <a16:colId xmlns:a16="http://schemas.microsoft.com/office/drawing/2014/main" val="20003"/>
                    </a:ext>
                  </a:extLst>
                </a:gridCol>
                <a:gridCol w="474946">
                  <a:extLst>
                    <a:ext uri="{9D8B030D-6E8A-4147-A177-3AD203B41FA5}">
                      <a16:colId xmlns:a16="http://schemas.microsoft.com/office/drawing/2014/main" val="20004"/>
                    </a:ext>
                  </a:extLst>
                </a:gridCol>
                <a:gridCol w="474946">
                  <a:extLst>
                    <a:ext uri="{9D8B030D-6E8A-4147-A177-3AD203B41FA5}">
                      <a16:colId xmlns:a16="http://schemas.microsoft.com/office/drawing/2014/main" val="20005"/>
                    </a:ext>
                  </a:extLst>
                </a:gridCol>
                <a:gridCol w="474946">
                  <a:extLst>
                    <a:ext uri="{9D8B030D-6E8A-4147-A177-3AD203B41FA5}">
                      <a16:colId xmlns:a16="http://schemas.microsoft.com/office/drawing/2014/main" val="20006"/>
                    </a:ext>
                  </a:extLst>
                </a:gridCol>
                <a:gridCol w="474946">
                  <a:extLst>
                    <a:ext uri="{9D8B030D-6E8A-4147-A177-3AD203B41FA5}">
                      <a16:colId xmlns:a16="http://schemas.microsoft.com/office/drawing/2014/main" val="20007"/>
                    </a:ext>
                  </a:extLst>
                </a:gridCol>
                <a:gridCol w="474946">
                  <a:extLst>
                    <a:ext uri="{9D8B030D-6E8A-4147-A177-3AD203B41FA5}">
                      <a16:colId xmlns:a16="http://schemas.microsoft.com/office/drawing/2014/main" val="20008"/>
                    </a:ext>
                  </a:extLst>
                </a:gridCol>
                <a:gridCol w="474946">
                  <a:extLst>
                    <a:ext uri="{9D8B030D-6E8A-4147-A177-3AD203B41FA5}">
                      <a16:colId xmlns:a16="http://schemas.microsoft.com/office/drawing/2014/main" val="20009"/>
                    </a:ext>
                  </a:extLst>
                </a:gridCol>
                <a:gridCol w="474946">
                  <a:extLst>
                    <a:ext uri="{9D8B030D-6E8A-4147-A177-3AD203B41FA5}">
                      <a16:colId xmlns:a16="http://schemas.microsoft.com/office/drawing/2014/main" val="20010"/>
                    </a:ext>
                  </a:extLst>
                </a:gridCol>
                <a:gridCol w="474946">
                  <a:extLst>
                    <a:ext uri="{9D8B030D-6E8A-4147-A177-3AD203B41FA5}">
                      <a16:colId xmlns:a16="http://schemas.microsoft.com/office/drawing/2014/main" val="20011"/>
                    </a:ext>
                  </a:extLst>
                </a:gridCol>
                <a:gridCol w="474946">
                  <a:extLst>
                    <a:ext uri="{9D8B030D-6E8A-4147-A177-3AD203B41FA5}">
                      <a16:colId xmlns:a16="http://schemas.microsoft.com/office/drawing/2014/main" val="20012"/>
                    </a:ext>
                  </a:extLst>
                </a:gridCol>
                <a:gridCol w="474946">
                  <a:extLst>
                    <a:ext uri="{9D8B030D-6E8A-4147-A177-3AD203B41FA5}">
                      <a16:colId xmlns:a16="http://schemas.microsoft.com/office/drawing/2014/main" val="20013"/>
                    </a:ext>
                  </a:extLst>
                </a:gridCol>
              </a:tblGrid>
              <a:tr h="388054">
                <a:tc rowSpan="2">
                  <a:txBody>
                    <a:bodyPr/>
                    <a:lstStyle/>
                    <a:p>
                      <a:pPr algn="ctr" rtl="0" fontAlgn="ctr"/>
                      <a:r>
                        <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rPr>
                        <a:t>類別</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400" b="1" dirty="0">
                          <a:solidFill>
                            <a:schemeClr val="tx1"/>
                          </a:solidFill>
                          <a:latin typeface="Microsoft JhengHei" panose="020B0604030504040204" pitchFamily="34" charset="-120"/>
                          <a:ea typeface="Microsoft JhengHei" panose="020B0604030504040204" pitchFamily="34" charset="-120"/>
                        </a:rPr>
                        <a:t>查核項目說明</a:t>
                      </a:r>
                      <a:endParaRPr lang="zh-TW" altLang="en-US" sz="1400" b="1" dirty="0">
                        <a:solidFill>
                          <a:schemeClr val="tx1"/>
                        </a:solidFill>
                        <a:latin typeface="Microsoft JhengHei" panose="020B0604030504040204" pitchFamily="34" charset="-120"/>
                        <a:ea typeface="Microsoft JhengHei"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gridSpan="12">
                  <a:txBody>
                    <a:bodyPr/>
                    <a:lstStyle/>
                    <a:p>
                      <a:pPr algn="ctr" rtl="0"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2021</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年 </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月份</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rtl="0" fontAlgn="ctr"/>
                      <a:endParaRPr lang="en-US" altLang="zh-TW" sz="1300" b="1" i="0" u="none" strike="noStrike">
                        <a:solidFill>
                          <a:srgbClr val="FFFFFF"/>
                        </a:solidFill>
                        <a:effectLst/>
                        <a:latin typeface="細明體" panose="02020509000000000000" pitchFamily="49" charset="-120"/>
                        <a:ea typeface="細明體" panose="02020509000000000000" pitchFamily="49" charset="-120"/>
                      </a:endParaRPr>
                    </a:p>
                  </a:txBody>
                  <a:tcPr marL="5690" marR="5690" marT="569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831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1765">
                <a:tc vMerge="1">
                  <a:txBody>
                    <a:bodyPr/>
                    <a:lstStyle/>
                    <a:p>
                      <a:endParaRPr lang="zh-TW" altLang="en-US"/>
                    </a:p>
                  </a:txBody>
                  <a:tcPr/>
                </a:tc>
                <a:tc vMerge="1">
                  <a:txBody>
                    <a:bodyPr/>
                    <a:lstStyle/>
                    <a:p>
                      <a:endParaRPr lang="zh-TW" altLang="en-US"/>
                    </a:p>
                  </a:txBody>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a:t>
                      </a:r>
                      <a:endParaRPr lang="zh-TW" altLang="en-US" sz="1100" b="1" dirty="0">
                        <a:solidFill>
                          <a:schemeClr val="tx1"/>
                        </a:solidFill>
                        <a:latin typeface="Microsoft JhengHei" panose="020B0604030504040204" pitchFamily="34" charset="-120"/>
                        <a:ea typeface="Microsoft JhengHei"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5</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8</a:t>
                      </a:r>
                      <a:endPar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9</a:t>
                      </a:r>
                      <a:endPar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10</a:t>
                      </a:r>
                      <a:endPar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11</a:t>
                      </a:r>
                      <a:endPar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12</a:t>
                      </a:r>
                      <a:endPar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4735">
                <a:tc>
                  <a:txBody>
                    <a:bodyPr/>
                    <a:lstStyle/>
                    <a:p>
                      <a:pPr algn="ctr" rtl="0" fontAlgn="ctr"/>
                      <a:r>
                        <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rPr>
                        <a:t>技術</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highlight>
                          <a:srgbClr val="FFFF00"/>
                        </a:highligh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735">
                <a:tc>
                  <a:txBody>
                    <a:bodyPr/>
                    <a:lstStyle/>
                    <a:p>
                      <a:pPr algn="ctr" rtl="0" fontAlgn="ctr"/>
                      <a:r>
                        <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rPr>
                        <a:t>商業</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lumMod val="50000"/>
                            <a:lumOff val="50000"/>
                          </a:schemeClr>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4047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lumMod val="50000"/>
                            <a:lumOff val="50000"/>
                          </a:schemeClr>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1"/>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2"/>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3"/>
                  </a:ext>
                </a:extLst>
              </a:tr>
              <a:tr h="404735">
                <a:tc>
                  <a:txBody>
                    <a:bodyPr/>
                    <a:lstStyle/>
                    <a:p>
                      <a:pPr algn="ctr" rtl="0" fontAlgn="ctr"/>
                      <a:endParaRPr lang="zh-TW" altLang="en-US" sz="14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algn="l" defTabSz="914400" rtl="0" eaLnBrk="1" fontAlgn="ctr" latinLnBrk="0" hangingPunct="1"/>
                      <a:endParaRPr lang="zh-TW" altLang="en-US" sz="1400" b="0" i="0" u="none" strike="noStrike" kern="1200" dirty="0">
                        <a:solidFill>
                          <a:schemeClr val="tx1"/>
                        </a:solidFill>
                        <a:effectLst/>
                        <a:latin typeface="Microsoft JhengHei" panose="020B0604030504040204" pitchFamily="34" charset="-120"/>
                        <a:ea typeface="Microsoft JhengHei" panose="020B0604030504040204" pitchFamily="34" charset="-120"/>
                        <a:cs typeface="+mn-cs"/>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12" name="直接连接符 8">
            <a:extLst>
              <a:ext uri="{FF2B5EF4-FFF2-40B4-BE49-F238E27FC236}">
                <a16:creationId xmlns:a16="http://schemas.microsoft.com/office/drawing/2014/main" id="{E1594921-84B5-9744-BF9D-B8A971091E62}"/>
              </a:ext>
            </a:extLst>
          </p:cNvPr>
          <p:cNvCxnSpPr>
            <a:cxnSpLocks/>
          </p:cNvCxnSpPr>
          <p:nvPr/>
        </p:nvCxnSpPr>
        <p:spPr>
          <a:xfrm>
            <a:off x="5807968" y="2636912"/>
            <a:ext cx="936104"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8">
            <a:extLst>
              <a:ext uri="{FF2B5EF4-FFF2-40B4-BE49-F238E27FC236}">
                <a16:creationId xmlns:a16="http://schemas.microsoft.com/office/drawing/2014/main" id="{E1594921-84B5-9744-BF9D-B8A971091E62}"/>
              </a:ext>
            </a:extLst>
          </p:cNvPr>
          <p:cNvCxnSpPr>
            <a:cxnSpLocks/>
          </p:cNvCxnSpPr>
          <p:nvPr/>
        </p:nvCxnSpPr>
        <p:spPr>
          <a:xfrm>
            <a:off x="6276020" y="4653136"/>
            <a:ext cx="2412268"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內容版面配置區 7">
            <a:extLst>
              <a:ext uri="{FF2B5EF4-FFF2-40B4-BE49-F238E27FC236}">
                <a16:creationId xmlns:a16="http://schemas.microsoft.com/office/drawing/2014/main" id="{FD240EAA-6889-524F-BACB-00E0A81CC790}"/>
              </a:ext>
            </a:extLst>
          </p:cNvPr>
          <p:cNvSpPr>
            <a:spLocks noGrp="1"/>
          </p:cNvSpPr>
          <p:nvPr>
            <p:ph idx="1"/>
          </p:nvPr>
        </p:nvSpPr>
        <p:spPr>
          <a:xfrm>
            <a:off x="609600" y="1060899"/>
            <a:ext cx="10988139" cy="782648"/>
          </a:xfrm>
        </p:spPr>
        <p:txBody>
          <a:bodyPr>
            <a:normAutofit/>
          </a:bodyPr>
          <a:lstStyle/>
          <a:p>
            <a:pPr marL="0" indent="0">
              <a:buNone/>
            </a:pPr>
            <a:r>
              <a:rPr lang="zh-TW" altLang="en-US" sz="1800" b="1" dirty="0"/>
              <a:t>查核點撰寫說明</a:t>
            </a:r>
          </a:p>
          <a:p>
            <a:pPr marL="0" indent="0">
              <a:buNone/>
            </a:pPr>
            <a:r>
              <a:rPr lang="zh-TW" altLang="en-US" sz="1600" dirty="0">
                <a:solidFill>
                  <a:schemeClr val="tx1">
                    <a:lumMod val="65000"/>
                    <a:lumOff val="35000"/>
                  </a:schemeClr>
                </a:solidFill>
              </a:rPr>
              <a:t>查核點分為「技術查核點」及「商業查核點」兩類，若行數不足請團隊自行新增</a:t>
            </a:r>
            <a:endParaRPr lang="en-US" altLang="zh-TW" sz="1600" dirty="0">
              <a:solidFill>
                <a:schemeClr val="tx1">
                  <a:lumMod val="65000"/>
                  <a:lumOff val="35000"/>
                </a:schemeClr>
              </a:solidFill>
            </a:endParaRPr>
          </a:p>
        </p:txBody>
      </p:sp>
    </p:spTree>
    <p:extLst>
      <p:ext uri="{BB962C8B-B14F-4D97-AF65-F5344CB8AC3E}">
        <p14:creationId xmlns:p14="http://schemas.microsoft.com/office/powerpoint/2010/main" val="213642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4D78E79D-AB92-0A45-96C4-01E8A7C5F4EE}"/>
              </a:ext>
            </a:extLst>
          </p:cNvPr>
          <p:cNvSpPr>
            <a:spLocks noGrp="1"/>
          </p:cNvSpPr>
          <p:nvPr>
            <p:ph type="sldNum" sz="quarter" idx="4"/>
          </p:nvPr>
        </p:nvSpPr>
        <p:spPr>
          <a:xfrm>
            <a:off x="8737603" y="6309320"/>
            <a:ext cx="2844800" cy="365125"/>
          </a:xfrm>
        </p:spPr>
        <p:txBody>
          <a:bodyPr/>
          <a:lstStyle/>
          <a:p>
            <a:fld id="{74682BA4-12DE-4015-951D-6A0C08D21028}" type="slidenum">
              <a:rPr lang="zh-TW" altLang="en-US" smtClean="0"/>
              <a:pPr/>
              <a:t>1</a:t>
            </a:fld>
            <a:endParaRPr lang="zh-TW" altLang="en-US" dirty="0"/>
          </a:p>
        </p:txBody>
      </p:sp>
      <p:sp>
        <p:nvSpPr>
          <p:cNvPr id="10" name="文本框 79" descr="e7d195523061f1c066b244f4f0640bbcf3715a5d8e4c1f9c0CC89F802DB1C6DCEED83B96BD2FE003EF101F1D2A7FDAC94229E89FC676715FE5CD3E97BE44A9D8CA79CD1CFB6F860DFFB3816B7D3D4E6831647962AE388FB2E12EDC2FC191BB9AA5AE82EF77D524AF93541E79979857684069CD9B0E4E1C0650E9739E0D1575D4F0ACA279306F12EECDD698D15283F96A">
            <a:extLst>
              <a:ext uri="{FF2B5EF4-FFF2-40B4-BE49-F238E27FC236}">
                <a16:creationId xmlns:a16="http://schemas.microsoft.com/office/drawing/2014/main" id="{ABB8BEF2-DD64-284D-BE52-C1EAE762B91D}"/>
              </a:ext>
            </a:extLst>
          </p:cNvPr>
          <p:cNvSpPr txBox="1"/>
          <p:nvPr/>
        </p:nvSpPr>
        <p:spPr>
          <a:xfrm>
            <a:off x="1189664" y="1727414"/>
            <a:ext cx="3312367" cy="3861763"/>
          </a:xfrm>
          <a:prstGeom prst="rect">
            <a:avLst/>
          </a:prstGeom>
          <a:noFill/>
        </p:spPr>
        <p:txBody>
          <a:bodyPr wrap="square" rtlCol="0">
            <a:spAutoFit/>
          </a:bodyPr>
          <a:lstStyle/>
          <a:p>
            <a:pPr marL="285750" indent="-285750">
              <a:lnSpc>
                <a:spcPct val="150000"/>
              </a:lnSpc>
              <a:buFont typeface="標準系統字體"/>
              <a:buChar char="-"/>
            </a:pPr>
            <a:r>
              <a:rPr lang="zh-TW" altLang="en-US" sz="1500" dirty="0">
                <a:latin typeface="Microsoft YaHei Light" panose="020B0502040204020203" pitchFamily="34" charset="-122"/>
                <a:ea typeface="Microsoft YaHei Light" panose="020B0502040204020203" pitchFamily="34" charset="-122"/>
              </a:rPr>
              <a:t>客戶痛點與解決方案</a:t>
            </a:r>
            <a:endParaRPr lang="en-US" altLang="zh-TW"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核心技術（服務）說明</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TW" altLang="en-US" sz="1500" dirty="0">
                <a:latin typeface="Microsoft YaHei Light" panose="020B0502040204020203" pitchFamily="34" charset="-122"/>
                <a:ea typeface="Microsoft YaHei Light" panose="020B0502040204020203" pitchFamily="34" charset="-122"/>
              </a:rPr>
              <a:t>關鍵技術比較</a:t>
            </a:r>
            <a:endParaRPr lang="en-US" altLang="zh-TW"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TW" altLang="en-US" sz="1500" dirty="0">
                <a:latin typeface="Microsoft YaHei Light" panose="020B0502040204020203" pitchFamily="34" charset="-122"/>
                <a:ea typeface="Microsoft YaHei Light" panose="020B0502040204020203" pitchFamily="34" charset="-122"/>
              </a:rPr>
              <a:t>核心技術創新性及發展性</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產品分析</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en" altLang="zh-CN" sz="1500" dirty="0">
                <a:latin typeface="Microsoft YaHei Light" panose="020B0502040204020203" pitchFamily="34" charset="-122"/>
                <a:ea typeface="Microsoft YaHei Light" panose="020B0502040204020203" pitchFamily="34" charset="-122"/>
              </a:rPr>
              <a:t>Development Protocol </a:t>
            </a:r>
          </a:p>
          <a:p>
            <a:pPr marL="285750" indent="-285750">
              <a:lnSpc>
                <a:spcPct val="150000"/>
              </a:lnSpc>
              <a:buFont typeface="標準系統字體"/>
              <a:buChar char="-"/>
            </a:pPr>
            <a:r>
              <a:rPr lang="en" altLang="zh-CN" sz="1500" dirty="0">
                <a:latin typeface="Microsoft YaHei Light" panose="020B0502040204020203" pitchFamily="34" charset="-122"/>
                <a:ea typeface="Microsoft YaHei Light" panose="020B0502040204020203" pitchFamily="34" charset="-122"/>
              </a:rPr>
              <a:t>Target Product Profile </a:t>
            </a: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產品開發里程碑</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產業分析</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市場分析</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競爭者分析</a:t>
            </a:r>
            <a:endParaRPr lang="en-US" altLang="zh-CN" sz="1500" dirty="0">
              <a:latin typeface="Microsoft YaHei Light" panose="020B0502040204020203" pitchFamily="34" charset="-122"/>
              <a:ea typeface="Microsoft YaHei Light" panose="020B0502040204020203" pitchFamily="34" charset="-122"/>
            </a:endParaRPr>
          </a:p>
        </p:txBody>
      </p:sp>
      <p:grpSp>
        <p:nvGrpSpPr>
          <p:cNvPr id="2" name="群組 1">
            <a:extLst>
              <a:ext uri="{FF2B5EF4-FFF2-40B4-BE49-F238E27FC236}">
                <a16:creationId xmlns:a16="http://schemas.microsoft.com/office/drawing/2014/main" id="{CFC33A94-49AA-4342-9274-BF6B2CA6527B}"/>
              </a:ext>
            </a:extLst>
          </p:cNvPr>
          <p:cNvGrpSpPr/>
          <p:nvPr/>
        </p:nvGrpSpPr>
        <p:grpSpPr>
          <a:xfrm>
            <a:off x="551384" y="764704"/>
            <a:ext cx="10585251" cy="5337180"/>
            <a:chOff x="695325" y="205970"/>
            <a:chExt cx="10585251" cy="5337180"/>
          </a:xfrm>
        </p:grpSpPr>
        <p:sp>
          <p:nvSpPr>
            <p:cNvPr id="11" name="文本框 80" descr="e7d195523061f1c066b244f4f0640bbcf3715a5d8e4c1f9c0CC89F802DB1C6DCEED83B96BD2FE003EF101F1D2A7FDAC94229E89FC676715FE5CD3E97BE44A9D8CA79CD1CFB6F860DFFB3816B7D3D4E6831647962AE388FB2E12EDC2FC191BB9AA5AE82EF77D524AF93541E79979857684069CD9B0E4E1C0650E9739E0D1575D4F0ACA279306F12EECDD698D15283F96A">
              <a:extLst>
                <a:ext uri="{FF2B5EF4-FFF2-40B4-BE49-F238E27FC236}">
                  <a16:creationId xmlns:a16="http://schemas.microsoft.com/office/drawing/2014/main" id="{7D54B61D-2B70-FF4F-A0B8-ED5CC9798FF3}"/>
                </a:ext>
              </a:extLst>
            </p:cNvPr>
            <p:cNvSpPr txBox="1"/>
            <p:nvPr/>
          </p:nvSpPr>
          <p:spPr>
            <a:xfrm>
              <a:off x="1261886" y="397113"/>
              <a:ext cx="5122071" cy="646331"/>
            </a:xfrm>
            <a:prstGeom prst="rect">
              <a:avLst/>
            </a:prstGeom>
            <a:noFill/>
          </p:spPr>
          <p:txBody>
            <a:bodyPr wrap="square" rtlCol="0">
              <a:spAutoFit/>
            </a:bodyPr>
            <a:lstStyle>
              <a:defPPr>
                <a:defRPr lang="zh-CN"/>
              </a:defPPr>
              <a:lvl1pPr algn="ctr">
                <a:defRPr sz="2800" b="1">
                  <a:latin typeface="Agency FB" panose="020B0503020202020204" pitchFamily="34" charset="0"/>
                </a:defRPr>
              </a:lvl1pPr>
            </a:lstStyle>
            <a:p>
              <a:pPr algn="l"/>
              <a:r>
                <a:rPr lang="en-US" altLang="zh-CN" sz="3600" dirty="0">
                  <a:solidFill>
                    <a:schemeClr val="accent2"/>
                  </a:solidFill>
                  <a:latin typeface="微軟正黑體" pitchFamily="34" charset="-120"/>
                  <a:ea typeface="微軟正黑體" pitchFamily="34" charset="-120"/>
                  <a:sym typeface="+mn-lt"/>
                </a:rPr>
                <a:t>CONTENTS</a:t>
              </a:r>
              <a:endParaRPr lang="zh-CN" altLang="en-US" sz="3600" dirty="0">
                <a:solidFill>
                  <a:schemeClr val="accent2"/>
                </a:solidFill>
                <a:highlight>
                  <a:srgbClr val="FFFF00"/>
                </a:highlight>
                <a:latin typeface="微軟正黑體" pitchFamily="34" charset="-120"/>
                <a:ea typeface="微軟正黑體" pitchFamily="34" charset="-120"/>
                <a:sym typeface="+mn-lt"/>
              </a:endParaRPr>
            </a:p>
          </p:txBody>
        </p:sp>
        <p:cxnSp>
          <p:nvCxnSpPr>
            <p:cNvPr id="12" name="直接连接符 81">
              <a:extLst>
                <a:ext uri="{FF2B5EF4-FFF2-40B4-BE49-F238E27FC236}">
                  <a16:creationId xmlns:a16="http://schemas.microsoft.com/office/drawing/2014/main" id="{035EF217-02A8-2044-B769-13E52B2A2085}"/>
                </a:ext>
              </a:extLst>
            </p:cNvPr>
            <p:cNvCxnSpPr>
              <a:cxnSpLocks/>
            </p:cNvCxnSpPr>
            <p:nvPr/>
          </p:nvCxnSpPr>
          <p:spPr>
            <a:xfrm>
              <a:off x="695325" y="1024939"/>
              <a:ext cx="1058525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82">
              <a:extLst>
                <a:ext uri="{FF2B5EF4-FFF2-40B4-BE49-F238E27FC236}">
                  <a16:creationId xmlns:a16="http://schemas.microsoft.com/office/drawing/2014/main" id="{A0823791-8304-4D44-9071-9D47BB33B6F3}"/>
                </a:ext>
              </a:extLst>
            </p:cNvPr>
            <p:cNvCxnSpPr>
              <a:cxnSpLocks/>
            </p:cNvCxnSpPr>
            <p:nvPr/>
          </p:nvCxnSpPr>
          <p:spPr>
            <a:xfrm>
              <a:off x="1184165" y="205970"/>
              <a:ext cx="0" cy="533718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8" name="文本框 79" descr="e7d195523061f1c066b244f4f0640bbcf3715a5d8e4c1f9c0CC89F802DB1C6DCEED83B96BD2FE003EF101F1D2A7FDAC94229E89FC676715FE5CD3E97BE44A9D8CA79CD1CFB6F860DFFB3816B7D3D4E6831647962AE388FB2E12EDC2FC191BB9AA5AE82EF77D524AF93541E79979857684069CD9B0E4E1C0650E9739E0D1575D4F0ACA279306F12EECDD698D15283F96A">
            <a:extLst>
              <a:ext uri="{FF2B5EF4-FFF2-40B4-BE49-F238E27FC236}">
                <a16:creationId xmlns:a16="http://schemas.microsoft.com/office/drawing/2014/main" id="{C97FFC96-15A9-A449-9964-D89F7EED035A}"/>
              </a:ext>
            </a:extLst>
          </p:cNvPr>
          <p:cNvSpPr txBox="1"/>
          <p:nvPr/>
        </p:nvSpPr>
        <p:spPr>
          <a:xfrm>
            <a:off x="3791744" y="1730499"/>
            <a:ext cx="3312367" cy="4208011"/>
          </a:xfrm>
          <a:prstGeom prst="rect">
            <a:avLst/>
          </a:prstGeom>
          <a:noFill/>
        </p:spPr>
        <p:txBody>
          <a:bodyPr wrap="square" rtlCol="0">
            <a:spAutoFit/>
          </a:bodyPr>
          <a:lstStyle/>
          <a:p>
            <a:pPr marL="285750" indent="-285750">
              <a:lnSpc>
                <a:spcPct val="150000"/>
              </a:lnSpc>
              <a:buFont typeface="標準系統字體"/>
              <a:buChar char="-"/>
            </a:pPr>
            <a:r>
              <a:rPr lang="zh-TW" altLang="en-US" sz="1500" dirty="0">
                <a:latin typeface="Microsoft YaHei Light" panose="020B0502040204020203" pitchFamily="34" charset="-122"/>
                <a:ea typeface="Microsoft YaHei Light" panose="020B0502040204020203" pitchFamily="34" charset="-122"/>
              </a:rPr>
              <a:t>商業模式匯總</a:t>
            </a:r>
          </a:p>
          <a:p>
            <a:pPr marL="285750" indent="-285750">
              <a:lnSpc>
                <a:spcPct val="150000"/>
              </a:lnSpc>
              <a:buFont typeface="標準系統字體"/>
              <a:buChar char="-"/>
            </a:pPr>
            <a:r>
              <a:rPr lang="zh-TW" altLang="en-US" sz="1500" dirty="0">
                <a:latin typeface="Microsoft YaHei Light" panose="020B0502040204020203" pitchFamily="34" charset="-122"/>
                <a:ea typeface="Microsoft YaHei Light" panose="020B0502040204020203" pitchFamily="34" charset="-122"/>
              </a:rPr>
              <a:t>獲利模式</a:t>
            </a: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創業里程碑</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查核點甘特圖</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團隊組成</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預計公司經營模式</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三年預估營收</a:t>
            </a: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一年內投資吸引力自評</a:t>
            </a: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投資方評估條件自評</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補助經費說明</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附件一、智財自評</a:t>
            </a:r>
            <a:endParaRPr lang="en-US" altLang="zh-CN" sz="1500" dirty="0">
              <a:latin typeface="Microsoft YaHei Light" panose="020B0502040204020203" pitchFamily="34" charset="-122"/>
              <a:ea typeface="Microsoft YaHei Light" panose="020B0502040204020203" pitchFamily="34" charset="-122"/>
            </a:endParaRPr>
          </a:p>
          <a:p>
            <a:pPr marL="285750" indent="-285750">
              <a:lnSpc>
                <a:spcPct val="150000"/>
              </a:lnSpc>
              <a:buFont typeface="標準系統字體"/>
              <a:buChar char="-"/>
            </a:pPr>
            <a:r>
              <a:rPr lang="zh-CN" altLang="en-US" sz="1500" dirty="0">
                <a:latin typeface="Microsoft YaHei Light" panose="020B0502040204020203" pitchFamily="34" charset="-122"/>
                <a:ea typeface="Microsoft YaHei Light" panose="020B0502040204020203" pitchFamily="34" charset="-122"/>
              </a:rPr>
              <a:t>附件二、商業模式匯總說明</a:t>
            </a:r>
          </a:p>
        </p:txBody>
      </p:sp>
      <p:sp>
        <p:nvSpPr>
          <p:cNvPr id="14" name="矩形 13">
            <a:extLst>
              <a:ext uri="{FF2B5EF4-FFF2-40B4-BE49-F238E27FC236}">
                <a16:creationId xmlns:a16="http://schemas.microsoft.com/office/drawing/2014/main" id="{7963334C-0DD7-5248-9BEF-F70247124D16}"/>
              </a:ext>
            </a:extLst>
          </p:cNvPr>
          <p:cNvSpPr/>
          <p:nvPr/>
        </p:nvSpPr>
        <p:spPr>
          <a:xfrm>
            <a:off x="1149931" y="692738"/>
            <a:ext cx="3164658" cy="428194"/>
          </a:xfrm>
          <a:prstGeom prst="rect">
            <a:avLst/>
          </a:prstGeom>
        </p:spPr>
        <p:txBody>
          <a:bodyPr wrap="square">
            <a:spAutoFit/>
          </a:bodyPr>
          <a:lstStyle/>
          <a:p>
            <a:pPr>
              <a:lnSpc>
                <a:spcPct val="120000"/>
              </a:lnSpc>
            </a:pPr>
            <a:r>
              <a:rPr lang="zh-TW" altLang="en-US" sz="2000" b="1" dirty="0">
                <a:solidFill>
                  <a:schemeClr val="tx1">
                    <a:lumMod val="65000"/>
                    <a:lumOff val="35000"/>
                  </a:schemeClr>
                </a:solidFill>
                <a:latin typeface="微軟正黑體" pitchFamily="34" charset="-120"/>
                <a:ea typeface="微軟正黑體" pitchFamily="34" charset="-120"/>
                <a:cs typeface="Source Han Sans CN Normal" charset="-122"/>
                <a:sym typeface="思源黑体 CN Regular" panose="020B0500000000000000" pitchFamily="34" charset="-122"/>
              </a:rPr>
              <a:t>科研成果創業計畫構想書</a:t>
            </a:r>
            <a:endParaRPr lang="en-US" altLang="zh-CN" sz="2000" b="1" dirty="0">
              <a:solidFill>
                <a:schemeClr val="tx1">
                  <a:lumMod val="65000"/>
                  <a:lumOff val="35000"/>
                </a:schemeClr>
              </a:solidFill>
              <a:latin typeface="微軟正黑體" pitchFamily="34" charset="-120"/>
              <a:ea typeface="微軟正黑體" pitchFamily="34" charset="-120"/>
              <a:cs typeface="Source Han Sans CN Normal" charset="-122"/>
              <a:sym typeface="思源黑体 CN Regular" panose="020B0500000000000000" pitchFamily="34" charset="-122"/>
            </a:endParaRPr>
          </a:p>
        </p:txBody>
      </p:sp>
      <p:pic>
        <p:nvPicPr>
          <p:cNvPr id="43" name="圖片 42">
            <a:extLst>
              <a:ext uri="{FF2B5EF4-FFF2-40B4-BE49-F238E27FC236}">
                <a16:creationId xmlns:a16="http://schemas.microsoft.com/office/drawing/2014/main" id="{880937F7-E966-D54D-9732-8884628F4FAE}"/>
              </a:ext>
            </a:extLst>
          </p:cNvPr>
          <p:cNvPicPr>
            <a:picLocks noChangeAspect="1"/>
          </p:cNvPicPr>
          <p:nvPr/>
        </p:nvPicPr>
        <p:blipFill>
          <a:blip r:embed="rId3" cstate="print">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7877405" y="320638"/>
            <a:ext cx="3312367" cy="1172394"/>
          </a:xfrm>
          <a:prstGeom prst="rect">
            <a:avLst/>
          </a:prstGeom>
        </p:spPr>
      </p:pic>
    </p:spTree>
    <p:extLst>
      <p:ext uri="{BB962C8B-B14F-4D97-AF65-F5344CB8AC3E}">
        <p14:creationId xmlns:p14="http://schemas.microsoft.com/office/powerpoint/2010/main" val="259884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團隊組成 </a:t>
            </a:r>
            <a:r>
              <a:rPr kumimoji="1" lang="en-US" altLang="zh-TW" sz="2000" dirty="0"/>
              <a:t>1/2</a:t>
            </a:r>
            <a:endParaRPr kumimoji="1" lang="zh-TW" altLang="en-US" dirty="0"/>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19</a:t>
            </a:fld>
            <a:endParaRPr lang="zh-TW" altLang="en-US" dirty="0"/>
          </a:p>
        </p:txBody>
      </p:sp>
      <p:sp>
        <p:nvSpPr>
          <p:cNvPr id="8" name="內容版面配置區 7">
            <a:extLst>
              <a:ext uri="{FF2B5EF4-FFF2-40B4-BE49-F238E27FC236}">
                <a16:creationId xmlns:a16="http://schemas.microsoft.com/office/drawing/2014/main" id="{B6533096-1967-004A-ADD0-AFA2B7C0DFD6}"/>
              </a:ext>
            </a:extLst>
          </p:cNvPr>
          <p:cNvSpPr>
            <a:spLocks noGrp="1"/>
          </p:cNvSpPr>
          <p:nvPr>
            <p:ph idx="1"/>
          </p:nvPr>
        </p:nvSpPr>
        <p:spPr>
          <a:xfrm>
            <a:off x="609600" y="1060899"/>
            <a:ext cx="10988139" cy="432048"/>
          </a:xfrm>
        </p:spPr>
        <p:txBody>
          <a:bodyPr>
            <a:normAutofit/>
          </a:bodyPr>
          <a:lstStyle/>
          <a:p>
            <a:pPr marL="0" indent="0">
              <a:buNone/>
            </a:pPr>
            <a:r>
              <a:rPr lang="zh-TW" altLang="en-US" sz="1800" b="1" dirty="0"/>
              <a:t>組織籌組與進度</a:t>
            </a:r>
          </a:p>
        </p:txBody>
      </p:sp>
      <p:graphicFrame>
        <p:nvGraphicFramePr>
          <p:cNvPr id="9" name="表格 8">
            <a:extLst>
              <a:ext uri="{FF2B5EF4-FFF2-40B4-BE49-F238E27FC236}">
                <a16:creationId xmlns:a16="http://schemas.microsoft.com/office/drawing/2014/main" id="{773C28EC-D138-2947-BE97-C47F8BFAEC28}"/>
              </a:ext>
            </a:extLst>
          </p:cNvPr>
          <p:cNvGraphicFramePr>
            <a:graphicFrameLocks noGrp="1"/>
          </p:cNvGraphicFramePr>
          <p:nvPr>
            <p:extLst>
              <p:ext uri="{D42A27DB-BD31-4B8C-83A1-F6EECF244321}">
                <p14:modId xmlns:p14="http://schemas.microsoft.com/office/powerpoint/2010/main" val="1622431039"/>
              </p:ext>
            </p:extLst>
          </p:nvPr>
        </p:nvGraphicFramePr>
        <p:xfrm>
          <a:off x="710735" y="1500778"/>
          <a:ext cx="10785938" cy="3944446"/>
        </p:xfrm>
        <a:graphic>
          <a:graphicData uri="http://schemas.openxmlformats.org/drawingml/2006/table">
            <a:tbl>
              <a:tblPr/>
              <a:tblGrid>
                <a:gridCol w="1783489">
                  <a:extLst>
                    <a:ext uri="{9D8B030D-6E8A-4147-A177-3AD203B41FA5}">
                      <a16:colId xmlns:a16="http://schemas.microsoft.com/office/drawing/2014/main" val="20000"/>
                    </a:ext>
                  </a:extLst>
                </a:gridCol>
                <a:gridCol w="927414">
                  <a:extLst>
                    <a:ext uri="{9D8B030D-6E8A-4147-A177-3AD203B41FA5}">
                      <a16:colId xmlns:a16="http://schemas.microsoft.com/office/drawing/2014/main" val="20001"/>
                    </a:ext>
                  </a:extLst>
                </a:gridCol>
                <a:gridCol w="856075">
                  <a:extLst>
                    <a:ext uri="{9D8B030D-6E8A-4147-A177-3AD203B41FA5}">
                      <a16:colId xmlns:a16="http://schemas.microsoft.com/office/drawing/2014/main" val="1902677548"/>
                    </a:ext>
                  </a:extLst>
                </a:gridCol>
                <a:gridCol w="601580">
                  <a:extLst>
                    <a:ext uri="{9D8B030D-6E8A-4147-A177-3AD203B41FA5}">
                      <a16:colId xmlns:a16="http://schemas.microsoft.com/office/drawing/2014/main" val="20002"/>
                    </a:ext>
                  </a:extLst>
                </a:gridCol>
                <a:gridCol w="601580">
                  <a:extLst>
                    <a:ext uri="{9D8B030D-6E8A-4147-A177-3AD203B41FA5}">
                      <a16:colId xmlns:a16="http://schemas.microsoft.com/office/drawing/2014/main" val="20003"/>
                    </a:ext>
                  </a:extLst>
                </a:gridCol>
                <a:gridCol w="601580">
                  <a:extLst>
                    <a:ext uri="{9D8B030D-6E8A-4147-A177-3AD203B41FA5}">
                      <a16:colId xmlns:a16="http://schemas.microsoft.com/office/drawing/2014/main" val="20004"/>
                    </a:ext>
                  </a:extLst>
                </a:gridCol>
                <a:gridCol w="601580">
                  <a:extLst>
                    <a:ext uri="{9D8B030D-6E8A-4147-A177-3AD203B41FA5}">
                      <a16:colId xmlns:a16="http://schemas.microsoft.com/office/drawing/2014/main" val="20005"/>
                    </a:ext>
                  </a:extLst>
                </a:gridCol>
                <a:gridCol w="601580">
                  <a:extLst>
                    <a:ext uri="{9D8B030D-6E8A-4147-A177-3AD203B41FA5}">
                      <a16:colId xmlns:a16="http://schemas.microsoft.com/office/drawing/2014/main" val="20006"/>
                    </a:ext>
                  </a:extLst>
                </a:gridCol>
                <a:gridCol w="601580">
                  <a:extLst>
                    <a:ext uri="{9D8B030D-6E8A-4147-A177-3AD203B41FA5}">
                      <a16:colId xmlns:a16="http://schemas.microsoft.com/office/drawing/2014/main" val="20007"/>
                    </a:ext>
                  </a:extLst>
                </a:gridCol>
                <a:gridCol w="601580">
                  <a:extLst>
                    <a:ext uri="{9D8B030D-6E8A-4147-A177-3AD203B41FA5}">
                      <a16:colId xmlns:a16="http://schemas.microsoft.com/office/drawing/2014/main" val="20008"/>
                    </a:ext>
                  </a:extLst>
                </a:gridCol>
                <a:gridCol w="601580">
                  <a:extLst>
                    <a:ext uri="{9D8B030D-6E8A-4147-A177-3AD203B41FA5}">
                      <a16:colId xmlns:a16="http://schemas.microsoft.com/office/drawing/2014/main" val="20009"/>
                    </a:ext>
                  </a:extLst>
                </a:gridCol>
                <a:gridCol w="601580">
                  <a:extLst>
                    <a:ext uri="{9D8B030D-6E8A-4147-A177-3AD203B41FA5}">
                      <a16:colId xmlns:a16="http://schemas.microsoft.com/office/drawing/2014/main" val="20010"/>
                    </a:ext>
                  </a:extLst>
                </a:gridCol>
                <a:gridCol w="601580">
                  <a:extLst>
                    <a:ext uri="{9D8B030D-6E8A-4147-A177-3AD203B41FA5}">
                      <a16:colId xmlns:a16="http://schemas.microsoft.com/office/drawing/2014/main" val="20011"/>
                    </a:ext>
                  </a:extLst>
                </a:gridCol>
                <a:gridCol w="601580">
                  <a:extLst>
                    <a:ext uri="{9D8B030D-6E8A-4147-A177-3AD203B41FA5}">
                      <a16:colId xmlns:a16="http://schemas.microsoft.com/office/drawing/2014/main" val="20012"/>
                    </a:ext>
                  </a:extLst>
                </a:gridCol>
                <a:gridCol w="601580">
                  <a:extLst>
                    <a:ext uri="{9D8B030D-6E8A-4147-A177-3AD203B41FA5}">
                      <a16:colId xmlns:a16="http://schemas.microsoft.com/office/drawing/2014/main" val="20013"/>
                    </a:ext>
                  </a:extLst>
                </a:gridCol>
              </a:tblGrid>
              <a:tr h="472814">
                <a:tc rowSpan="2">
                  <a:txBody>
                    <a:bodyPr/>
                    <a:lstStyle/>
                    <a:p>
                      <a:pPr algn="ctr" rtl="0" fontAlgn="ct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職稱</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a:txBody>
                    <a:bodyPr/>
                    <a:lstStyle/>
                    <a:p>
                      <a:pPr algn="ctr" rtl="0" fontAlgn="ct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姓名</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2">
                  <a:txBody>
                    <a:bodyPr/>
                    <a:lstStyle/>
                    <a:p>
                      <a:pPr algn="ctr" rtl="0" fontAlgn="ct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全職</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b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br>
                      <a:r>
                        <a:rPr lang="zh-CN" altLang="en-US" sz="1400" b="1" i="0" u="none" strike="noStrike" dirty="0">
                          <a:solidFill>
                            <a:schemeClr val="tx1"/>
                          </a:solidFill>
                          <a:effectLst/>
                          <a:latin typeface="微軟正黑體" panose="020B0604030504040204" pitchFamily="34" charset="-120"/>
                          <a:ea typeface="微軟正黑體" panose="020B0604030504040204" pitchFamily="34" charset="-120"/>
                        </a:rPr>
                        <a:t>兼任</a:t>
                      </a:r>
                      <a:r>
                        <a:rPr lang="en-US" altLang="zh-CN" sz="1400" b="1" i="0" u="none" strike="noStrike" dirty="0">
                          <a:solidFill>
                            <a:schemeClr val="tx1"/>
                          </a:solidFill>
                          <a:effectLst/>
                          <a:latin typeface="微軟正黑體" panose="020B0604030504040204" pitchFamily="34" charset="-120"/>
                          <a:ea typeface="微軟正黑體" panose="020B0604030504040204" pitchFamily="34" charset="-120"/>
                        </a:rPr>
                        <a:t>/</a:t>
                      </a:r>
                      <a:br>
                        <a:rPr lang="en-US" altLang="zh-CN" sz="1400" b="1" i="0" u="none" strike="noStrike" dirty="0">
                          <a:solidFill>
                            <a:schemeClr val="tx1"/>
                          </a:solidFill>
                          <a:effectLst/>
                          <a:latin typeface="微軟正黑體" panose="020B0604030504040204" pitchFamily="34" charset="-120"/>
                          <a:ea typeface="微軟正黑體" panose="020B0604030504040204" pitchFamily="34" charset="-120"/>
                        </a:rPr>
                      </a:br>
                      <a:r>
                        <a:rPr lang="zh-CN" altLang="en-US" sz="1400" b="1" i="0" u="none" strike="noStrike" dirty="0">
                          <a:solidFill>
                            <a:schemeClr val="tx1"/>
                          </a:solidFill>
                          <a:effectLst/>
                          <a:latin typeface="微軟正黑體" panose="020B0604030504040204" pitchFamily="34" charset="-120"/>
                          <a:ea typeface="微軟正黑體" panose="020B0604030504040204" pitchFamily="34" charset="-120"/>
                        </a:rPr>
                        <a:t>借調</a:t>
                      </a:r>
                      <a:endPar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gridSpan="12">
                  <a:txBody>
                    <a:bodyPr/>
                    <a:lstStyle/>
                    <a:p>
                      <a:pPr algn="ctr" rtl="0" fontAlgn="ct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預計達成時間點（計劃開始後</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N</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月內）</a:t>
                      </a:r>
                      <a:endPar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rtl="0" fontAlgn="ctr"/>
                      <a:endParaRPr lang="en-US" altLang="zh-TW" sz="1300" b="1" i="0" u="none" strike="noStrike">
                        <a:solidFill>
                          <a:srgbClr val="FFFFFF"/>
                        </a:solidFill>
                        <a:effectLst/>
                        <a:latin typeface="細明體" panose="02020509000000000000" pitchFamily="49" charset="-120"/>
                        <a:ea typeface="細明體" panose="02020509000000000000" pitchFamily="49" charset="-120"/>
                      </a:endParaRPr>
                    </a:p>
                  </a:txBody>
                  <a:tcPr marL="5690" marR="5690" marT="569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831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72814">
                <a:tc vMerge="1">
                  <a:txBody>
                    <a:bodyPr/>
                    <a:lstStyle/>
                    <a:p>
                      <a:endParaRPr lang="zh-TW" altLang="en-US"/>
                    </a:p>
                  </a:txBody>
                  <a:tcPr/>
                </a:tc>
                <a:tc vMerge="1">
                  <a:txBody>
                    <a:bodyPr/>
                    <a:lstStyle/>
                    <a:p>
                      <a:endParaRPr lang="zh-TW" altLang="en-US"/>
                    </a:p>
                  </a:txBody>
                  <a:tcPr/>
                </a:tc>
                <a:tc vMerge="1">
                  <a:txBody>
                    <a:bodyPr/>
                    <a:lstStyle/>
                    <a:p>
                      <a:pPr algn="l" rtl="0" fontAlgn="ctr"/>
                      <a:endParaRPr lang="zh-TW" altLang="en-US" sz="1300" b="1" i="0" u="none" strike="noStrike">
                        <a:solidFill>
                          <a:srgbClr val="FFFFFF"/>
                        </a:solidFill>
                        <a:effectLst/>
                        <a:latin typeface="Arial" panose="020B0604020202020204" pitchFamily="34" charset="0"/>
                        <a:ea typeface="新細明體" panose="02020500000000000000" pitchFamily="18" charset="-120"/>
                      </a:endParaRPr>
                    </a:p>
                  </a:txBody>
                  <a:tcPr marL="5690" marR="5690" marT="56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8312"/>
                    </a:solid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2</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3</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4</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5</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6</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7</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8</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9</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10</a:t>
                      </a:r>
                    </a:p>
                    <a:p>
                      <a:pPr algn="ctr" rtl="0" fontAlgn="ct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11</a:t>
                      </a:r>
                      <a:b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ctr"/>
                      <a: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t>12</a:t>
                      </a:r>
                      <a:br>
                        <a:rPr lang="en-US" altLang="zh-TW" sz="1100" b="1" i="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1100" b="1" i="0" u="none" strike="noStrike" dirty="0">
                          <a:solidFill>
                            <a:schemeClr val="tx1"/>
                          </a:solidFill>
                          <a:effectLst/>
                          <a:latin typeface="微軟正黑體" panose="020B0604030504040204" pitchFamily="34" charset="-120"/>
                          <a:ea typeface="微軟正黑體" panose="020B0604030504040204" pitchFamily="34" charset="-120"/>
                        </a:rPr>
                        <a:t>個月</a:t>
                      </a: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執行長</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營運長</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事業發展主管（人員）</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技術主管（人員）</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財會主管（人員）</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499803">
                <a:tc>
                  <a:txBody>
                    <a:bodyPr/>
                    <a:lstStyle/>
                    <a:p>
                      <a:pPr algn="ctr" rtl="0" fontAlgn="ct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專案（產品）經理</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fontAlgn="t"/>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5690" marR="5690" marT="569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fontAlgn="t"/>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5690" marR="5690" marT="5690" marB="0">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10" name="直接连接符 8">
            <a:extLst>
              <a:ext uri="{FF2B5EF4-FFF2-40B4-BE49-F238E27FC236}">
                <a16:creationId xmlns:a16="http://schemas.microsoft.com/office/drawing/2014/main" id="{E1594921-84B5-9744-BF9D-B8A971091E62}"/>
              </a:ext>
            </a:extLst>
          </p:cNvPr>
          <p:cNvCxnSpPr>
            <a:cxnSpLocks/>
          </p:cNvCxnSpPr>
          <p:nvPr/>
        </p:nvCxnSpPr>
        <p:spPr>
          <a:xfrm>
            <a:off x="4295798" y="2708920"/>
            <a:ext cx="7200875" cy="0"/>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86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團隊組成</a:t>
            </a:r>
            <a:r>
              <a:rPr kumimoji="1" lang="en-US" altLang="zh-TW" dirty="0"/>
              <a:t> </a:t>
            </a:r>
            <a:r>
              <a:rPr kumimoji="1" lang="en-US" altLang="zh-TW" sz="2000" dirty="0"/>
              <a:t>2/2</a:t>
            </a:r>
            <a:endParaRPr kumimoji="1" lang="zh-TW" altLang="en-US" dirty="0"/>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20</a:t>
            </a:fld>
            <a:endParaRPr lang="zh-TW" altLang="en-US" dirty="0"/>
          </a:p>
        </p:txBody>
      </p:sp>
      <p:sp>
        <p:nvSpPr>
          <p:cNvPr id="8" name="內容版面配置區 7">
            <a:extLst>
              <a:ext uri="{FF2B5EF4-FFF2-40B4-BE49-F238E27FC236}">
                <a16:creationId xmlns:a16="http://schemas.microsoft.com/office/drawing/2014/main" id="{B6533096-1967-004A-ADD0-AFA2B7C0DFD6}"/>
              </a:ext>
            </a:extLst>
          </p:cNvPr>
          <p:cNvSpPr>
            <a:spLocks noGrp="1"/>
          </p:cNvSpPr>
          <p:nvPr>
            <p:ph idx="1"/>
          </p:nvPr>
        </p:nvSpPr>
        <p:spPr>
          <a:xfrm>
            <a:off x="609600" y="1060898"/>
            <a:ext cx="10988139" cy="1287981"/>
          </a:xfrm>
        </p:spPr>
        <p:txBody>
          <a:bodyPr>
            <a:normAutofit/>
          </a:bodyPr>
          <a:lstStyle/>
          <a:p>
            <a:pPr marL="0" indent="0">
              <a:buNone/>
            </a:pPr>
            <a:r>
              <a:rPr lang="zh-TW" altLang="en-US" sz="1800" b="1" dirty="0"/>
              <a:t>團隊說明</a:t>
            </a:r>
          </a:p>
          <a:p>
            <a:r>
              <a:rPr lang="zh-TW" altLang="en-US" sz="1600" dirty="0">
                <a:solidFill>
                  <a:schemeClr val="tx1">
                    <a:lumMod val="65000"/>
                    <a:lumOff val="35000"/>
                  </a:schemeClr>
                </a:solidFill>
              </a:rPr>
              <a:t>詳述目前已聘雇之主要經理人及研發人員學、經歷、業務範疇 （</a:t>
            </a:r>
            <a:r>
              <a:rPr lang="en" altLang="zh-TW" sz="1600" dirty="0">
                <a:solidFill>
                  <a:schemeClr val="tx1">
                    <a:lumMod val="65000"/>
                    <a:lumOff val="35000"/>
                  </a:schemeClr>
                </a:solidFill>
              </a:rPr>
              <a:t>Role and Responsibility</a:t>
            </a:r>
            <a:r>
              <a:rPr lang="zh-TW" altLang="en-US" sz="1600" dirty="0">
                <a:solidFill>
                  <a:schemeClr val="tx1">
                    <a:lumMod val="65000"/>
                    <a:lumOff val="35000"/>
                  </a:schemeClr>
                </a:solidFill>
              </a:rPr>
              <a:t>）</a:t>
            </a:r>
            <a:endParaRPr lang="en-US" altLang="zh-TW" sz="1600" dirty="0">
              <a:solidFill>
                <a:schemeClr val="tx1">
                  <a:lumMod val="65000"/>
                  <a:lumOff val="35000"/>
                </a:schemeClr>
              </a:solidFill>
            </a:endParaRPr>
          </a:p>
          <a:p>
            <a:r>
              <a:rPr lang="zh-TW" altLang="en-US" sz="1600" dirty="0">
                <a:solidFill>
                  <a:schemeClr val="tx1">
                    <a:lumMod val="65000"/>
                    <a:lumOff val="35000"/>
                  </a:schemeClr>
                </a:solidFill>
              </a:rPr>
              <a:t>說明計畫期程內不聘任下列相關核心成員之原因</a:t>
            </a:r>
          </a:p>
          <a:p>
            <a:r>
              <a:rPr lang="zh-TW" altLang="en-US" sz="1600" dirty="0">
                <a:solidFill>
                  <a:schemeClr val="tx1">
                    <a:lumMod val="65000"/>
                    <a:lumOff val="35000"/>
                  </a:schemeClr>
                </a:solidFill>
              </a:rPr>
              <a:t>簽約前重要核心成員不得變動，簽約後若有重要核心成員異動，需依科技部計畫重大變更程序提出申請</a:t>
            </a:r>
            <a:endParaRPr lang="zh-TW" altLang="en-US" sz="1800" dirty="0">
              <a:solidFill>
                <a:schemeClr val="tx1">
                  <a:lumMod val="65000"/>
                  <a:lumOff val="35000"/>
                </a:schemeClr>
              </a:solidFill>
            </a:endParaRPr>
          </a:p>
        </p:txBody>
      </p:sp>
      <p:graphicFrame>
        <p:nvGraphicFramePr>
          <p:cNvPr id="6" name="表格 5">
            <a:extLst>
              <a:ext uri="{FF2B5EF4-FFF2-40B4-BE49-F238E27FC236}">
                <a16:creationId xmlns:a16="http://schemas.microsoft.com/office/drawing/2014/main" id="{6088A03B-04B1-1047-99B8-196164181498}"/>
              </a:ext>
            </a:extLst>
          </p:cNvPr>
          <p:cNvGraphicFramePr>
            <a:graphicFrameLocks noGrp="1"/>
          </p:cNvGraphicFramePr>
          <p:nvPr>
            <p:extLst>
              <p:ext uri="{D42A27DB-BD31-4B8C-83A1-F6EECF244321}">
                <p14:modId xmlns:p14="http://schemas.microsoft.com/office/powerpoint/2010/main" val="3527295115"/>
              </p:ext>
            </p:extLst>
          </p:nvPr>
        </p:nvGraphicFramePr>
        <p:xfrm>
          <a:off x="695324" y="2348880"/>
          <a:ext cx="10801351" cy="3942969"/>
        </p:xfrm>
        <a:graphic>
          <a:graphicData uri="http://schemas.openxmlformats.org/drawingml/2006/table">
            <a:tbl>
              <a:tblPr firstRow="1" firstCol="1" bandRow="1">
                <a:tableStyleId>{5C22544A-7EE6-4342-B048-85BDC9FD1C3A}</a:tableStyleId>
              </a:tblPr>
              <a:tblGrid>
                <a:gridCol w="2110972">
                  <a:extLst>
                    <a:ext uri="{9D8B030D-6E8A-4147-A177-3AD203B41FA5}">
                      <a16:colId xmlns:a16="http://schemas.microsoft.com/office/drawing/2014/main" val="395165328"/>
                    </a:ext>
                  </a:extLst>
                </a:gridCol>
                <a:gridCol w="1407261">
                  <a:extLst>
                    <a:ext uri="{9D8B030D-6E8A-4147-A177-3AD203B41FA5}">
                      <a16:colId xmlns:a16="http://schemas.microsoft.com/office/drawing/2014/main" val="3359974948"/>
                    </a:ext>
                  </a:extLst>
                </a:gridCol>
                <a:gridCol w="2427706">
                  <a:extLst>
                    <a:ext uri="{9D8B030D-6E8A-4147-A177-3AD203B41FA5}">
                      <a16:colId xmlns:a16="http://schemas.microsoft.com/office/drawing/2014/main" val="1482878548"/>
                    </a:ext>
                  </a:extLst>
                </a:gridCol>
                <a:gridCol w="2427706">
                  <a:extLst>
                    <a:ext uri="{9D8B030D-6E8A-4147-A177-3AD203B41FA5}">
                      <a16:colId xmlns:a16="http://schemas.microsoft.com/office/drawing/2014/main" val="3364031330"/>
                    </a:ext>
                  </a:extLst>
                </a:gridCol>
                <a:gridCol w="2427706">
                  <a:extLst>
                    <a:ext uri="{9D8B030D-6E8A-4147-A177-3AD203B41FA5}">
                      <a16:colId xmlns:a16="http://schemas.microsoft.com/office/drawing/2014/main" val="72614832"/>
                    </a:ext>
                  </a:extLst>
                </a:gridCol>
              </a:tblGrid>
              <a:tr h="468509">
                <a:tc>
                  <a:txBody>
                    <a:bodyPr/>
                    <a:lstStyle/>
                    <a:p>
                      <a:pPr algn="ctr">
                        <a:spcAft>
                          <a:spcPts val="0"/>
                        </a:spcAft>
                      </a:pPr>
                      <a:r>
                        <a:rPr lang="zh-TW" sz="1600" b="1" kern="0" dirty="0">
                          <a:solidFill>
                            <a:schemeClr val="tx1"/>
                          </a:solidFill>
                          <a:effectLst/>
                          <a:latin typeface="Microsoft JhengHei" panose="020B0604030504040204" pitchFamily="34" charset="-120"/>
                          <a:ea typeface="Microsoft JhengHei" panose="020B0604030504040204" pitchFamily="34" charset="-120"/>
                        </a:rPr>
                        <a:t>職稱</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zh-TW" sz="1600" b="1" kern="0" dirty="0">
                          <a:solidFill>
                            <a:schemeClr val="tx1"/>
                          </a:solidFill>
                          <a:effectLst/>
                          <a:latin typeface="Microsoft JhengHei" panose="020B0604030504040204" pitchFamily="34" charset="-120"/>
                          <a:ea typeface="Microsoft JhengHei" panose="020B0604030504040204" pitchFamily="34" charset="-120"/>
                        </a:rPr>
                        <a:t>姓名</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zh-TW" sz="1600" b="1" kern="0" dirty="0">
                          <a:solidFill>
                            <a:schemeClr val="tx1"/>
                          </a:solidFill>
                          <a:effectLst/>
                          <a:latin typeface="Microsoft JhengHei" panose="020B0604030504040204" pitchFamily="34" charset="-120"/>
                          <a:ea typeface="Microsoft JhengHei" panose="020B0604030504040204" pitchFamily="34" charset="-120"/>
                        </a:rPr>
                        <a:t>學歷</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zh-TW" sz="1600" b="1" kern="0" dirty="0">
                          <a:solidFill>
                            <a:schemeClr val="tx1"/>
                          </a:solidFill>
                          <a:effectLst/>
                          <a:latin typeface="Microsoft JhengHei" panose="020B0604030504040204" pitchFamily="34" charset="-120"/>
                          <a:ea typeface="Microsoft JhengHei" panose="020B0604030504040204" pitchFamily="34" charset="-120"/>
                        </a:rPr>
                        <a:t>經歷</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zh-TW" altLang="en-US" sz="1600" b="1" kern="0" dirty="0">
                          <a:solidFill>
                            <a:schemeClr val="tx1"/>
                          </a:solidFill>
                          <a:effectLst/>
                          <a:latin typeface="Microsoft JhengHei" panose="020B0604030504040204" pitchFamily="34" charset="-120"/>
                          <a:ea typeface="Microsoft JhengHei" panose="020B0604030504040204" pitchFamily="34" charset="-120"/>
                        </a:rPr>
                        <a:t>於團隊內</a:t>
                      </a:r>
                      <a:r>
                        <a:rPr lang="zh-TW" sz="1600" b="1" kern="0" dirty="0">
                          <a:solidFill>
                            <a:schemeClr val="tx1"/>
                          </a:solidFill>
                          <a:effectLst/>
                          <a:latin typeface="Microsoft JhengHei" panose="020B0604030504040204" pitchFamily="34" charset="-120"/>
                          <a:ea typeface="Microsoft JhengHei" panose="020B0604030504040204" pitchFamily="34" charset="-120"/>
                        </a:rPr>
                        <a:t>業務範疇</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80463237"/>
                  </a:ext>
                </a:extLst>
              </a:tr>
              <a:tr h="694892">
                <a:tc>
                  <a:txBody>
                    <a:bodyPr/>
                    <a:lstStyle/>
                    <a:p>
                      <a:pPr algn="ctr">
                        <a:spcAft>
                          <a:spcPts val="0"/>
                        </a:spcAft>
                      </a:pPr>
                      <a:r>
                        <a:rPr lang="zh-TW" altLang="en-US"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執行長</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74214273"/>
                  </a:ext>
                </a:extLst>
              </a:tr>
              <a:tr h="694892">
                <a:tc>
                  <a:txBody>
                    <a:bodyPr/>
                    <a:lstStyle/>
                    <a:p>
                      <a:pPr algn="ctr">
                        <a:spcAft>
                          <a:spcPts val="0"/>
                        </a:spcAft>
                      </a:pPr>
                      <a:r>
                        <a:rPr lang="zh-TW" sz="1600" b="0" kern="0" dirty="0">
                          <a:solidFill>
                            <a:schemeClr val="tx1"/>
                          </a:solidFill>
                          <a:effectLst/>
                          <a:latin typeface="Microsoft JhengHei" panose="020B0604030504040204" pitchFamily="34" charset="-120"/>
                          <a:ea typeface="Microsoft JhengHei" panose="020B0604030504040204" pitchFamily="34" charset="-120"/>
                        </a:rPr>
                        <a:t>營運長</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125030760"/>
                  </a:ext>
                </a:extLst>
              </a:tr>
              <a:tr h="6948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a:solidFill>
                            <a:schemeClr val="tx1"/>
                          </a:solidFill>
                          <a:effectLst/>
                          <a:latin typeface="Microsoft JhengHei" panose="020B0604030504040204" pitchFamily="34" charset="-120"/>
                          <a:ea typeface="Microsoft JhengHei" panose="020B0604030504040204" pitchFamily="34" charset="-120"/>
                        </a:rPr>
                        <a:t>其他核心成員</a:t>
                      </a:r>
                      <a:endParaRPr lang="en-US" altLang="zh-TW" sz="1600" b="0"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r>
                        <a:rPr lang="en-US" sz="1600" b="0" kern="0" dirty="0">
                          <a:solidFill>
                            <a:schemeClr val="tx1"/>
                          </a:solidFill>
                          <a:effectLst/>
                          <a:latin typeface="Microsoft JhengHei" panose="020B0604030504040204" pitchFamily="34" charset="-120"/>
                          <a:ea typeface="Microsoft JhengHei" panose="020B0604030504040204" pitchFamily="34" charset="-120"/>
                        </a:rPr>
                        <a:t> </a:t>
                      </a: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82680928"/>
                  </a:ext>
                </a:extLst>
              </a:tr>
              <a:tr h="6948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a:solidFill>
                            <a:schemeClr val="tx1"/>
                          </a:solidFill>
                          <a:effectLst/>
                          <a:latin typeface="Microsoft JhengHei" panose="020B0604030504040204" pitchFamily="34" charset="-120"/>
                          <a:ea typeface="Microsoft JhengHei" panose="020B0604030504040204" pitchFamily="34" charset="-120"/>
                        </a:rPr>
                        <a:t>其他核心成員</a:t>
                      </a:r>
                      <a:endParaRPr lang="en-US" altLang="zh-TW" sz="1600" b="0"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31043138"/>
                  </a:ext>
                </a:extLst>
              </a:tr>
              <a:tr h="6948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a:solidFill>
                            <a:schemeClr val="tx1"/>
                          </a:solidFill>
                          <a:effectLst/>
                          <a:latin typeface="Microsoft JhengHei" panose="020B0604030504040204" pitchFamily="34" charset="-120"/>
                          <a:ea typeface="Microsoft JhengHei" panose="020B0604030504040204" pitchFamily="34" charset="-120"/>
                        </a:rPr>
                        <a:t>其他核心成員</a:t>
                      </a:r>
                      <a:endParaRPr lang="en-US" altLang="zh-TW" sz="1600" b="0"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206035264"/>
                  </a:ext>
                </a:extLst>
              </a:tr>
            </a:tbl>
          </a:graphicData>
        </a:graphic>
      </p:graphicFrame>
    </p:spTree>
    <p:extLst>
      <p:ext uri="{BB962C8B-B14F-4D97-AF65-F5344CB8AC3E}">
        <p14:creationId xmlns:p14="http://schemas.microsoft.com/office/powerpoint/2010/main" val="105877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預計公司經營模式</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21</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694623578"/>
              </p:ext>
            </p:extLst>
          </p:nvPr>
        </p:nvGraphicFramePr>
        <p:xfrm>
          <a:off x="695324" y="1052512"/>
          <a:ext cx="10801350" cy="2970610"/>
        </p:xfrm>
        <a:graphic>
          <a:graphicData uri="http://schemas.openxmlformats.org/drawingml/2006/table">
            <a:tbl>
              <a:tblPr>
                <a:tableStyleId>{5C22544A-7EE6-4342-B048-85BDC9FD1C3A}</a:tableStyleId>
              </a:tblPr>
              <a:tblGrid>
                <a:gridCol w="2304332">
                  <a:extLst>
                    <a:ext uri="{9D8B030D-6E8A-4147-A177-3AD203B41FA5}">
                      <a16:colId xmlns:a16="http://schemas.microsoft.com/office/drawing/2014/main" val="20000"/>
                    </a:ext>
                  </a:extLst>
                </a:gridCol>
                <a:gridCol w="2832339">
                  <a:extLst>
                    <a:ext uri="{9D8B030D-6E8A-4147-A177-3AD203B41FA5}">
                      <a16:colId xmlns:a16="http://schemas.microsoft.com/office/drawing/2014/main" val="20001"/>
                    </a:ext>
                  </a:extLst>
                </a:gridCol>
                <a:gridCol w="1128101">
                  <a:extLst>
                    <a:ext uri="{9D8B030D-6E8A-4147-A177-3AD203B41FA5}">
                      <a16:colId xmlns:a16="http://schemas.microsoft.com/office/drawing/2014/main" val="2660636039"/>
                    </a:ext>
                  </a:extLst>
                </a:gridCol>
                <a:gridCol w="1704239">
                  <a:extLst>
                    <a:ext uri="{9D8B030D-6E8A-4147-A177-3AD203B41FA5}">
                      <a16:colId xmlns:a16="http://schemas.microsoft.com/office/drawing/2014/main" val="20002"/>
                    </a:ext>
                  </a:extLst>
                </a:gridCol>
                <a:gridCol w="2832339">
                  <a:extLst>
                    <a:ext uri="{9D8B030D-6E8A-4147-A177-3AD203B41FA5}">
                      <a16:colId xmlns:a16="http://schemas.microsoft.com/office/drawing/2014/main" val="3633470824"/>
                    </a:ext>
                  </a:extLst>
                </a:gridCol>
              </a:tblGrid>
              <a:tr h="594122">
                <a:tc>
                  <a:txBody>
                    <a:bodyPr/>
                    <a:lstStyle/>
                    <a:p>
                      <a:r>
                        <a:rPr lang="zh-TW" altLang="en-US" dirty="0">
                          <a:solidFill>
                            <a:schemeClr val="tx1"/>
                          </a:solidFill>
                          <a:latin typeface="Microsoft JhengHei" panose="020B0604030504040204" pitchFamily="34" charset="-120"/>
                          <a:ea typeface="Microsoft JhengHei" panose="020B0604030504040204" pitchFamily="34" charset="-120"/>
                        </a:rPr>
                        <a:t>預計出場型式</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成立並經營新創公司（</a:t>
                      </a:r>
                      <a:r>
                        <a:rPr lang="en-US" altLang="zh-TW" sz="1800" dirty="0">
                          <a:solidFill>
                            <a:schemeClr val="tx1"/>
                          </a:solidFill>
                          <a:latin typeface="Microsoft JhengHei" panose="020B0604030504040204" pitchFamily="34" charset="-120"/>
                          <a:ea typeface="Microsoft JhengHei" panose="020B0604030504040204" pitchFamily="34" charset="-120"/>
                        </a:rPr>
                        <a:t>Spin-off</a:t>
                      </a:r>
                      <a:r>
                        <a:rPr lang="zh-TW" altLang="en-US" sz="1800" dirty="0">
                          <a:solidFill>
                            <a:schemeClr val="tx1"/>
                          </a:solidFill>
                          <a:latin typeface="Microsoft JhengHei" panose="020B0604030504040204" pitchFamily="34" charset="-120"/>
                          <a:ea typeface="Microsoft JhengHei" panose="020B0604030504040204" pitchFamily="34" charset="-120"/>
                        </a:rPr>
                        <a:t>）</a:t>
                      </a:r>
                      <a:endParaRPr lang="en-US" altLang="zh-TW" sz="18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zh-TW"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chemeClr val="tx1"/>
                          </a:solidFill>
                          <a:effectLst/>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團隊被其他公司購併（</a:t>
                      </a:r>
                      <a:r>
                        <a:rPr lang="en-US" altLang="zh-TW" sz="1800" dirty="0">
                          <a:solidFill>
                            <a:schemeClr val="tx1"/>
                          </a:solidFill>
                          <a:latin typeface="Microsoft JhengHei" panose="020B0604030504040204" pitchFamily="34" charset="-120"/>
                          <a:ea typeface="Microsoft JhengHei" panose="020B0604030504040204" pitchFamily="34" charset="-120"/>
                        </a:rPr>
                        <a:t>M&amp;A</a:t>
                      </a:r>
                      <a:r>
                        <a:rPr lang="zh-TW" altLang="en-US" sz="1800" dirty="0">
                          <a:solidFill>
                            <a:schemeClr val="tx1"/>
                          </a:solidFill>
                          <a:latin typeface="Microsoft JhengHei" panose="020B0604030504040204" pitchFamily="34" charset="-120"/>
                          <a:ea typeface="Microsoft JhengHei" panose="020B0604030504040204" pitchFamily="34" charset="-120"/>
                        </a:rPr>
                        <a:t>）</a:t>
                      </a:r>
                      <a:endParaRPr lang="en-US" altLang="zh-TW" sz="1800"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no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00"/>
                  </a:ext>
                </a:extLst>
              </a:tr>
              <a:tr h="594122">
                <a:tc>
                  <a:txBody>
                    <a:bodyPr/>
                    <a:lstStyle/>
                    <a:p>
                      <a:r>
                        <a:rPr lang="zh-TW" altLang="en-US" dirty="0">
                          <a:solidFill>
                            <a:schemeClr val="tx1"/>
                          </a:solidFill>
                          <a:latin typeface="Microsoft JhengHei" panose="020B0604030504040204" pitchFamily="34" charset="-120"/>
                          <a:ea typeface="Microsoft JhengHei" panose="020B0604030504040204" pitchFamily="34" charset="-120"/>
                        </a:rPr>
                        <a:t>預計成立公司類型</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股份有限公司</a:t>
                      </a:r>
                      <a:endParaRPr lang="en-US" altLang="zh-TW" sz="18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閉鎖型公司</a:t>
                      </a:r>
                      <a:endParaRPr lang="en-US" altLang="zh-TW" sz="1800"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dirty="0">
                        <a:latin typeface="微軟正黑體" pitchFamily="34" charset="-120"/>
                        <a:ea typeface="微軟正黑體" pitchFamily="34" charset="-120"/>
                      </a:endParaRPr>
                    </a:p>
                  </a:txBody>
                  <a:tcPr anchor="ct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其他：</a:t>
                      </a:r>
                      <a:r>
                        <a:rPr kumimoji="1" lang="zh-TW" altLang="en-US" sz="1800" u="sng" dirty="0">
                          <a:solidFill>
                            <a:schemeClr val="tx1"/>
                          </a:solidFill>
                          <a:latin typeface="Microsoft JhengHei" panose="020B0604030504040204" pitchFamily="34" charset="-120"/>
                          <a:ea typeface="Microsoft JhengHei" panose="020B0604030504040204" pitchFamily="34" charset="-120"/>
                        </a:rPr>
                        <a:t>     </a:t>
                      </a:r>
                      <a:endParaRPr lang="en-US" altLang="zh-TW" sz="1800" u="sng"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no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94122">
                <a:tc>
                  <a:txBody>
                    <a:bodyPr/>
                    <a:lstStyle/>
                    <a:p>
                      <a:r>
                        <a:rPr lang="zh-TW" altLang="en-US" dirty="0">
                          <a:solidFill>
                            <a:schemeClr val="tx1"/>
                          </a:solidFill>
                          <a:latin typeface="Microsoft JhengHei" panose="020B0604030504040204" pitchFamily="34" charset="-120"/>
                          <a:ea typeface="Microsoft JhengHei" panose="020B0604030504040204" pitchFamily="34" charset="-120"/>
                        </a:rPr>
                        <a:t>預計設立地點</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境內公司</a:t>
                      </a:r>
                      <a:endParaRPr lang="en-US" altLang="zh-TW" sz="180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Wingdings 2" pitchFamily="2" charset="2"/>
                        </a:rPr>
                        <a:t>£</a:t>
                      </a:r>
                      <a:r>
                        <a:rPr kumimoji="1" lang="zh-TW" altLang="en-US" sz="1800" dirty="0">
                          <a:solidFill>
                            <a:schemeClr val="tx1"/>
                          </a:solidFill>
                          <a:latin typeface="Microsoft JhengHei" panose="020B0604030504040204" pitchFamily="34" charset="-120"/>
                          <a:ea typeface="Microsoft JhengHei" panose="020B0604030504040204" pitchFamily="34" charset="-120"/>
                        </a:rPr>
                        <a:t> </a:t>
                      </a:r>
                      <a:r>
                        <a:rPr lang="zh-TW" altLang="en-US" sz="1800" dirty="0">
                          <a:solidFill>
                            <a:schemeClr val="tx1"/>
                          </a:solidFill>
                          <a:latin typeface="Microsoft JhengHei" panose="020B0604030504040204" pitchFamily="34" charset="-120"/>
                          <a:ea typeface="Microsoft JhengHei" panose="020B0604030504040204" pitchFamily="34" charset="-120"/>
                        </a:rPr>
                        <a:t>境外公司</a:t>
                      </a:r>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nchor="ctr">
                    <a:lnL w="28575" cap="flat" cmpd="sng" algn="ctr">
                      <a:no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800" dirty="0"/>
                        <a:t>□</a:t>
                      </a:r>
                      <a:r>
                        <a:rPr kumimoji="1" lang="zh-TW" altLang="en-US" sz="1800" dirty="0"/>
                        <a:t> </a:t>
                      </a:r>
                      <a:r>
                        <a:rPr lang="zh-TW" altLang="en-US" sz="1800" dirty="0">
                          <a:latin typeface="微軟正黑體" pitchFamily="34" charset="-120"/>
                          <a:ea typeface="微軟正黑體" pitchFamily="34" charset="-120"/>
                        </a:rPr>
                        <a:t>境外公司</a:t>
                      </a:r>
                      <a:endParaRPr lang="en-US" altLang="zh-TW" sz="1800" dirty="0">
                        <a:latin typeface="微軟正黑體" pitchFamily="34" charset="-120"/>
                        <a:ea typeface="微軟正黑體" pitchFamily="34" charset="-120"/>
                      </a:endParaRPr>
                    </a:p>
                  </a:txBody>
                  <a:tcPr anchor="ct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02"/>
                  </a:ext>
                </a:extLst>
              </a:tr>
              <a:tr h="594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latin typeface="Microsoft JhengHei" panose="020B0604030504040204" pitchFamily="34" charset="-120"/>
                          <a:ea typeface="Microsoft JhengHei" panose="020B0604030504040204" pitchFamily="34" charset="-120"/>
                        </a:rPr>
                        <a:t>預計員工人數</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4">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47418506"/>
                  </a:ext>
                </a:extLst>
              </a:tr>
              <a:tr h="594122">
                <a:tc>
                  <a:txBody>
                    <a:bodyPr/>
                    <a:lstStyle/>
                    <a:p>
                      <a:r>
                        <a:rPr lang="zh-TW" altLang="en-US" dirty="0">
                          <a:solidFill>
                            <a:schemeClr val="tx1"/>
                          </a:solidFill>
                          <a:latin typeface="Microsoft JhengHei" panose="020B0604030504040204" pitchFamily="34" charset="-120"/>
                          <a:ea typeface="Microsoft JhengHei" panose="020B0604030504040204" pitchFamily="34" charset="-120"/>
                        </a:rPr>
                        <a:t>團隊預計現金出資額</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gridSpan="4">
                  <a:txBody>
                    <a:bodyPr/>
                    <a:lstStyle/>
                    <a:p>
                      <a:endParaRPr lang="zh-TW" altLang="en-US"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bl>
          </a:graphicData>
        </a:graphic>
      </p:graphicFrame>
      <p:sp>
        <p:nvSpPr>
          <p:cNvPr id="6" name="矩形 5">
            <a:extLst>
              <a:ext uri="{FF2B5EF4-FFF2-40B4-BE49-F238E27FC236}">
                <a16:creationId xmlns:a16="http://schemas.microsoft.com/office/drawing/2014/main" id="{C62C9EF1-6FD5-F74B-9165-E295C06360D0}"/>
              </a:ext>
            </a:extLst>
          </p:cNvPr>
          <p:cNvSpPr/>
          <p:nvPr/>
        </p:nvSpPr>
        <p:spPr>
          <a:xfrm>
            <a:off x="616084" y="4149080"/>
            <a:ext cx="825867" cy="369332"/>
          </a:xfrm>
          <a:prstGeom prst="rect">
            <a:avLst/>
          </a:prstGeom>
        </p:spPr>
        <p:txBody>
          <a:bodyPr wrap="none">
            <a:spAutoFit/>
          </a:bodyPr>
          <a:lstStyle/>
          <a:p>
            <a:r>
              <a:rPr lang="en" altLang="zh-TW" dirty="0">
                <a:solidFill>
                  <a:schemeClr val="tx1">
                    <a:lumMod val="65000"/>
                    <a:lumOff val="35000"/>
                  </a:schemeClr>
                </a:solidFill>
                <a:latin typeface="Wingdings 2" pitchFamily="2" charset="2"/>
              </a:rPr>
              <a:t>R</a:t>
            </a:r>
            <a:r>
              <a:rPr lang="zh-TW" altLang="en-US" dirty="0">
                <a:solidFill>
                  <a:schemeClr val="tx1">
                    <a:lumMod val="65000"/>
                    <a:lumOff val="35000"/>
                  </a:schemeClr>
                </a:solidFill>
                <a:latin typeface="Wingdings 2" pitchFamily="2" charset="2"/>
              </a:rPr>
              <a:t> </a:t>
            </a:r>
            <a:r>
              <a:rPr lang="en-US" altLang="zh-TW" dirty="0">
                <a:solidFill>
                  <a:schemeClr val="tx1">
                    <a:lumMod val="65000"/>
                    <a:lumOff val="35000"/>
                  </a:schemeClr>
                </a:solidFill>
                <a:latin typeface="Wingdings 2" pitchFamily="2" charset="2"/>
              </a:rPr>
              <a:t>£</a:t>
            </a:r>
            <a:endParaRPr lang="zh-TW" altLang="en-US" dirty="0">
              <a:solidFill>
                <a:schemeClr val="tx1">
                  <a:lumMod val="65000"/>
                  <a:lumOff val="35000"/>
                </a:schemeClr>
              </a:solidFill>
            </a:endParaRPr>
          </a:p>
        </p:txBody>
      </p:sp>
    </p:spTree>
    <p:extLst>
      <p:ext uri="{BB962C8B-B14F-4D97-AF65-F5344CB8AC3E}">
        <p14:creationId xmlns:p14="http://schemas.microsoft.com/office/powerpoint/2010/main" val="344407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3286145280"/>
              </p:ext>
            </p:extLst>
          </p:nvPr>
        </p:nvGraphicFramePr>
        <p:xfrm>
          <a:off x="685709" y="1922264"/>
          <a:ext cx="10780115" cy="2082800"/>
        </p:xfrm>
        <a:graphic>
          <a:graphicData uri="http://schemas.openxmlformats.org/drawingml/2006/table">
            <a:tbl>
              <a:tblPr firstRow="1" bandRow="1">
                <a:tableStyleId>{5C22544A-7EE6-4342-B048-85BDC9FD1C3A}</a:tableStyleId>
              </a:tblPr>
              <a:tblGrid>
                <a:gridCol w="1258297">
                  <a:extLst>
                    <a:ext uri="{9D8B030D-6E8A-4147-A177-3AD203B41FA5}">
                      <a16:colId xmlns:a16="http://schemas.microsoft.com/office/drawing/2014/main" val="4705454"/>
                    </a:ext>
                  </a:extLst>
                </a:gridCol>
                <a:gridCol w="1258297">
                  <a:extLst>
                    <a:ext uri="{9D8B030D-6E8A-4147-A177-3AD203B41FA5}">
                      <a16:colId xmlns:a16="http://schemas.microsoft.com/office/drawing/2014/main" val="2972982670"/>
                    </a:ext>
                  </a:extLst>
                </a:gridCol>
                <a:gridCol w="918169">
                  <a:extLst>
                    <a:ext uri="{9D8B030D-6E8A-4147-A177-3AD203B41FA5}">
                      <a16:colId xmlns:a16="http://schemas.microsoft.com/office/drawing/2014/main" val="4100270554"/>
                    </a:ext>
                  </a:extLst>
                </a:gridCol>
                <a:gridCol w="918169">
                  <a:extLst>
                    <a:ext uri="{9D8B030D-6E8A-4147-A177-3AD203B41FA5}">
                      <a16:colId xmlns:a16="http://schemas.microsoft.com/office/drawing/2014/main" val="2756187150"/>
                    </a:ext>
                  </a:extLst>
                </a:gridCol>
                <a:gridCol w="918169">
                  <a:extLst>
                    <a:ext uri="{9D8B030D-6E8A-4147-A177-3AD203B41FA5}">
                      <a16:colId xmlns:a16="http://schemas.microsoft.com/office/drawing/2014/main" val="2783096302"/>
                    </a:ext>
                  </a:extLst>
                </a:gridCol>
                <a:gridCol w="918169">
                  <a:extLst>
                    <a:ext uri="{9D8B030D-6E8A-4147-A177-3AD203B41FA5}">
                      <a16:colId xmlns:a16="http://schemas.microsoft.com/office/drawing/2014/main" val="3658184000"/>
                    </a:ext>
                  </a:extLst>
                </a:gridCol>
                <a:gridCol w="918169">
                  <a:extLst>
                    <a:ext uri="{9D8B030D-6E8A-4147-A177-3AD203B41FA5}">
                      <a16:colId xmlns:a16="http://schemas.microsoft.com/office/drawing/2014/main" val="596274861"/>
                    </a:ext>
                  </a:extLst>
                </a:gridCol>
                <a:gridCol w="918169">
                  <a:extLst>
                    <a:ext uri="{9D8B030D-6E8A-4147-A177-3AD203B41FA5}">
                      <a16:colId xmlns:a16="http://schemas.microsoft.com/office/drawing/2014/main" val="620757977"/>
                    </a:ext>
                  </a:extLst>
                </a:gridCol>
                <a:gridCol w="918169">
                  <a:extLst>
                    <a:ext uri="{9D8B030D-6E8A-4147-A177-3AD203B41FA5}">
                      <a16:colId xmlns:a16="http://schemas.microsoft.com/office/drawing/2014/main" val="2813829647"/>
                    </a:ext>
                  </a:extLst>
                </a:gridCol>
                <a:gridCol w="918169">
                  <a:extLst>
                    <a:ext uri="{9D8B030D-6E8A-4147-A177-3AD203B41FA5}">
                      <a16:colId xmlns:a16="http://schemas.microsoft.com/office/drawing/2014/main" val="3845984728"/>
                    </a:ext>
                  </a:extLst>
                </a:gridCol>
                <a:gridCol w="918169">
                  <a:extLst>
                    <a:ext uri="{9D8B030D-6E8A-4147-A177-3AD203B41FA5}">
                      <a16:colId xmlns:a16="http://schemas.microsoft.com/office/drawing/2014/main" val="1655204869"/>
                    </a:ext>
                  </a:extLst>
                </a:gridCol>
              </a:tblGrid>
              <a:tr h="370840">
                <a:tc rowSpan="2">
                  <a:txBody>
                    <a:bodyPr/>
                    <a:lstStyle/>
                    <a:p>
                      <a:pPr algn="ctr"/>
                      <a:endParaRPr lang="zh-TW" altLang="en-US" sz="1600" b="0" dirty="0">
                        <a:latin typeface="微軟正黑體" panose="020B0604030504040204" pitchFamily="34" charset="-120"/>
                        <a:ea typeface="微軟正黑體" panose="020B0604030504040204" pitchFamily="34" charset="-120"/>
                      </a:endParaRPr>
                    </a:p>
                  </a:txBody>
                  <a:tcP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rowSpan="2">
                  <a:txBody>
                    <a:bodyP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預計</a:t>
                      </a:r>
                      <a:endParaRPr lang="en-US" altLang="zh-TW" sz="1600" b="0" dirty="0">
                        <a:solidFill>
                          <a:schemeClr val="tx1"/>
                        </a:solidFill>
                        <a:latin typeface="微軟正黑體" panose="020B0604030504040204" pitchFamily="34" charset="-120"/>
                        <a:ea typeface="微軟正黑體" panose="020B0604030504040204" pitchFamily="34" charset="-120"/>
                      </a:endParaRPr>
                    </a:p>
                    <a:p>
                      <a:pPr algn="ctr"/>
                      <a:r>
                        <a:rPr lang="zh-TW" altLang="en-US" sz="1600" b="0" dirty="0">
                          <a:solidFill>
                            <a:schemeClr val="tx1"/>
                          </a:solidFill>
                          <a:latin typeface="微軟正黑體" panose="020B0604030504040204" pitchFamily="34" charset="-120"/>
                          <a:ea typeface="微軟正黑體" panose="020B0604030504040204" pitchFamily="34" charset="-120"/>
                        </a:rPr>
                        <a:t>上市時間</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gridSpan="3">
                  <a:txBody>
                    <a:body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N</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algn="ct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N+1</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algn="ct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N+2</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algn="ct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143694"/>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銷售單價</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銷售數量</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銷售金額</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銷售單價</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銷售數量</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銷售金額</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銷售單價</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銷售數量</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銷售金額</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3491599"/>
                  </a:ext>
                </a:extLst>
              </a:tr>
              <a:tr h="316538">
                <a:tc>
                  <a:txBody>
                    <a:bodyPr/>
                    <a:lstStyle/>
                    <a:p>
                      <a:pPr algn="r"/>
                      <a:r>
                        <a:rPr lang="zh-TW" altLang="en-US" sz="1600" dirty="0">
                          <a:latin typeface="微軟正黑體" panose="020B0604030504040204" pitchFamily="34" charset="-120"/>
                          <a:ea typeface="微軟正黑體" panose="020B0604030504040204" pitchFamily="34" charset="-120"/>
                        </a:rPr>
                        <a:t>產品</a:t>
                      </a:r>
                      <a:r>
                        <a:rPr lang="en-US" altLang="zh-TW" sz="1600" dirty="0">
                          <a:latin typeface="微軟正黑體" panose="020B0604030504040204" pitchFamily="34" charset="-120"/>
                          <a:ea typeface="微軟正黑體" panose="020B0604030504040204" pitchFamily="34" charset="-120"/>
                        </a:rPr>
                        <a:t>A</a:t>
                      </a:r>
                      <a:endParaRPr lang="zh-TW" altLang="en-US" sz="1600" dirty="0">
                        <a:latin typeface="微軟正黑體" panose="020B0604030504040204" pitchFamily="34" charset="-120"/>
                        <a:ea typeface="微軟正黑體"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3178898"/>
                  </a:ext>
                </a:extLst>
              </a:tr>
              <a:tr h="28605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產品</a:t>
                      </a:r>
                      <a:r>
                        <a:rPr lang="en-US" altLang="zh-TW" sz="1600" dirty="0">
                          <a:latin typeface="微軟正黑體" panose="020B0604030504040204" pitchFamily="34" charset="-120"/>
                          <a:ea typeface="微軟正黑體" panose="020B0604030504040204" pitchFamily="34" charset="-120"/>
                        </a:rPr>
                        <a:t>B</a:t>
                      </a:r>
                      <a:endParaRPr lang="zh-TW" altLang="en-US" sz="1600" dirty="0">
                        <a:latin typeface="微軟正黑體" panose="020B0604030504040204" pitchFamily="34" charset="-120"/>
                        <a:ea typeface="微軟正黑體"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2976101"/>
                  </a:ext>
                </a:extLst>
              </a:tr>
              <a:tr h="2454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產品</a:t>
                      </a:r>
                      <a:r>
                        <a:rPr lang="en-US" altLang="zh-TW" sz="1600" dirty="0">
                          <a:latin typeface="微軟正黑體" panose="020B0604030504040204" pitchFamily="34" charset="-120"/>
                          <a:ea typeface="微軟正黑體" panose="020B0604030504040204" pitchFamily="34" charset="-120"/>
                        </a:rPr>
                        <a:t>C</a:t>
                      </a:r>
                      <a:endParaRPr lang="zh-TW" altLang="en-US" sz="1600" dirty="0">
                        <a:latin typeface="微軟正黑體" panose="020B0604030504040204" pitchFamily="34" charset="-120"/>
                        <a:ea typeface="微軟正黑體" panose="020B0604030504040204"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9182652"/>
                  </a:ext>
                </a:extLst>
              </a:tr>
              <a:tr h="2454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合計</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04010259"/>
                  </a:ext>
                </a:extLst>
              </a:tr>
            </a:tbl>
          </a:graphicData>
        </a:graphic>
      </p:graphicFrame>
      <p:sp>
        <p:nvSpPr>
          <p:cNvPr id="4" name="投影片編號版面配置區 3"/>
          <p:cNvSpPr>
            <a:spLocks noGrp="1"/>
          </p:cNvSpPr>
          <p:nvPr>
            <p:ph type="sldNum" sz="quarter" idx="12"/>
          </p:nvPr>
        </p:nvSpPr>
        <p:spPr>
          <a:xfrm>
            <a:off x="8994075"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22</a:t>
            </a:fld>
            <a:endParaRPr lang="en-US" dirty="0"/>
          </a:p>
        </p:txBody>
      </p:sp>
      <p:sp>
        <p:nvSpPr>
          <p:cNvPr id="7" name="文字方塊 6"/>
          <p:cNvSpPr txBox="1"/>
          <p:nvPr/>
        </p:nvSpPr>
        <p:spPr>
          <a:xfrm>
            <a:off x="609600" y="1073952"/>
            <a:ext cx="10823575" cy="369332"/>
          </a:xfrm>
          <a:prstGeom prst="rect">
            <a:avLst/>
          </a:prstGeom>
          <a:noFill/>
        </p:spPr>
        <p:txBody>
          <a:bodyPr wrap="square" rtlCol="0">
            <a:spAutoFit/>
          </a:bodyPr>
          <a:lstStyle/>
          <a:p>
            <a:r>
              <a:rPr kumimoji="1" lang="zh-TW" altLang="en-US" b="1" dirty="0">
                <a:latin typeface="Microsoft JhengHei" panose="020B0604030504040204" pitchFamily="34" charset="-120"/>
                <a:ea typeface="Microsoft JhengHei" panose="020B0604030504040204" pitchFamily="34" charset="-120"/>
              </a:rPr>
              <a:t>預估營業收入</a:t>
            </a:r>
            <a:r>
              <a:rPr kumimoji="1" lang="en-US" altLang="zh-TW" sz="1600" b="1" dirty="0">
                <a:latin typeface="微軟正黑體" panose="020B0604030504040204" pitchFamily="34" charset="-120"/>
                <a:ea typeface="微軟正黑體" panose="020B0604030504040204" pitchFamily="34" charset="-120"/>
              </a:rPr>
              <a:t>  </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實際銷售或對外授權兩種商業模式，團隊提供以下兩表擇一選填</a:t>
            </a:r>
          </a:p>
        </p:txBody>
      </p:sp>
      <p:sp>
        <p:nvSpPr>
          <p:cNvPr id="10" name="文字方塊 9"/>
          <p:cNvSpPr txBox="1"/>
          <p:nvPr/>
        </p:nvSpPr>
        <p:spPr>
          <a:xfrm>
            <a:off x="9480376" y="1585201"/>
            <a:ext cx="2000687" cy="338554"/>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單位：新台幣</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千元</a:t>
            </a:r>
          </a:p>
        </p:txBody>
      </p:sp>
      <p:graphicFrame>
        <p:nvGraphicFramePr>
          <p:cNvPr id="12" name="表格 11"/>
          <p:cNvGraphicFramePr>
            <a:graphicFrameLocks noGrp="1"/>
          </p:cNvGraphicFramePr>
          <p:nvPr>
            <p:extLst>
              <p:ext uri="{D42A27DB-BD31-4B8C-83A1-F6EECF244321}">
                <p14:modId xmlns:p14="http://schemas.microsoft.com/office/powerpoint/2010/main" val="1751942320"/>
              </p:ext>
            </p:extLst>
          </p:nvPr>
        </p:nvGraphicFramePr>
        <p:xfrm>
          <a:off x="702208" y="4605712"/>
          <a:ext cx="10778856" cy="1394384"/>
        </p:xfrm>
        <a:graphic>
          <a:graphicData uri="http://schemas.openxmlformats.org/drawingml/2006/table">
            <a:tbl>
              <a:tblPr firstRow="1" bandRow="1">
                <a:tableStyleId>{5C22544A-7EE6-4342-B048-85BDC9FD1C3A}</a:tableStyleId>
              </a:tblPr>
              <a:tblGrid>
                <a:gridCol w="2314657">
                  <a:extLst>
                    <a:ext uri="{9D8B030D-6E8A-4147-A177-3AD203B41FA5}">
                      <a16:colId xmlns:a16="http://schemas.microsoft.com/office/drawing/2014/main" val="4705454"/>
                    </a:ext>
                  </a:extLst>
                </a:gridCol>
                <a:gridCol w="1688986">
                  <a:extLst>
                    <a:ext uri="{9D8B030D-6E8A-4147-A177-3AD203B41FA5}">
                      <a16:colId xmlns:a16="http://schemas.microsoft.com/office/drawing/2014/main" val="4100270554"/>
                    </a:ext>
                  </a:extLst>
                </a:gridCol>
                <a:gridCol w="1688986">
                  <a:extLst>
                    <a:ext uri="{9D8B030D-6E8A-4147-A177-3AD203B41FA5}">
                      <a16:colId xmlns:a16="http://schemas.microsoft.com/office/drawing/2014/main" val="3963729762"/>
                    </a:ext>
                  </a:extLst>
                </a:gridCol>
                <a:gridCol w="1688986">
                  <a:extLst>
                    <a:ext uri="{9D8B030D-6E8A-4147-A177-3AD203B41FA5}">
                      <a16:colId xmlns:a16="http://schemas.microsoft.com/office/drawing/2014/main" val="476716264"/>
                    </a:ext>
                  </a:extLst>
                </a:gridCol>
                <a:gridCol w="1688986">
                  <a:extLst>
                    <a:ext uri="{9D8B030D-6E8A-4147-A177-3AD203B41FA5}">
                      <a16:colId xmlns:a16="http://schemas.microsoft.com/office/drawing/2014/main" val="2813829647"/>
                    </a:ext>
                  </a:extLst>
                </a:gridCol>
                <a:gridCol w="1708255">
                  <a:extLst>
                    <a:ext uri="{9D8B030D-6E8A-4147-A177-3AD203B41FA5}">
                      <a16:colId xmlns:a16="http://schemas.microsoft.com/office/drawing/2014/main" val="549480032"/>
                    </a:ext>
                  </a:extLst>
                </a:gridCol>
              </a:tblGrid>
              <a:tr h="388544">
                <a:tc>
                  <a:txBody>
                    <a:bodyPr/>
                    <a:lstStyle/>
                    <a:p>
                      <a:pPr algn="l"/>
                      <a:r>
                        <a:rPr lang="zh-TW" altLang="en-US" sz="1600" b="0" dirty="0">
                          <a:solidFill>
                            <a:schemeClr val="tx1"/>
                          </a:solidFill>
                          <a:latin typeface="微軟正黑體" panose="020B0604030504040204" pitchFamily="34" charset="-120"/>
                          <a:ea typeface="微軟正黑體" panose="020B0604030504040204" pitchFamily="34" charset="-120"/>
                        </a:rPr>
                        <a:t>品項</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授權區域</a:t>
                      </a:r>
                    </a:p>
                  </a:txBody>
                  <a:tcPr anchor="ctr" anchorCtr="1">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營收來源</a:t>
                      </a: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參考依據</a:t>
                      </a: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tx1"/>
                          </a:solidFill>
                          <a:latin typeface="微軟正黑體" panose="020B0604030504040204" pitchFamily="34" charset="-120"/>
                          <a:ea typeface="微軟正黑體" panose="020B0604030504040204" pitchFamily="34" charset="-120"/>
                        </a:rPr>
                        <a:t>N</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tx1"/>
                          </a:solidFill>
                          <a:latin typeface="微軟正黑體" panose="020B0604030504040204" pitchFamily="34" charset="-120"/>
                          <a:ea typeface="微軟正黑體" panose="020B0604030504040204" pitchFamily="34" charset="-120"/>
                        </a:rPr>
                        <a:t>N+1</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tx1"/>
                          </a:solidFill>
                          <a:latin typeface="微軟正黑體" panose="020B0604030504040204" pitchFamily="34" charset="-120"/>
                          <a:ea typeface="微軟正黑體" panose="020B0604030504040204" pitchFamily="34" charset="-120"/>
                        </a:rPr>
                        <a:t>N+2</a:t>
                      </a:r>
                      <a:r>
                        <a:rPr lang="zh-TW" altLang="en-US" sz="1600" b="0" dirty="0">
                          <a:solidFill>
                            <a:schemeClr val="tx1"/>
                          </a:solidFill>
                          <a:latin typeface="微軟正黑體" panose="020B0604030504040204" pitchFamily="34" charset="-120"/>
                          <a:ea typeface="微軟正黑體" panose="020B0604030504040204" pitchFamily="34" charset="-120"/>
                        </a:rPr>
                        <a:t>年</a:t>
                      </a:r>
                    </a:p>
                  </a:txBody>
                  <a:tcPr anchor="ctr" anchorCtr="1">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143694"/>
                  </a:ext>
                </a:extLst>
              </a:tr>
              <a:tr h="287682">
                <a:tc>
                  <a:txBody>
                    <a:bodyPr/>
                    <a:lstStyle/>
                    <a:p>
                      <a:pPr algn="r"/>
                      <a:r>
                        <a:rPr lang="zh-TW" altLang="en-US" sz="1600" dirty="0">
                          <a:latin typeface="微軟正黑體" panose="020B0604030504040204" pitchFamily="34" charset="-120"/>
                          <a:ea typeface="微軟正黑體" panose="020B0604030504040204" pitchFamily="34" charset="-120"/>
                        </a:rPr>
                        <a:t>例：抗癌藥</a:t>
                      </a:r>
                      <a:r>
                        <a:rPr lang="en-US" altLang="zh-TW" sz="1600" dirty="0">
                          <a:latin typeface="微軟正黑體" panose="020B0604030504040204" pitchFamily="34" charset="-120"/>
                          <a:ea typeface="微軟正黑體" panose="020B0604030504040204" pitchFamily="34" charset="-120"/>
                        </a:rPr>
                        <a:t>S/</a:t>
                      </a:r>
                      <a:r>
                        <a:rPr lang="zh-TW" altLang="en-US" sz="1600" dirty="0">
                          <a:latin typeface="微軟正黑體" panose="020B0604030504040204" pitchFamily="34" charset="-120"/>
                          <a:ea typeface="微軟正黑體" panose="020B0604030504040204" pitchFamily="34" charset="-120"/>
                        </a:rPr>
                        <a:t>美國</a:t>
                      </a:r>
                    </a:p>
                  </a:txBody>
                  <a:tcPr anchor="ctr" anchorCtr="1">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r"/>
                      <a:r>
                        <a:rPr lang="zh-TW" altLang="en-US" sz="1600" dirty="0">
                          <a:latin typeface="微軟正黑體" panose="020B0604030504040204" pitchFamily="34" charset="-120"/>
                          <a:ea typeface="微軟正黑體" panose="020B0604030504040204" pitchFamily="34" charset="-120"/>
                        </a:rPr>
                        <a:t>例：簽約金</a:t>
                      </a: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根據</a:t>
                      </a:r>
                      <a:r>
                        <a:rPr lang="en-US" altLang="zh-TW" sz="1600" dirty="0">
                          <a:solidFill>
                            <a:schemeClr val="tx1"/>
                          </a:solidFill>
                          <a:latin typeface="微軟正黑體" panose="020B0604030504040204" pitchFamily="34" charset="-120"/>
                          <a:ea typeface="微軟正黑體" panose="020B0604030504040204" pitchFamily="34" charset="-120"/>
                        </a:rPr>
                        <a:t>xxx</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1374288"/>
                  </a:ext>
                </a:extLst>
              </a:tr>
              <a:tr h="297842">
                <a:tc>
                  <a:txBody>
                    <a:bodyPr/>
                    <a:lstStyle/>
                    <a:p>
                      <a:pPr algn="r"/>
                      <a:endParaRPr lang="zh-TW" altLang="en-US" sz="1600" dirty="0">
                        <a:latin typeface="微軟正黑體" panose="020B0604030504040204" pitchFamily="34" charset="-120"/>
                        <a:ea typeface="微軟正黑體" panose="020B0604030504040204" pitchFamily="34" charset="-120"/>
                      </a:endParaRPr>
                    </a:p>
                  </a:txBody>
                  <a:tcPr anchor="ctr" anchorCtr="1">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3178898"/>
                  </a:ext>
                </a:extLst>
              </a:tr>
              <a:tr h="318162">
                <a:tc>
                  <a:txBody>
                    <a:bodyPr/>
                    <a:lstStyle/>
                    <a:p>
                      <a:pPr algn="r"/>
                      <a:endParaRPr lang="zh-TW" altLang="en-US" sz="1600" dirty="0">
                        <a:latin typeface="微軟正黑體" panose="020B0604030504040204" pitchFamily="34" charset="-120"/>
                        <a:ea typeface="微軟正黑體" panose="020B0604030504040204" pitchFamily="34" charset="-120"/>
                      </a:endParaRPr>
                    </a:p>
                  </a:txBody>
                  <a:tcPr anchor="ctr" anchorCtr="1">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nchorCtr="1">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2976101"/>
                  </a:ext>
                </a:extLst>
              </a:tr>
            </a:tbl>
          </a:graphicData>
        </a:graphic>
      </p:graphicFrame>
      <p:sp>
        <p:nvSpPr>
          <p:cNvPr id="14" name="文字方塊 13"/>
          <p:cNvSpPr txBox="1"/>
          <p:nvPr/>
        </p:nvSpPr>
        <p:spPr>
          <a:xfrm>
            <a:off x="9581314" y="4258539"/>
            <a:ext cx="2000687" cy="338554"/>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單位：新台幣</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千元</a:t>
            </a:r>
          </a:p>
        </p:txBody>
      </p:sp>
      <p:sp>
        <p:nvSpPr>
          <p:cNvPr id="15" name="標題 1">
            <a:extLst>
              <a:ext uri="{FF2B5EF4-FFF2-40B4-BE49-F238E27FC236}">
                <a16:creationId xmlns:a16="http://schemas.microsoft.com/office/drawing/2014/main" id="{1FB57ECA-C85D-5644-B610-212350BE5664}"/>
              </a:ext>
            </a:extLst>
          </p:cNvPr>
          <p:cNvSpPr txBox="1">
            <a:spLocks/>
          </p:cNvSpPr>
          <p:nvPr/>
        </p:nvSpPr>
        <p:spPr>
          <a:xfrm>
            <a:off x="609600" y="274639"/>
            <a:ext cx="10972800" cy="78264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2"/>
                </a:solidFill>
                <a:latin typeface="微軟正黑體" pitchFamily="34" charset="-120"/>
                <a:ea typeface="微軟正黑體" pitchFamily="34" charset="-120"/>
                <a:cs typeface="+mj-cs"/>
              </a:defRPr>
            </a:lvl1pPr>
          </a:lstStyle>
          <a:p>
            <a:r>
              <a:rPr kumimoji="1" lang="zh-TW" altLang="en-US" dirty="0">
                <a:solidFill>
                  <a:srgbClr val="2683C6"/>
                </a:solidFill>
              </a:rPr>
              <a:t>三年預估營收</a:t>
            </a:r>
            <a:endParaRPr kumimoji="1" lang="zh-TW" altLang="en-US" dirty="0">
              <a:solidFill>
                <a:srgbClr val="FF0000"/>
              </a:solidFill>
            </a:endParaRPr>
          </a:p>
        </p:txBody>
      </p:sp>
      <p:sp>
        <p:nvSpPr>
          <p:cNvPr id="9" name="文字方塊 8"/>
          <p:cNvSpPr txBox="1"/>
          <p:nvPr/>
        </p:nvSpPr>
        <p:spPr>
          <a:xfrm>
            <a:off x="609600" y="1547500"/>
            <a:ext cx="9171940" cy="369332"/>
          </a:xfrm>
          <a:prstGeom prst="rect">
            <a:avLst/>
          </a:prstGeom>
          <a:noFill/>
        </p:spPr>
        <p:txBody>
          <a:bodyPr wrap="square" rtlCol="0">
            <a:spAutoFit/>
          </a:bodyPr>
          <a:lstStyle/>
          <a:p>
            <a:r>
              <a:rPr kumimoji="1" lang="zh-TW" altLang="en-US" b="1" dirty="0">
                <a:latin typeface="Microsoft JhengHei" panose="020B0604030504040204" pitchFamily="34" charset="-120"/>
                <a:ea typeface="Microsoft JhengHei" panose="020B0604030504040204" pitchFamily="34" charset="-120"/>
              </a:rPr>
              <a:t>直接銷售產品（服務）</a:t>
            </a:r>
          </a:p>
        </p:txBody>
      </p:sp>
      <p:sp>
        <p:nvSpPr>
          <p:cNvPr id="11" name="文字方塊 10"/>
          <p:cNvSpPr txBox="1"/>
          <p:nvPr/>
        </p:nvSpPr>
        <p:spPr>
          <a:xfrm>
            <a:off x="609999" y="4221088"/>
            <a:ext cx="9167869" cy="369332"/>
          </a:xfrm>
          <a:prstGeom prst="rect">
            <a:avLst/>
          </a:prstGeom>
          <a:noFill/>
        </p:spPr>
        <p:txBody>
          <a:bodyPr wrap="square" rtlCol="0">
            <a:spAutoFit/>
          </a:bodyPr>
          <a:lstStyle/>
          <a:p>
            <a:r>
              <a:rPr kumimoji="1" lang="zh-TW" altLang="en-US" b="1" dirty="0">
                <a:latin typeface="Microsoft JhengHei" panose="020B0604030504040204" pitchFamily="34" charset="-120"/>
                <a:ea typeface="Microsoft JhengHei" panose="020B0604030504040204" pitchFamily="34" charset="-120"/>
              </a:rPr>
              <a:t>對外授權</a:t>
            </a:r>
          </a:p>
        </p:txBody>
      </p:sp>
      <p:sp>
        <p:nvSpPr>
          <p:cNvPr id="13" name="文字方塊 12"/>
          <p:cNvSpPr txBox="1"/>
          <p:nvPr/>
        </p:nvSpPr>
        <p:spPr>
          <a:xfrm>
            <a:off x="610940" y="2313322"/>
            <a:ext cx="792088"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產品別</a:t>
            </a:r>
          </a:p>
        </p:txBody>
      </p:sp>
      <p:sp>
        <p:nvSpPr>
          <p:cNvPr id="16" name="文字方塊 15"/>
          <p:cNvSpPr txBox="1"/>
          <p:nvPr/>
        </p:nvSpPr>
        <p:spPr>
          <a:xfrm>
            <a:off x="911424" y="1973953"/>
            <a:ext cx="1164657"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銷售資訊</a:t>
            </a:r>
          </a:p>
        </p:txBody>
      </p:sp>
      <p:sp>
        <p:nvSpPr>
          <p:cNvPr id="18" name="文字方塊 17">
            <a:extLst>
              <a:ext uri="{FF2B5EF4-FFF2-40B4-BE49-F238E27FC236}">
                <a16:creationId xmlns:a16="http://schemas.microsoft.com/office/drawing/2014/main" id="{33853ABC-7285-EB46-A94B-F3306F65F0E4}"/>
              </a:ext>
            </a:extLst>
          </p:cNvPr>
          <p:cNvSpPr txBox="1"/>
          <p:nvPr/>
        </p:nvSpPr>
        <p:spPr>
          <a:xfrm>
            <a:off x="623392" y="6114782"/>
            <a:ext cx="9956503" cy="338554"/>
          </a:xfrm>
          <a:prstGeom prst="rect">
            <a:avLst/>
          </a:prstGeom>
          <a:noFill/>
        </p:spPr>
        <p:txBody>
          <a:bodyPr wrap="square" rtlCol="0">
            <a:spAutoFit/>
          </a:bodyPr>
          <a:lstStyle/>
          <a:p>
            <a:pPr marL="285750" indent="-285750">
              <a:buFont typeface=".蘋方-繁 標準體"/>
              <a:buChar char="註"/>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N</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為計畫結束後第一年，例</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計畫於</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2020/6/30</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結束，</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N</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即為</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2020/7/1-2021/6/30</a:t>
            </a:r>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715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一年內投資吸引力自評</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23</a:t>
            </a:fld>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3200073605"/>
              </p:ext>
            </p:extLst>
          </p:nvPr>
        </p:nvGraphicFramePr>
        <p:xfrm>
          <a:off x="695325" y="1556793"/>
          <a:ext cx="10801350" cy="4104455"/>
        </p:xfrm>
        <a:graphic>
          <a:graphicData uri="http://schemas.openxmlformats.org/drawingml/2006/table">
            <a:tbl>
              <a:tblPr>
                <a:tableStyleId>{5C22544A-7EE6-4342-B048-85BDC9FD1C3A}</a:tableStyleId>
              </a:tblPr>
              <a:tblGrid>
                <a:gridCol w="1440235">
                  <a:extLst>
                    <a:ext uri="{9D8B030D-6E8A-4147-A177-3AD203B41FA5}">
                      <a16:colId xmlns:a16="http://schemas.microsoft.com/office/drawing/2014/main" val="20000"/>
                    </a:ext>
                  </a:extLst>
                </a:gridCol>
                <a:gridCol w="9361115">
                  <a:extLst>
                    <a:ext uri="{9D8B030D-6E8A-4147-A177-3AD203B41FA5}">
                      <a16:colId xmlns:a16="http://schemas.microsoft.com/office/drawing/2014/main" val="20001"/>
                    </a:ext>
                  </a:extLst>
                </a:gridCol>
              </a:tblGrid>
              <a:tr h="820891">
                <a:tc>
                  <a:txBody>
                    <a:bodyPr/>
                    <a:lstStyle/>
                    <a:p>
                      <a:pPr marL="0" algn="ctr" defTabSz="914400" rtl="0" eaLnBrk="1" latinLnBrk="0" hangingPunct="1"/>
                      <a:r>
                        <a:rPr lang="zh-TW" altLang="en-US" sz="1600" b="1" kern="1200" dirty="0">
                          <a:solidFill>
                            <a:schemeClr val="dk1"/>
                          </a:solidFill>
                          <a:latin typeface="微軟正黑體" pitchFamily="34" charset="-120"/>
                          <a:ea typeface="微軟正黑體" pitchFamily="34" charset="-120"/>
                          <a:cs typeface="+mn-cs"/>
                        </a:rPr>
                        <a:t>團隊組成</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dirty="0">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820891">
                <a:tc>
                  <a:txBody>
                    <a:bodyPr/>
                    <a:lstStyle/>
                    <a:p>
                      <a:pPr marL="0" algn="ctr" defTabSz="914400" rtl="0" eaLnBrk="1" latinLnBrk="0" hangingPunct="1"/>
                      <a:r>
                        <a:rPr lang="zh-TW" altLang="en-US" sz="1600" b="1" kern="1200" dirty="0">
                          <a:solidFill>
                            <a:schemeClr val="dk1"/>
                          </a:solidFill>
                          <a:latin typeface="微軟正黑體" pitchFamily="34" charset="-120"/>
                          <a:ea typeface="微軟正黑體" pitchFamily="34" charset="-120"/>
                          <a:cs typeface="+mn-cs"/>
                        </a:rPr>
                        <a:t>產品發展</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dirty="0">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8208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市場與銷售</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dirty="0">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820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營運拓展</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dirty="0">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77404584"/>
                  </a:ext>
                </a:extLst>
              </a:tr>
              <a:tr h="820891">
                <a:tc>
                  <a:txBody>
                    <a:bodyPr/>
                    <a:lstStyle/>
                    <a:p>
                      <a:pPr marL="0" algn="ctr" defTabSz="914400" rtl="0" eaLnBrk="1" latinLnBrk="0" hangingPunct="1"/>
                      <a:r>
                        <a:rPr lang="zh-TW" altLang="en-US" sz="1600" b="1" kern="1200" dirty="0">
                          <a:solidFill>
                            <a:schemeClr val="dk1"/>
                          </a:solidFill>
                          <a:latin typeface="微軟正黑體" pitchFamily="34" charset="-120"/>
                          <a:ea typeface="微軟正黑體" pitchFamily="34" charset="-120"/>
                          <a:cs typeface="+mn-cs"/>
                        </a:rPr>
                        <a:t>其他</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dirty="0">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內容版面配置區 7">
            <a:extLst>
              <a:ext uri="{FF2B5EF4-FFF2-40B4-BE49-F238E27FC236}">
                <a16:creationId xmlns:a16="http://schemas.microsoft.com/office/drawing/2014/main" id="{B6533096-1967-004A-ADD0-AFA2B7C0DFD6}"/>
              </a:ext>
            </a:extLst>
          </p:cNvPr>
          <p:cNvSpPr>
            <a:spLocks noGrp="1"/>
          </p:cNvSpPr>
          <p:nvPr>
            <p:ph idx="1"/>
          </p:nvPr>
        </p:nvSpPr>
        <p:spPr>
          <a:xfrm>
            <a:off x="609600" y="1060899"/>
            <a:ext cx="10988139" cy="495894"/>
          </a:xfrm>
        </p:spPr>
        <p:txBody>
          <a:bodyPr/>
          <a:lstStyle/>
          <a:p>
            <a:pPr marL="0" indent="0">
              <a:buNone/>
            </a:pPr>
            <a:r>
              <a:rPr lang="zh-TW" altLang="en-US" sz="1800" b="1" dirty="0"/>
              <a:t>團隊</a:t>
            </a:r>
            <a:r>
              <a:rPr lang="zh-TW" altLang="en-US" sz="1800" b="1" u="sng" dirty="0"/>
              <a:t>自行評估</a:t>
            </a:r>
            <a:r>
              <a:rPr lang="zh-TW" altLang="en-US" sz="1800" b="1" dirty="0"/>
              <a:t>下列項目中，若於一年內需達到具投資吸引力之里程碑為何</a:t>
            </a:r>
          </a:p>
        </p:txBody>
      </p:sp>
      <p:graphicFrame>
        <p:nvGraphicFramePr>
          <p:cNvPr id="13" name="表格 12"/>
          <p:cNvGraphicFramePr>
            <a:graphicFrameLocks noGrp="1"/>
          </p:cNvGraphicFramePr>
          <p:nvPr>
            <p:extLst>
              <p:ext uri="{D42A27DB-BD31-4B8C-83A1-F6EECF244321}">
                <p14:modId xmlns:p14="http://schemas.microsoft.com/office/powerpoint/2010/main" val="4060682722"/>
              </p:ext>
            </p:extLst>
          </p:nvPr>
        </p:nvGraphicFramePr>
        <p:xfrm>
          <a:off x="623392" y="5805264"/>
          <a:ext cx="10873360" cy="504056"/>
        </p:xfrm>
        <a:graphic>
          <a:graphicData uri="http://schemas.openxmlformats.org/drawingml/2006/table">
            <a:tbl>
              <a:tblPr>
                <a:tableStyleId>{5C22544A-7EE6-4342-B048-85BDC9FD1C3A}</a:tableStyleId>
              </a:tblPr>
              <a:tblGrid>
                <a:gridCol w="2029666">
                  <a:extLst>
                    <a:ext uri="{9D8B030D-6E8A-4147-A177-3AD203B41FA5}">
                      <a16:colId xmlns:a16="http://schemas.microsoft.com/office/drawing/2014/main" val="20000"/>
                    </a:ext>
                  </a:extLst>
                </a:gridCol>
                <a:gridCol w="257884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4608664">
                  <a:extLst>
                    <a:ext uri="{9D8B030D-6E8A-4147-A177-3AD203B41FA5}">
                      <a16:colId xmlns:a16="http://schemas.microsoft.com/office/drawing/2014/main" val="20003"/>
                    </a:ext>
                  </a:extLst>
                </a:gridCol>
              </a:tblGrid>
              <a:tr h="504056">
                <a:tc>
                  <a:txBody>
                    <a:bodyPr/>
                    <a:lstStyle/>
                    <a:p>
                      <a:pPr marL="0" algn="l" defTabSz="914400" rtl="0" eaLnBrk="1" latinLnBrk="0" hangingPunct="1"/>
                      <a:r>
                        <a:rPr lang="zh-TW" altLang="en-US" sz="1600" b="1" kern="1200" dirty="0">
                          <a:solidFill>
                            <a:schemeClr val="tx1"/>
                          </a:solidFill>
                          <a:latin typeface="微軟正黑體" pitchFamily="34" charset="-120"/>
                          <a:ea typeface="微軟正黑體" pitchFamily="34" charset="-120"/>
                          <a:cs typeface="+mn-cs"/>
                        </a:rPr>
                        <a:t>預計完成募資時間</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TW" sz="1600" kern="1200" dirty="0">
                          <a:solidFill>
                            <a:schemeClr val="tx1"/>
                          </a:solidFill>
                          <a:latin typeface="微軟正黑體" pitchFamily="34" charset="-120"/>
                          <a:ea typeface="微軟正黑體" pitchFamily="34" charset="-120"/>
                          <a:cs typeface="+mn-cs"/>
                        </a:rPr>
                        <a:t>20XX</a:t>
                      </a:r>
                      <a:r>
                        <a:rPr lang="zh-TW" altLang="en-US" sz="1600" kern="1200" dirty="0">
                          <a:solidFill>
                            <a:schemeClr val="tx1"/>
                          </a:solidFill>
                          <a:latin typeface="微軟正黑體" pitchFamily="34" charset="-120"/>
                          <a:ea typeface="微軟正黑體" pitchFamily="34" charset="-120"/>
                          <a:cs typeface="+mn-cs"/>
                        </a:rPr>
                        <a:t>年</a:t>
                      </a:r>
                      <a:r>
                        <a:rPr lang="en-US" altLang="zh-TW" sz="1600" kern="1200" dirty="0">
                          <a:solidFill>
                            <a:schemeClr val="tx1"/>
                          </a:solidFill>
                          <a:latin typeface="微軟正黑體" pitchFamily="34" charset="-120"/>
                          <a:ea typeface="微軟正黑體" pitchFamily="34" charset="-120"/>
                          <a:cs typeface="+mn-cs"/>
                        </a:rPr>
                        <a:t>XX</a:t>
                      </a:r>
                      <a:r>
                        <a:rPr lang="zh-TW" altLang="en-US" sz="1600" kern="1200" dirty="0">
                          <a:solidFill>
                            <a:schemeClr val="tx1"/>
                          </a:solidFill>
                          <a:latin typeface="微軟正黑體" pitchFamily="34" charset="-120"/>
                          <a:ea typeface="微軟正黑體" pitchFamily="34" charset="-120"/>
                          <a:cs typeface="+mn-cs"/>
                        </a:rPr>
                        <a:t>月</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tx1"/>
                          </a:solidFill>
                          <a:latin typeface="微軟正黑體" pitchFamily="34" charset="-120"/>
                          <a:ea typeface="微軟正黑體" pitchFamily="34" charset="-120"/>
                          <a:cs typeface="+mn-cs"/>
                        </a:rPr>
                        <a:t>預計募資金額</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TW" sz="1600" kern="1200" dirty="0">
                          <a:solidFill>
                            <a:schemeClr val="tx1"/>
                          </a:solidFill>
                          <a:latin typeface="微軟正黑體" pitchFamily="34" charset="-120"/>
                          <a:ea typeface="微軟正黑體" pitchFamily="34" charset="-120"/>
                          <a:cs typeface="+mn-cs"/>
                        </a:rPr>
                        <a:t>X,XXX</a:t>
                      </a:r>
                      <a:r>
                        <a:rPr lang="zh-TW" altLang="en-US" sz="1600" kern="1200" dirty="0">
                          <a:solidFill>
                            <a:schemeClr val="tx1"/>
                          </a:solidFill>
                          <a:latin typeface="微軟正黑體" pitchFamily="34" charset="-120"/>
                          <a:ea typeface="微軟正黑體" pitchFamily="34" charset="-120"/>
                          <a:cs typeface="+mn-cs"/>
                        </a:rPr>
                        <a:t>萬</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203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5250" y="1052736"/>
            <a:ext cx="10801350" cy="1008112"/>
          </a:xfrm>
          <a:prstGeom prst="rect">
            <a:avLst/>
          </a:prstGeom>
          <a:solidFill>
            <a:schemeClr val="accent1">
              <a:lumMod val="20000"/>
              <a:lumOff val="80000"/>
            </a:schemeClr>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投資方評估條件自評</a:t>
            </a:r>
            <a:r>
              <a:rPr kumimoji="1" lang="zh-TW" altLang="en-US" sz="2000" dirty="0">
                <a:solidFill>
                  <a:schemeClr val="tx1">
                    <a:lumMod val="65000"/>
                    <a:lumOff val="35000"/>
                  </a:schemeClr>
                </a:solidFill>
              </a:rPr>
              <a:t>（一位投資方單獨一頁，無則免填）</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24</a:t>
            </a:fld>
            <a:endParaRPr lang="zh-TW" altLang="en-US" dirty="0"/>
          </a:p>
        </p:txBody>
      </p:sp>
      <p:graphicFrame>
        <p:nvGraphicFramePr>
          <p:cNvPr id="10" name="表格 9">
            <a:extLst>
              <a:ext uri="{FF2B5EF4-FFF2-40B4-BE49-F238E27FC236}">
                <a16:creationId xmlns:a16="http://schemas.microsoft.com/office/drawing/2014/main" id="{6088A03B-04B1-1047-99B8-196164181498}"/>
              </a:ext>
            </a:extLst>
          </p:cNvPr>
          <p:cNvGraphicFramePr>
            <a:graphicFrameLocks noGrp="1"/>
          </p:cNvGraphicFramePr>
          <p:nvPr>
            <p:extLst>
              <p:ext uri="{D42A27DB-BD31-4B8C-83A1-F6EECF244321}">
                <p14:modId xmlns:p14="http://schemas.microsoft.com/office/powerpoint/2010/main" val="710038856"/>
              </p:ext>
            </p:extLst>
          </p:nvPr>
        </p:nvGraphicFramePr>
        <p:xfrm>
          <a:off x="695400" y="2204864"/>
          <a:ext cx="10801350" cy="4104458"/>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95165328"/>
                    </a:ext>
                  </a:extLst>
                </a:gridCol>
                <a:gridCol w="3816424">
                  <a:extLst>
                    <a:ext uri="{9D8B030D-6E8A-4147-A177-3AD203B41FA5}">
                      <a16:colId xmlns:a16="http://schemas.microsoft.com/office/drawing/2014/main" val="3359974948"/>
                    </a:ext>
                  </a:extLst>
                </a:gridCol>
                <a:gridCol w="6336854">
                  <a:extLst>
                    <a:ext uri="{9D8B030D-6E8A-4147-A177-3AD203B41FA5}">
                      <a16:colId xmlns:a16="http://schemas.microsoft.com/office/drawing/2014/main" val="3364031330"/>
                    </a:ext>
                  </a:extLst>
                </a:gridCol>
              </a:tblGrid>
              <a:tr h="487698">
                <a:tc>
                  <a:txBody>
                    <a:bodyPr/>
                    <a:lstStyle/>
                    <a:p>
                      <a:pPr algn="ctr">
                        <a:spcAft>
                          <a:spcPts val="0"/>
                        </a:spcAft>
                      </a:pPr>
                      <a:r>
                        <a:rPr lang="zh-TW" altLang="en-US"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項次</a:t>
                      </a: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投資方評估之投資條件</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zh-TW" altLang="en-US"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依據左欄所列之投資條件，團隊自評達成之規劃</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80463237"/>
                  </a:ext>
                </a:extLst>
              </a:tr>
              <a:tr h="723352">
                <a:tc>
                  <a:txBody>
                    <a:bodyPr/>
                    <a:lstStyle/>
                    <a:p>
                      <a:pPr algn="ctr">
                        <a:spcAft>
                          <a:spcPts val="0"/>
                        </a:spcAft>
                      </a:pPr>
                      <a:r>
                        <a:rPr lang="en-US" alt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1</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74214273"/>
                  </a:ext>
                </a:extLst>
              </a:tr>
              <a:tr h="723352">
                <a:tc>
                  <a:txBody>
                    <a:bodyPr/>
                    <a:lstStyle/>
                    <a:p>
                      <a:pPr algn="ctr">
                        <a:spcAft>
                          <a:spcPts val="0"/>
                        </a:spcAft>
                      </a:pPr>
                      <a:r>
                        <a:rPr lang="en-US" alt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2</a:t>
                      </a:r>
                      <a:endParaRPr lang="zh-TW" sz="16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just">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125030760"/>
                  </a:ext>
                </a:extLst>
              </a:tr>
              <a:tr h="7233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chemeClr val="tx1"/>
                          </a:solidFill>
                          <a:effectLst/>
                          <a:latin typeface="Microsoft JhengHei" panose="020B0604030504040204" pitchFamily="34" charset="-120"/>
                          <a:ea typeface="Microsoft JhengHei" panose="020B0604030504040204" pitchFamily="34" charset="-120"/>
                        </a:rPr>
                        <a:t>3</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just">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82680928"/>
                  </a:ext>
                </a:extLst>
              </a:tr>
              <a:tr h="7233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chemeClr val="tx1"/>
                          </a:solidFill>
                          <a:effectLst/>
                          <a:latin typeface="Microsoft JhengHei" panose="020B0604030504040204" pitchFamily="34" charset="-120"/>
                          <a:ea typeface="Microsoft JhengHei" panose="020B0604030504040204" pitchFamily="34" charset="-120"/>
                        </a:rPr>
                        <a:t>4</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just">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31043138"/>
                  </a:ext>
                </a:extLst>
              </a:tr>
              <a:tr h="7233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chemeClr val="tx1"/>
                          </a:solidFill>
                          <a:effectLst/>
                          <a:latin typeface="Microsoft JhengHei" panose="020B0604030504040204" pitchFamily="34" charset="-120"/>
                          <a:ea typeface="Microsoft JhengHei" panose="020B0604030504040204" pitchFamily="34" charset="-120"/>
                        </a:rPr>
                        <a:t>5</a:t>
                      </a:r>
                    </a:p>
                  </a:txBody>
                  <a:tcPr marL="5690" marR="5690" marT="569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just">
                        <a:spcAft>
                          <a:spcPts val="0"/>
                        </a:spcAft>
                      </a:pPr>
                      <a:endParaRPr lang="zh-TW" sz="16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206035264"/>
                  </a:ext>
                </a:extLst>
              </a:tr>
            </a:tbl>
          </a:graphicData>
        </a:graphic>
      </p:graphicFrame>
      <p:sp>
        <p:nvSpPr>
          <p:cNvPr id="11" name="內容版面配置區 7">
            <a:extLst>
              <a:ext uri="{FF2B5EF4-FFF2-40B4-BE49-F238E27FC236}">
                <a16:creationId xmlns:a16="http://schemas.microsoft.com/office/drawing/2014/main" id="{B6533096-1967-004A-ADD0-AFA2B7C0DFD6}"/>
              </a:ext>
            </a:extLst>
          </p:cNvPr>
          <p:cNvSpPr>
            <a:spLocks noGrp="1"/>
          </p:cNvSpPr>
          <p:nvPr>
            <p:ph idx="1"/>
          </p:nvPr>
        </p:nvSpPr>
        <p:spPr>
          <a:xfrm>
            <a:off x="695401" y="1060898"/>
            <a:ext cx="10369152" cy="1031947"/>
          </a:xfrm>
        </p:spPr>
        <p:txBody>
          <a:bodyPr>
            <a:normAutofit/>
          </a:bodyPr>
          <a:lstStyle/>
          <a:p>
            <a:pPr marL="0" indent="0">
              <a:buNone/>
            </a:pPr>
            <a:r>
              <a:rPr lang="zh-TW" altLang="en-US" sz="1800" b="1" dirty="0"/>
              <a:t>投資方基本資料</a:t>
            </a:r>
            <a:endParaRPr lang="en-US" altLang="zh-TW" sz="1800" b="1" dirty="0"/>
          </a:p>
          <a:p>
            <a:pPr marL="0" indent="0">
              <a:buNone/>
            </a:pPr>
            <a:r>
              <a:rPr lang="zh-TW" altLang="en-US" sz="1600" dirty="0"/>
              <a:t>投資人（單位）名稱：</a:t>
            </a:r>
            <a:endParaRPr lang="en-US" altLang="zh-TW" sz="1600" dirty="0"/>
          </a:p>
          <a:p>
            <a:pPr marL="0" indent="0">
              <a:buNone/>
            </a:pPr>
            <a:r>
              <a:rPr lang="zh-TW" altLang="en-US" sz="1600" dirty="0"/>
              <a:t>預計投資金額：</a:t>
            </a:r>
          </a:p>
        </p:txBody>
      </p:sp>
    </p:spTree>
    <p:extLst>
      <p:ext uri="{BB962C8B-B14F-4D97-AF65-F5344CB8AC3E}">
        <p14:creationId xmlns:p14="http://schemas.microsoft.com/office/powerpoint/2010/main" val="79188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B0A5B1-1E7A-4D46-B251-6D76F4DDADA3}"/>
              </a:ext>
            </a:extLst>
          </p:cNvPr>
          <p:cNvSpPr>
            <a:spLocks noGrp="1"/>
          </p:cNvSpPr>
          <p:nvPr>
            <p:ph type="title"/>
          </p:nvPr>
        </p:nvSpPr>
        <p:spPr/>
        <p:txBody>
          <a:bodyPr/>
          <a:lstStyle/>
          <a:p>
            <a:r>
              <a:rPr kumimoji="1" lang="zh-TW" altLang="en-US" dirty="0"/>
              <a:t>補助經費說明</a:t>
            </a:r>
          </a:p>
        </p:txBody>
      </p:sp>
      <p:sp>
        <p:nvSpPr>
          <p:cNvPr id="3" name="內容版面配置區 2">
            <a:extLst>
              <a:ext uri="{FF2B5EF4-FFF2-40B4-BE49-F238E27FC236}">
                <a16:creationId xmlns:a16="http://schemas.microsoft.com/office/drawing/2014/main" id="{860C80E0-BF7D-164B-B43E-57F05CEBA158}"/>
              </a:ext>
            </a:extLst>
          </p:cNvPr>
          <p:cNvSpPr>
            <a:spLocks noGrp="1"/>
          </p:cNvSpPr>
          <p:nvPr>
            <p:ph idx="1"/>
          </p:nvPr>
        </p:nvSpPr>
        <p:spPr>
          <a:xfrm>
            <a:off x="609600" y="1061910"/>
            <a:ext cx="10972800" cy="926930"/>
          </a:xfrm>
        </p:spPr>
        <p:txBody>
          <a:bodyPr anchor="t">
            <a:normAutofit/>
          </a:bodyPr>
          <a:lstStyle/>
          <a:p>
            <a:pPr marL="0" indent="0">
              <a:buNone/>
            </a:pPr>
            <a:r>
              <a:rPr lang="zh-TW" altLang="en-US" sz="1800" b="1" dirty="0"/>
              <a:t>計畫實際支用情形</a:t>
            </a:r>
            <a:endParaRPr lang="en-US" altLang="zh-TW" sz="1800" b="1" dirty="0"/>
          </a:p>
          <a:p>
            <a:pPr marL="0" indent="0">
              <a:buNone/>
            </a:pPr>
            <a:r>
              <a:rPr lang="zh-TW" altLang="en-US" sz="1600" dirty="0">
                <a:solidFill>
                  <a:schemeClr val="tx1">
                    <a:lumMod val="65000"/>
                    <a:lumOff val="35000"/>
                  </a:schemeClr>
                </a:solidFill>
              </a:rPr>
              <a:t>計畫執行</a:t>
            </a:r>
            <a:r>
              <a:rPr lang="en-US" altLang="zh-TW" sz="1600" dirty="0">
                <a:solidFill>
                  <a:schemeClr val="tx1">
                    <a:lumMod val="65000"/>
                    <a:lumOff val="35000"/>
                  </a:schemeClr>
                </a:solidFill>
              </a:rPr>
              <a:t>1</a:t>
            </a:r>
            <a:r>
              <a:rPr lang="zh-TW" altLang="en-US" sz="1600" dirty="0">
                <a:solidFill>
                  <a:schemeClr val="tx1">
                    <a:lumMod val="65000"/>
                    <a:lumOff val="35000"/>
                  </a:schemeClr>
                </a:solidFill>
              </a:rPr>
              <a:t>年為原則，請概算一年的業務費、研究設備費、國外差旅費、管理費</a:t>
            </a:r>
          </a:p>
        </p:txBody>
      </p:sp>
      <p:sp>
        <p:nvSpPr>
          <p:cNvPr id="4" name="日期版面配置區 3">
            <a:extLst>
              <a:ext uri="{FF2B5EF4-FFF2-40B4-BE49-F238E27FC236}">
                <a16:creationId xmlns:a16="http://schemas.microsoft.com/office/drawing/2014/main" id="{0A679655-6A3F-514D-A8C4-F79C868F376A}"/>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7290CA9A-0476-2243-8BF7-55A8B6F12226}"/>
              </a:ext>
            </a:extLst>
          </p:cNvPr>
          <p:cNvSpPr>
            <a:spLocks noGrp="1"/>
          </p:cNvSpPr>
          <p:nvPr>
            <p:ph type="sldNum" sz="quarter" idx="4"/>
          </p:nvPr>
        </p:nvSpPr>
        <p:spPr/>
        <p:txBody>
          <a:bodyPr/>
          <a:lstStyle/>
          <a:p>
            <a:fld id="{74682BA4-12DE-4015-951D-6A0C08D21028}" type="slidenum">
              <a:rPr lang="zh-TW" altLang="en-US" smtClean="0"/>
              <a:pPr/>
              <a:t>25</a:t>
            </a:fld>
            <a:endParaRPr lang="zh-TW" altLang="en-US" dirty="0"/>
          </a:p>
        </p:txBody>
      </p:sp>
      <p:graphicFrame>
        <p:nvGraphicFramePr>
          <p:cNvPr id="6" name="表格 5">
            <a:extLst>
              <a:ext uri="{FF2B5EF4-FFF2-40B4-BE49-F238E27FC236}">
                <a16:creationId xmlns:a16="http://schemas.microsoft.com/office/drawing/2014/main" id="{A068D1AE-0DDC-DA41-BF6C-D65E71BF907B}"/>
              </a:ext>
            </a:extLst>
          </p:cNvPr>
          <p:cNvGraphicFramePr>
            <a:graphicFrameLocks noGrp="1"/>
          </p:cNvGraphicFramePr>
          <p:nvPr>
            <p:extLst>
              <p:ext uri="{D42A27DB-BD31-4B8C-83A1-F6EECF244321}">
                <p14:modId xmlns:p14="http://schemas.microsoft.com/office/powerpoint/2010/main" val="736777684"/>
              </p:ext>
            </p:extLst>
          </p:nvPr>
        </p:nvGraphicFramePr>
        <p:xfrm>
          <a:off x="695400" y="2204864"/>
          <a:ext cx="10801275" cy="1817217"/>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3494354310"/>
                    </a:ext>
                  </a:extLst>
                </a:gridCol>
                <a:gridCol w="2088232">
                  <a:extLst>
                    <a:ext uri="{9D8B030D-6E8A-4147-A177-3AD203B41FA5}">
                      <a16:colId xmlns:a16="http://schemas.microsoft.com/office/drawing/2014/main" val="3379290666"/>
                    </a:ext>
                  </a:extLst>
                </a:gridCol>
                <a:gridCol w="1368152">
                  <a:extLst>
                    <a:ext uri="{9D8B030D-6E8A-4147-A177-3AD203B41FA5}">
                      <a16:colId xmlns:a16="http://schemas.microsoft.com/office/drawing/2014/main" val="1794449957"/>
                    </a:ext>
                  </a:extLst>
                </a:gridCol>
                <a:gridCol w="1656184">
                  <a:extLst>
                    <a:ext uri="{9D8B030D-6E8A-4147-A177-3AD203B41FA5}">
                      <a16:colId xmlns:a16="http://schemas.microsoft.com/office/drawing/2014/main" val="4012947572"/>
                    </a:ext>
                  </a:extLst>
                </a:gridCol>
                <a:gridCol w="1656184">
                  <a:extLst>
                    <a:ext uri="{9D8B030D-6E8A-4147-A177-3AD203B41FA5}">
                      <a16:colId xmlns:a16="http://schemas.microsoft.com/office/drawing/2014/main" val="2201944686"/>
                    </a:ext>
                  </a:extLst>
                </a:gridCol>
                <a:gridCol w="1080120">
                  <a:extLst>
                    <a:ext uri="{9D8B030D-6E8A-4147-A177-3AD203B41FA5}">
                      <a16:colId xmlns:a16="http://schemas.microsoft.com/office/drawing/2014/main" val="3063671539"/>
                    </a:ext>
                  </a:extLst>
                </a:gridCol>
                <a:gridCol w="1584251">
                  <a:extLst>
                    <a:ext uri="{9D8B030D-6E8A-4147-A177-3AD203B41FA5}">
                      <a16:colId xmlns:a16="http://schemas.microsoft.com/office/drawing/2014/main" val="2345914921"/>
                    </a:ext>
                  </a:extLst>
                </a:gridCol>
              </a:tblGrid>
              <a:tr h="367552">
                <a:tc gridSpan="2">
                  <a:txBody>
                    <a:bodyPr/>
                    <a:lstStyle/>
                    <a:p>
                      <a:pPr marL="49530" marR="49530" indent="0" algn="ctr" defTabSz="914400" rtl="0" eaLnBrk="1" fontAlgn="auto" latinLnBrk="0" hangingPunct="1">
                        <a:lnSpc>
                          <a:spcPct val="100000"/>
                        </a:lnSpc>
                        <a:spcBef>
                          <a:spcPts val="200"/>
                        </a:spcBef>
                        <a:spcAft>
                          <a:spcPts val="0"/>
                        </a:spcAft>
                        <a:buClrTx/>
                        <a:buSzTx/>
                        <a:buFontTx/>
                        <a:buNone/>
                        <a:tabLst/>
                        <a:defRPr/>
                      </a:pPr>
                      <a:r>
                        <a:rPr lang="zh-TW" altLang="zh-TW" sz="1400" b="1" kern="0" dirty="0">
                          <a:solidFill>
                            <a:schemeClr val="tx1"/>
                          </a:solidFill>
                          <a:effectLst/>
                          <a:latin typeface="微軟正黑體" panose="020B0604030504040204" pitchFamily="34" charset="-120"/>
                          <a:ea typeface="微軟正黑體" panose="020B0604030504040204" pitchFamily="34" charset="-120"/>
                          <a:cs typeface="+mn-cs"/>
                        </a:rPr>
                        <a:t>業務費</a:t>
                      </a:r>
                    </a:p>
                  </a:txBody>
                  <a:tcPr marL="17780" marR="177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rowSpan="2">
                  <a:txBody>
                    <a:bodyPr/>
                    <a:lstStyle/>
                    <a:p>
                      <a:pPr marL="49530" marR="49530" algn="ctr">
                        <a:lnSpc>
                          <a:spcPct val="100000"/>
                        </a:lnSpc>
                        <a:spcBef>
                          <a:spcPts val="200"/>
                        </a:spcBef>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研究設備費</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49530" marR="49530" algn="ctr">
                        <a:lnSpc>
                          <a:spcPct val="100000"/>
                        </a:lnSpc>
                        <a:spcBef>
                          <a:spcPts val="200"/>
                        </a:spcBef>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國外差旅費</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rowSpan="2">
                  <a:txBody>
                    <a:bodyPr/>
                    <a:lstStyle/>
                    <a:p>
                      <a:pPr marL="49530" marR="49530" algn="ctr">
                        <a:lnSpc>
                          <a:spcPct val="100000"/>
                        </a:lnSpc>
                        <a:spcBef>
                          <a:spcPts val="200"/>
                        </a:spcBef>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管理費</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49530" marR="49530" algn="ctr">
                        <a:lnSpc>
                          <a:spcPct val="100000"/>
                        </a:lnSpc>
                        <a:spcBef>
                          <a:spcPts val="200"/>
                        </a:spcBef>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合計</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354679"/>
                  </a:ext>
                </a:extLst>
              </a:tr>
              <a:tr h="590548">
                <a:tc>
                  <a:txBody>
                    <a:bodyPr/>
                    <a:lstStyle/>
                    <a:p>
                      <a:pPr marL="1270" algn="ctr" defTabSz="914400" rtl="0" eaLnBrk="1" latinLnBrk="0" hangingPunct="1">
                        <a:lnSpc>
                          <a:spcPct val="100000"/>
                        </a:lnSpc>
                        <a:spcBef>
                          <a:spcPts val="200"/>
                        </a:spcBef>
                        <a:spcAft>
                          <a:spcPts val="0"/>
                        </a:spcAft>
                      </a:pPr>
                      <a:r>
                        <a:rPr lang="zh-TW" altLang="zh-TW" sz="1400" b="1" kern="0" spc="-30" dirty="0">
                          <a:solidFill>
                            <a:schemeClr val="tx1"/>
                          </a:solidFill>
                          <a:effectLst/>
                          <a:latin typeface="微軟正黑體" panose="020B0604030504040204" pitchFamily="34" charset="-120"/>
                          <a:ea typeface="微軟正黑體" panose="020B0604030504040204" pitchFamily="34" charset="-120"/>
                          <a:cs typeface="+mn-cs"/>
                        </a:rPr>
                        <a:t>研究人力費</a:t>
                      </a:r>
                      <a:endParaRPr lang="zh-TW" sz="1400" b="1" kern="0" spc="-3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marR="0" indent="0" algn="ctr" defTabSz="914400" rtl="0" eaLnBrk="1" fontAlgn="auto" latinLnBrk="0" hangingPunct="1">
                        <a:lnSpc>
                          <a:spcPct val="100000"/>
                        </a:lnSpc>
                        <a:spcBef>
                          <a:spcPts val="200"/>
                        </a:spcBef>
                        <a:spcAft>
                          <a:spcPts val="0"/>
                        </a:spcAft>
                        <a:buClrTx/>
                        <a:buSzTx/>
                        <a:buFontTx/>
                        <a:buNone/>
                        <a:tabLst/>
                        <a:defRPr/>
                      </a:pPr>
                      <a:r>
                        <a:rPr lang="zh-TW" altLang="zh-TW" sz="1400" b="1" kern="0" spc="-30" dirty="0">
                          <a:solidFill>
                            <a:schemeClr val="tx1"/>
                          </a:solidFill>
                          <a:effectLst/>
                          <a:latin typeface="微軟正黑體" panose="020B0604030504040204" pitchFamily="34" charset="-120"/>
                          <a:ea typeface="微軟正黑體" panose="020B0604030504040204" pitchFamily="34" charset="-120"/>
                          <a:cs typeface="+mn-cs"/>
                        </a:rPr>
                        <a:t>耗材、物品、圖書及雜項費用暨國外學者來臺費用</a:t>
                      </a: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a:txBody>
                    <a:bodyPr/>
                    <a:lstStyle/>
                    <a:p>
                      <a:pPr marL="1270" algn="ctr">
                        <a:lnSpc>
                          <a:spcPct val="100000"/>
                        </a:lnSpc>
                        <a:spcBef>
                          <a:spcPts val="200"/>
                        </a:spcBef>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參訪差旅費</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00000"/>
                        </a:lnSpc>
                        <a:spcBef>
                          <a:spcPts val="200"/>
                        </a:spcBef>
                        <a:spcAft>
                          <a:spcPts val="0"/>
                        </a:spcAft>
                      </a:pPr>
                      <a:r>
                        <a:rPr lang="zh-TW" sz="1400" b="1" kern="0" spc="-50" dirty="0">
                          <a:solidFill>
                            <a:schemeClr val="tx1"/>
                          </a:solidFill>
                          <a:effectLst/>
                          <a:latin typeface="微軟正黑體" panose="020B0604030504040204" pitchFamily="34" charset="-120"/>
                          <a:ea typeface="微軟正黑體" panose="020B0604030504040204" pitchFamily="34" charset="-120"/>
                        </a:rPr>
                        <a:t>國際合作</a:t>
                      </a:r>
                      <a:endParaRPr lang="en-US" altLang="zh-TW" sz="1400" b="1" kern="0" spc="-50" dirty="0">
                        <a:solidFill>
                          <a:schemeClr val="tx1"/>
                        </a:solidFill>
                        <a:effectLst/>
                        <a:latin typeface="微軟正黑體" panose="020B0604030504040204" pitchFamily="34" charset="-120"/>
                        <a:ea typeface="微軟正黑體" panose="020B0604030504040204" pitchFamily="34" charset="-120"/>
                      </a:endParaRPr>
                    </a:p>
                    <a:p>
                      <a:pPr marL="1270" algn="ctr">
                        <a:lnSpc>
                          <a:spcPct val="100000"/>
                        </a:lnSpc>
                        <a:spcBef>
                          <a:spcPts val="200"/>
                        </a:spcBef>
                        <a:spcAft>
                          <a:spcPts val="0"/>
                        </a:spcAft>
                      </a:pPr>
                      <a:r>
                        <a:rPr lang="zh-TW" sz="1400" b="1" kern="0" spc="-50" dirty="0">
                          <a:solidFill>
                            <a:schemeClr val="tx1"/>
                          </a:solidFill>
                          <a:effectLst/>
                          <a:latin typeface="微軟正黑體" panose="020B0604030504040204" pitchFamily="34" charset="-120"/>
                          <a:ea typeface="微軟正黑體" panose="020B0604030504040204" pitchFamily="34" charset="-120"/>
                        </a:rPr>
                        <a:t>出國差旅費</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54277806"/>
                  </a:ext>
                </a:extLst>
              </a:tr>
              <a:tr h="859117">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500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436934"/>
                  </a:ext>
                </a:extLst>
              </a:tr>
            </a:tbl>
          </a:graphicData>
        </a:graphic>
      </p:graphicFrame>
      <p:sp>
        <p:nvSpPr>
          <p:cNvPr id="7" name="文字方塊 6">
            <a:extLst>
              <a:ext uri="{FF2B5EF4-FFF2-40B4-BE49-F238E27FC236}">
                <a16:creationId xmlns:a16="http://schemas.microsoft.com/office/drawing/2014/main" id="{465F428C-6979-A24C-8092-FB4A44ED055F}"/>
              </a:ext>
            </a:extLst>
          </p:cNvPr>
          <p:cNvSpPr txBox="1"/>
          <p:nvPr/>
        </p:nvSpPr>
        <p:spPr>
          <a:xfrm>
            <a:off x="10056440" y="1866310"/>
            <a:ext cx="1453952" cy="338554"/>
          </a:xfrm>
          <a:prstGeom prst="rect">
            <a:avLst/>
          </a:prstGeom>
          <a:noFill/>
        </p:spPr>
        <p:txBody>
          <a:bodyPr wrap="square" rtlCol="0">
            <a:spAutoFit/>
          </a:bodyPr>
          <a:lstStyle/>
          <a:p>
            <a:pPr algn="r"/>
            <a:r>
              <a:rPr lang="zh-TW" altLang="en-US" sz="1600" dirty="0">
                <a:latin typeface="微軟正黑體" panose="020B0604030504040204" pitchFamily="34" charset="-120"/>
                <a:ea typeface="微軟正黑體" panose="020B0604030504040204" pitchFamily="34" charset="-120"/>
              </a:rPr>
              <a:t>單位：千元</a:t>
            </a:r>
          </a:p>
        </p:txBody>
      </p:sp>
      <p:sp>
        <p:nvSpPr>
          <p:cNvPr id="8" name="矩形 7"/>
          <p:cNvSpPr/>
          <p:nvPr/>
        </p:nvSpPr>
        <p:spPr>
          <a:xfrm>
            <a:off x="695400" y="4653136"/>
            <a:ext cx="10844138" cy="1298817"/>
          </a:xfrm>
          <a:prstGeom prst="rect">
            <a:avLst/>
          </a:prstGeom>
        </p:spPr>
        <p:txBody>
          <a:bodyPr wrap="square">
            <a:spAutoFit/>
          </a:bodyPr>
          <a:lstStyle/>
          <a:p>
            <a:pPr>
              <a:lnSpc>
                <a:spcPct val="150000"/>
              </a:lnSpc>
              <a:spcBef>
                <a:spcPct val="20000"/>
              </a:spcBef>
            </a:pPr>
            <a:r>
              <a:rPr lang="zh-TW" altLang="en-US" sz="1600" b="1" dirty="0">
                <a:latin typeface="Microsoft JhengHei" panose="020B0604030504040204" pitchFamily="34" charset="-120"/>
                <a:ea typeface="Microsoft JhengHei" panose="020B0604030504040204" pitchFamily="34" charset="-120"/>
              </a:rPr>
              <a:t>*計畫內不得購置單價超過新台幣五百萬元（含）以上之大型儀器</a:t>
            </a:r>
            <a:endParaRPr lang="en-US" altLang="zh-TW" sz="1600" b="1" dirty="0">
              <a:latin typeface="Microsoft JhengHei" panose="020B0604030504040204" pitchFamily="34" charset="-120"/>
              <a:ea typeface="Microsoft JhengHei" panose="020B0604030504040204" pitchFamily="34" charset="-120"/>
            </a:endParaRPr>
          </a:p>
          <a:p>
            <a:pPr>
              <a:lnSpc>
                <a:spcPct val="150000"/>
              </a:lnSpc>
              <a:spcBef>
                <a:spcPct val="20000"/>
              </a:spcBef>
            </a:pPr>
            <a:r>
              <a:rPr lang="zh-TW" altLang="en-US" sz="1600" dirty="0">
                <a:latin typeface="Microsoft JhengHei" panose="020B0604030504040204" pitchFamily="34" charset="-120"/>
                <a:ea typeface="Microsoft JhengHei" panose="020B0604030504040204" pitchFamily="34" charset="-120"/>
              </a:rPr>
              <a:t>研究人力費項下是否有編列「外聘業界 </a:t>
            </a:r>
            <a:r>
              <a:rPr lang="en-US" altLang="zh-TW" sz="1600" dirty="0">
                <a:latin typeface="Microsoft JhengHei" panose="020B0604030504040204" pitchFamily="34" charset="-120"/>
                <a:ea typeface="Microsoft JhengHei" panose="020B0604030504040204" pitchFamily="34" charset="-120"/>
              </a:rPr>
              <a:t>CEO</a:t>
            </a:r>
            <a:r>
              <a:rPr lang="zh-TW" altLang="en-US" sz="1600" dirty="0">
                <a:latin typeface="Microsoft JhengHei" panose="020B0604030504040204" pitchFamily="34" charset="-120"/>
                <a:ea typeface="Microsoft JhengHei" panose="020B0604030504040204" pitchFamily="34" charset="-120"/>
              </a:rPr>
              <a:t>或</a:t>
            </a:r>
            <a:r>
              <a:rPr lang="en-US" altLang="zh-TW" sz="1600" dirty="0">
                <a:latin typeface="Microsoft JhengHei" panose="020B0604030504040204" pitchFamily="34" charset="-120"/>
                <a:ea typeface="Microsoft JhengHei" panose="020B0604030504040204" pitchFamily="34" charset="-120"/>
              </a:rPr>
              <a:t>COO</a:t>
            </a:r>
            <a:r>
              <a:rPr lang="zh-TW" altLang="en-US" sz="1600" dirty="0">
                <a:latin typeface="Microsoft JhengHei" panose="020B0604030504040204" pitchFamily="34" charset="-120"/>
                <a:ea typeface="Microsoft JhengHei" panose="020B0604030504040204" pitchFamily="34" charset="-120"/>
              </a:rPr>
              <a:t>薪資」</a:t>
            </a:r>
          </a:p>
          <a:p>
            <a:pPr>
              <a:lnSpc>
                <a:spcPct val="150000"/>
              </a:lnSpc>
              <a:spcBef>
                <a:spcPct val="20000"/>
              </a:spcBef>
            </a:pPr>
            <a:r>
              <a:rPr lang="en-US" altLang="zh-TW" sz="1600" dirty="0">
                <a:solidFill>
                  <a:srgbClr val="666666"/>
                </a:solidFill>
                <a:latin typeface="Wingdings 2" pitchFamily="2" charset="2"/>
              </a:rPr>
              <a:t>£</a:t>
            </a:r>
            <a:r>
              <a:rPr lang="en-US" altLang="zh-TW" sz="1600" dirty="0">
                <a:solidFill>
                  <a:srgbClr val="666666"/>
                </a:solidFill>
                <a:latin typeface="Microsoft JhengHei" panose="020B0604030504040204" pitchFamily="34" charset="-120"/>
                <a:ea typeface="Microsoft JhengHei" panose="020B0604030504040204" pitchFamily="34" charset="-120"/>
              </a:rPr>
              <a:t> </a:t>
            </a:r>
            <a:r>
              <a:rPr lang="zh-TW" altLang="en-US" sz="1600" dirty="0">
                <a:latin typeface="Microsoft JhengHei" panose="020B0604030504040204" pitchFamily="34" charset="-120"/>
                <a:ea typeface="Microsoft JhengHei" panose="020B0604030504040204" pitchFamily="34" charset="-120"/>
              </a:rPr>
              <a:t>是</a:t>
            </a:r>
            <a:r>
              <a:rPr lang="en-US" altLang="zh-TW" sz="1600" dirty="0">
                <a:latin typeface="Microsoft JhengHei" panose="020B0604030504040204" pitchFamily="34" charset="-120"/>
                <a:ea typeface="Microsoft JhengHei" panose="020B0604030504040204" pitchFamily="34" charset="-120"/>
              </a:rPr>
              <a:t> </a:t>
            </a:r>
            <a:r>
              <a:rPr lang="zh-TW" altLang="en-US" sz="1600" dirty="0">
                <a:latin typeface="Microsoft JhengHei" panose="020B0604030504040204" pitchFamily="34" charset="-120"/>
                <a:ea typeface="Microsoft JhengHei" panose="020B0604030504040204" pitchFamily="34" charset="-120"/>
              </a:rPr>
              <a:t> </a:t>
            </a:r>
            <a:r>
              <a:rPr lang="en-US" altLang="zh-TW" sz="1600" dirty="0">
                <a:solidFill>
                  <a:srgbClr val="666666"/>
                </a:solidFill>
                <a:latin typeface="Wingdings 2" pitchFamily="2" charset="2"/>
              </a:rPr>
              <a:t>£</a:t>
            </a:r>
            <a:r>
              <a:rPr lang="en-US" altLang="zh-TW" sz="1600" dirty="0">
                <a:solidFill>
                  <a:srgbClr val="666666"/>
                </a:solidFill>
                <a:latin typeface="Microsoft JhengHei" panose="020B0604030504040204" pitchFamily="34" charset="-120"/>
                <a:ea typeface="Microsoft JhengHei" panose="020B0604030504040204" pitchFamily="34" charset="-120"/>
              </a:rPr>
              <a:t> </a:t>
            </a:r>
            <a:r>
              <a:rPr lang="zh-TW" altLang="en-US" sz="1600" dirty="0">
                <a:latin typeface="Microsoft JhengHei" panose="020B0604030504040204" pitchFamily="34" charset="-120"/>
                <a:ea typeface="Microsoft JhengHei" panose="020B0604030504040204" pitchFamily="34" charset="-120"/>
              </a:rPr>
              <a:t>否，經費：</a:t>
            </a:r>
            <a:r>
              <a:rPr lang="en-US" altLang="zh-TW" sz="1600" dirty="0">
                <a:latin typeface="Microsoft JhengHei" panose="020B0604030504040204" pitchFamily="34" charset="-120"/>
                <a:ea typeface="Microsoft JhengHei" panose="020B0604030504040204" pitchFamily="34" charset="-120"/>
              </a:rPr>
              <a:t>________________ </a:t>
            </a:r>
            <a:r>
              <a:rPr lang="zh-TW" altLang="en-US" sz="1600" dirty="0">
                <a:latin typeface="Microsoft JhengHei" panose="020B0604030504040204" pitchFamily="34" charset="-120"/>
                <a:ea typeface="Microsoft JhengHei" panose="020B0604030504040204" pitchFamily="34" charset="-120"/>
              </a:rPr>
              <a:t>元</a:t>
            </a:r>
            <a:r>
              <a:rPr lang="en-US" altLang="zh-TW" sz="1600" dirty="0">
                <a:latin typeface="Microsoft JhengHei" panose="020B0604030504040204" pitchFamily="34" charset="-120"/>
                <a:ea typeface="Microsoft JhengHei" panose="020B0604030504040204" pitchFamily="34" charset="-120"/>
              </a:rPr>
              <a:t>/_______</a:t>
            </a:r>
            <a:r>
              <a:rPr lang="zh-TW" altLang="en-US" sz="1600" dirty="0">
                <a:latin typeface="Microsoft JhengHei" panose="020B0604030504040204" pitchFamily="34" charset="-120"/>
                <a:ea typeface="Microsoft JhengHei" panose="020B0604030504040204" pitchFamily="34" charset="-120"/>
              </a:rPr>
              <a:t>月，總計：</a:t>
            </a:r>
            <a:r>
              <a:rPr lang="en-US" altLang="zh-TW" sz="1600" dirty="0">
                <a:latin typeface="Microsoft JhengHei" panose="020B0604030504040204" pitchFamily="34" charset="-120"/>
                <a:ea typeface="Microsoft JhengHei" panose="020B0604030504040204" pitchFamily="34" charset="-120"/>
              </a:rPr>
              <a:t>__________________ </a:t>
            </a:r>
            <a:r>
              <a:rPr lang="zh-TW" altLang="en-US" sz="1600" dirty="0">
                <a:latin typeface="Microsoft JhengHei" panose="020B0604030504040204" pitchFamily="34" charset="-120"/>
                <a:ea typeface="Microsoft JhengHei" panose="020B0604030504040204" pitchFamily="34" charset="-120"/>
              </a:rPr>
              <a:t>元</a:t>
            </a:r>
          </a:p>
        </p:txBody>
      </p:sp>
    </p:spTree>
    <p:extLst>
      <p:ext uri="{BB962C8B-B14F-4D97-AF65-F5344CB8AC3E}">
        <p14:creationId xmlns:p14="http://schemas.microsoft.com/office/powerpoint/2010/main" val="415852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a:extLst>
              <a:ext uri="{FF2B5EF4-FFF2-40B4-BE49-F238E27FC236}">
                <a16:creationId xmlns:a16="http://schemas.microsoft.com/office/drawing/2014/main" id="{3F54AFCF-4D97-3A43-91C3-D3F8C792D404}"/>
              </a:ext>
            </a:extLst>
          </p:cNvPr>
          <p:cNvSpPr txBox="1"/>
          <p:nvPr/>
        </p:nvSpPr>
        <p:spPr>
          <a:xfrm>
            <a:off x="676098" y="1556792"/>
            <a:ext cx="1244251" cy="1862048"/>
          </a:xfrm>
          <a:prstGeom prst="rect">
            <a:avLst/>
          </a:prstGeom>
          <a:noFill/>
        </p:spPr>
        <p:txBody>
          <a:bodyPr wrap="none" rtlCol="0">
            <a:spAutoFit/>
          </a:bodyPr>
          <a:lstStyle/>
          <a:p>
            <a:r>
              <a:rPr kumimoji="1" lang="en-US" altLang="zh-CN" sz="11500" b="1" dirty="0">
                <a:solidFill>
                  <a:schemeClr val="accent2"/>
                </a:solidFill>
                <a:latin typeface="Microsoft JhengHei" panose="020B0604030504040204" pitchFamily="34" charset="-120"/>
                <a:ea typeface="Microsoft JhengHei" panose="020B0604030504040204" pitchFamily="34" charset="-120"/>
              </a:rPr>
              <a:t>A</a:t>
            </a:r>
            <a:endParaRPr kumimoji="1" lang="zh-CN" altLang="en-US" sz="11500" b="1" dirty="0">
              <a:solidFill>
                <a:schemeClr val="accent2"/>
              </a:solidFill>
              <a:latin typeface="Microsoft JhengHei" panose="020B0604030504040204" pitchFamily="34" charset="-120"/>
              <a:ea typeface="Microsoft JhengHei" panose="020B0604030504040204" pitchFamily="34" charset="-120"/>
            </a:endParaRPr>
          </a:p>
        </p:txBody>
      </p:sp>
      <p:sp>
        <p:nvSpPr>
          <p:cNvPr id="2" name="日期版面配置區 1">
            <a:extLst>
              <a:ext uri="{FF2B5EF4-FFF2-40B4-BE49-F238E27FC236}">
                <a16:creationId xmlns:a16="http://schemas.microsoft.com/office/drawing/2014/main" id="{8EC62F22-3359-5748-B9A3-3D492913076A}"/>
              </a:ext>
            </a:extLst>
          </p:cNvPr>
          <p:cNvSpPr>
            <a:spLocks noGrp="1"/>
          </p:cNvSpPr>
          <p:nvPr>
            <p:ph type="dt" sz="half" idx="2"/>
          </p:nvPr>
        </p:nvSpPr>
        <p:spPr/>
        <p:txBody>
          <a:bodyPr/>
          <a:lstStyle/>
          <a:p>
            <a:r>
              <a:rPr lang="zh-TW" altLang="en-US" dirty="0"/>
              <a:t>科技部新型態產學研鏈結計畫 </a:t>
            </a:r>
          </a:p>
        </p:txBody>
      </p:sp>
      <p:sp>
        <p:nvSpPr>
          <p:cNvPr id="3" name="投影片編號版面配置區 2">
            <a:extLst>
              <a:ext uri="{FF2B5EF4-FFF2-40B4-BE49-F238E27FC236}">
                <a16:creationId xmlns:a16="http://schemas.microsoft.com/office/drawing/2014/main" id="{2BB57A7C-9F49-0141-9FDC-E30DAB03C541}"/>
              </a:ext>
            </a:extLst>
          </p:cNvPr>
          <p:cNvSpPr>
            <a:spLocks noGrp="1"/>
          </p:cNvSpPr>
          <p:nvPr>
            <p:ph type="sldNum" sz="quarter" idx="4"/>
          </p:nvPr>
        </p:nvSpPr>
        <p:spPr/>
        <p:txBody>
          <a:bodyPr/>
          <a:lstStyle/>
          <a:p>
            <a:fld id="{74682BA4-12DE-4015-951D-6A0C08D21028}" type="slidenum">
              <a:rPr lang="zh-TW" altLang="en-US" smtClean="0"/>
              <a:pPr/>
              <a:t>26</a:t>
            </a:fld>
            <a:endParaRPr lang="zh-TW" altLang="en-US" dirty="0"/>
          </a:p>
        </p:txBody>
      </p:sp>
      <p:cxnSp>
        <p:nvCxnSpPr>
          <p:cNvPr id="4" name="直接连接符 10">
            <a:extLst>
              <a:ext uri="{FF2B5EF4-FFF2-40B4-BE49-F238E27FC236}">
                <a16:creationId xmlns:a16="http://schemas.microsoft.com/office/drawing/2014/main" id="{5391A38B-6AD5-D547-865F-6250DCC9249F}"/>
              </a:ext>
            </a:extLst>
          </p:cNvPr>
          <p:cNvCxnSpPr/>
          <p:nvPr/>
        </p:nvCxnSpPr>
        <p:spPr>
          <a:xfrm>
            <a:off x="709870" y="3140968"/>
            <a:ext cx="5962194" cy="0"/>
          </a:xfrm>
          <a:prstGeom prst="line">
            <a:avLst/>
          </a:prstGeom>
          <a:ln w="381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文本框 13">
            <a:extLst>
              <a:ext uri="{FF2B5EF4-FFF2-40B4-BE49-F238E27FC236}">
                <a16:creationId xmlns:a16="http://schemas.microsoft.com/office/drawing/2014/main" id="{39258E8C-BA7A-4147-816C-E887EF0D7F86}"/>
              </a:ext>
            </a:extLst>
          </p:cNvPr>
          <p:cNvSpPr txBox="1"/>
          <p:nvPr/>
        </p:nvSpPr>
        <p:spPr>
          <a:xfrm>
            <a:off x="1847528" y="2289646"/>
            <a:ext cx="3814386" cy="923330"/>
          </a:xfrm>
          <a:prstGeom prst="rect">
            <a:avLst/>
          </a:prstGeom>
          <a:noFill/>
        </p:spPr>
        <p:txBody>
          <a:bodyPr wrap="square" rtlCol="0">
            <a:spAutoFit/>
          </a:bodyPr>
          <a:lstStyle/>
          <a:p>
            <a:r>
              <a:rPr lang="zh-CN" altLang="en-US" sz="5400" b="1" dirty="0">
                <a:latin typeface="Microsoft JhengHei" panose="020B0604030504040204" pitchFamily="34" charset="-120"/>
                <a:ea typeface="Microsoft JhengHei" panose="020B0604030504040204" pitchFamily="34" charset="-120"/>
              </a:rPr>
              <a:t>附件</a:t>
            </a:r>
          </a:p>
        </p:txBody>
      </p:sp>
      <p:sp>
        <p:nvSpPr>
          <p:cNvPr id="8" name="文本框 7">
            <a:extLst>
              <a:ext uri="{FF2B5EF4-FFF2-40B4-BE49-F238E27FC236}">
                <a16:creationId xmlns:a16="http://schemas.microsoft.com/office/drawing/2014/main" id="{EA7DAA34-A063-1641-9059-5C43673ACF72}"/>
              </a:ext>
            </a:extLst>
          </p:cNvPr>
          <p:cNvSpPr txBox="1"/>
          <p:nvPr/>
        </p:nvSpPr>
        <p:spPr>
          <a:xfrm>
            <a:off x="709870" y="3223865"/>
            <a:ext cx="6250226" cy="797526"/>
          </a:xfrm>
          <a:prstGeom prst="rect">
            <a:avLst/>
          </a:prstGeom>
          <a:noFill/>
        </p:spPr>
        <p:txBody>
          <a:bodyPr wrap="square" rtlCol="0">
            <a:spAutoFit/>
          </a:bodyPr>
          <a:lstStyle/>
          <a:p>
            <a:pPr marL="11113">
              <a:lnSpc>
                <a:spcPct val="120000"/>
              </a:lnSpc>
            </a:pPr>
            <a:r>
              <a:rPr lang="zh-TW" altLang="en-US" sz="2000" dirty="0">
                <a:latin typeface="微軟正黑體" pitchFamily="34" charset="-120"/>
                <a:ea typeface="微軟正黑體" pitchFamily="34" charset="-120"/>
              </a:rPr>
              <a:t>一、智財自評</a:t>
            </a:r>
            <a:endParaRPr lang="en-US" altLang="zh-TW" sz="2000" dirty="0">
              <a:latin typeface="微軟正黑體" pitchFamily="34" charset="-120"/>
              <a:ea typeface="微軟正黑體" pitchFamily="34" charset="-120"/>
            </a:endParaRPr>
          </a:p>
          <a:p>
            <a:pPr marL="11113">
              <a:lnSpc>
                <a:spcPct val="120000"/>
              </a:lnSpc>
            </a:pPr>
            <a:r>
              <a:rPr lang="zh-TW" altLang="en-US" sz="2000" dirty="0">
                <a:latin typeface="微軟正黑體" pitchFamily="34" charset="-120"/>
                <a:ea typeface="微軟正黑體" pitchFamily="34" charset="-120"/>
              </a:rPr>
              <a:t>二、商業模式匯總說明</a:t>
            </a:r>
            <a:endParaRPr lang="en-US" altLang="zh-TW" sz="2000" dirty="0">
              <a:latin typeface="微軟正黑體" pitchFamily="34" charset="-120"/>
              <a:ea typeface="微軟正黑體" pitchFamily="34" charset="-120"/>
            </a:endParaRPr>
          </a:p>
        </p:txBody>
      </p:sp>
      <p:pic>
        <p:nvPicPr>
          <p:cNvPr id="9" name="圖片 8">
            <a:extLst>
              <a:ext uri="{FF2B5EF4-FFF2-40B4-BE49-F238E27FC236}">
                <a16:creationId xmlns:a16="http://schemas.microsoft.com/office/drawing/2014/main" id="{A1D08CCC-57B5-3B4B-AF5B-9DF023506569}"/>
              </a:ext>
            </a:extLst>
          </p:cNvPr>
          <p:cNvPicPr>
            <a:picLocks noChangeAspect="1"/>
          </p:cNvPicPr>
          <p:nvPr/>
        </p:nvPicPr>
        <p:blipFill>
          <a:blip r:embed="rId2">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rot="5400000">
            <a:off x="7553084" y="2215323"/>
            <a:ext cx="6858000" cy="2427351"/>
          </a:xfrm>
          <a:prstGeom prst="rect">
            <a:avLst/>
          </a:prstGeom>
        </p:spPr>
      </p:pic>
    </p:spTree>
    <p:extLst>
      <p:ext uri="{BB962C8B-B14F-4D97-AF65-F5344CB8AC3E}">
        <p14:creationId xmlns:p14="http://schemas.microsoft.com/office/powerpoint/2010/main" val="85260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49C0AD-74CD-2E45-B8E4-5AFED660F816}"/>
              </a:ext>
            </a:extLst>
          </p:cNvPr>
          <p:cNvSpPr>
            <a:spLocks noGrp="1"/>
          </p:cNvSpPr>
          <p:nvPr>
            <p:ph type="title"/>
          </p:nvPr>
        </p:nvSpPr>
        <p:spPr/>
        <p:txBody>
          <a:bodyPr/>
          <a:lstStyle/>
          <a:p>
            <a:r>
              <a:rPr kumimoji="1" lang="zh-TW" altLang="en-US" dirty="0"/>
              <a:t>附件一、智財自評</a:t>
            </a:r>
          </a:p>
        </p:txBody>
      </p:sp>
      <p:sp>
        <p:nvSpPr>
          <p:cNvPr id="3" name="內容版面配置區 2">
            <a:extLst>
              <a:ext uri="{FF2B5EF4-FFF2-40B4-BE49-F238E27FC236}">
                <a16:creationId xmlns:a16="http://schemas.microsoft.com/office/drawing/2014/main" id="{8C64229B-BF0D-6547-AE2B-4C129D8A435F}"/>
              </a:ext>
            </a:extLst>
          </p:cNvPr>
          <p:cNvSpPr>
            <a:spLocks noGrp="1"/>
          </p:cNvSpPr>
          <p:nvPr>
            <p:ph idx="1"/>
          </p:nvPr>
        </p:nvSpPr>
        <p:spPr>
          <a:xfrm>
            <a:off x="609600" y="1052513"/>
            <a:ext cx="10972800" cy="1224360"/>
          </a:xfrm>
        </p:spPr>
        <p:txBody>
          <a:bodyPr>
            <a:normAutofit/>
          </a:bodyPr>
          <a:lstStyle/>
          <a:p>
            <a:pPr marL="0" indent="0">
              <a:buNone/>
            </a:pPr>
            <a:r>
              <a:rPr kumimoji="1" lang="zh-TW" altLang="en-US" sz="1800" b="1" dirty="0"/>
              <a:t>專利權是否全部歸屬於計畫申請之學校？</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是，計畫主持人是否為主要發明人？</a:t>
            </a: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是　 </a:t>
            </a: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solidFill>
                  <a:srgbClr val="666666"/>
                </a:solidFill>
              </a:rPr>
              <a:t>否</a:t>
            </a:r>
            <a:endParaRPr kumimoji="1" lang="zh-TW" altLang="en-US" sz="1600" dirty="0"/>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否，則請說明如何達成相關專利的專屬授權（若需要額外支付權利金也請說明）</a:t>
            </a:r>
          </a:p>
        </p:txBody>
      </p:sp>
      <p:sp>
        <p:nvSpPr>
          <p:cNvPr id="4" name="日期版面配置區 3">
            <a:extLst>
              <a:ext uri="{FF2B5EF4-FFF2-40B4-BE49-F238E27FC236}">
                <a16:creationId xmlns:a16="http://schemas.microsoft.com/office/drawing/2014/main" id="{D3A9EF02-C526-F84B-BAC0-23DF34F2283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AB0BAB38-F3B1-A44A-B18D-F2DB6307CEE1}"/>
              </a:ext>
            </a:extLst>
          </p:cNvPr>
          <p:cNvSpPr>
            <a:spLocks noGrp="1"/>
          </p:cNvSpPr>
          <p:nvPr>
            <p:ph type="sldNum" sz="quarter" idx="4"/>
          </p:nvPr>
        </p:nvSpPr>
        <p:spPr/>
        <p:txBody>
          <a:bodyPr/>
          <a:lstStyle/>
          <a:p>
            <a:fld id="{74682BA4-12DE-4015-951D-6A0C08D21028}" type="slidenum">
              <a:rPr lang="zh-TW" altLang="en-US" smtClean="0"/>
              <a:pPr/>
              <a:t>27</a:t>
            </a:fld>
            <a:endParaRPr lang="zh-TW" altLang="en-US" dirty="0"/>
          </a:p>
        </p:txBody>
      </p:sp>
      <p:sp>
        <p:nvSpPr>
          <p:cNvPr id="7" name="內容版面配置區 2">
            <a:extLst>
              <a:ext uri="{FF2B5EF4-FFF2-40B4-BE49-F238E27FC236}">
                <a16:creationId xmlns:a16="http://schemas.microsoft.com/office/drawing/2014/main" id="{96839BE2-0AB6-AB44-BC87-D5672898FB47}"/>
              </a:ext>
            </a:extLst>
          </p:cNvPr>
          <p:cNvSpPr txBox="1">
            <a:spLocks/>
          </p:cNvSpPr>
          <p:nvPr/>
        </p:nvSpPr>
        <p:spPr>
          <a:xfrm>
            <a:off x="609600" y="2397846"/>
            <a:ext cx="10972800" cy="1224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zh-TW" altLang="en-US" sz="1800" b="1" dirty="0"/>
              <a:t>有無智財權負責人（特別是專利） </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有，則請說明其智權及技術專業經歷</a:t>
            </a:r>
            <a:endParaRPr kumimoji="1" lang="en-US" altLang="zh-TW" sz="1600" dirty="0"/>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lang="zh-TW" altLang="en-US" sz="1600" dirty="0">
                <a:solidFill>
                  <a:srgbClr val="666666"/>
                </a:solidFill>
              </a:rPr>
              <a:t>無</a:t>
            </a:r>
            <a:endParaRPr kumimoji="1" lang="zh-TW" altLang="en-US" sz="1600" dirty="0"/>
          </a:p>
        </p:txBody>
      </p:sp>
      <p:sp>
        <p:nvSpPr>
          <p:cNvPr id="8" name="內容版面配置區 2">
            <a:extLst>
              <a:ext uri="{FF2B5EF4-FFF2-40B4-BE49-F238E27FC236}">
                <a16:creationId xmlns:a16="http://schemas.microsoft.com/office/drawing/2014/main" id="{17F2EBDA-78A7-5144-946D-76BA8011975E}"/>
              </a:ext>
            </a:extLst>
          </p:cNvPr>
          <p:cNvSpPr txBox="1">
            <a:spLocks/>
          </p:cNvSpPr>
          <p:nvPr/>
        </p:nvSpPr>
        <p:spPr>
          <a:xfrm>
            <a:off x="609600" y="3743179"/>
            <a:ext cx="10972800" cy="1224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zh-TW" altLang="en-US" sz="1800" b="1" dirty="0"/>
              <a:t>有無作過相關專利檢索或分析或專利（技術）鑑價</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solidFill>
                  <a:srgbClr val="666666"/>
                </a:solidFill>
              </a:rPr>
              <a:t>有</a:t>
            </a:r>
            <a:r>
              <a:rPr kumimoji="1" lang="zh-TW" altLang="en-US" sz="1600" dirty="0"/>
              <a:t>，則請說明分析或鑑價方法、流程及結果並提相關報告</a:t>
            </a:r>
            <a:endParaRPr kumimoji="1" lang="en-US" altLang="zh-TW" sz="1600" dirty="0"/>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solidFill>
                  <a:srgbClr val="666666"/>
                </a:solidFill>
              </a:rPr>
              <a:t>無</a:t>
            </a:r>
            <a:endParaRPr kumimoji="1" lang="zh-TW" altLang="en-US" sz="1600" dirty="0"/>
          </a:p>
        </p:txBody>
      </p:sp>
      <p:sp>
        <p:nvSpPr>
          <p:cNvPr id="9" name="內容版面配置區 2">
            <a:extLst>
              <a:ext uri="{FF2B5EF4-FFF2-40B4-BE49-F238E27FC236}">
                <a16:creationId xmlns:a16="http://schemas.microsoft.com/office/drawing/2014/main" id="{3F3D3EB7-17EA-F84A-8847-E13196AFACDE}"/>
              </a:ext>
            </a:extLst>
          </p:cNvPr>
          <p:cNvSpPr txBox="1">
            <a:spLocks/>
          </p:cNvSpPr>
          <p:nvPr/>
        </p:nvSpPr>
        <p:spPr>
          <a:xfrm>
            <a:off x="609600" y="5088512"/>
            <a:ext cx="10972800" cy="1224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zh-TW" altLang="en-US" sz="1800" b="1" dirty="0"/>
              <a:t>如有涉及軟體開發之計畫，則需另行敘明未來新創公司與申請機構約定原始碼使用、維護及後續研發等項目之權利與義務規劃</a:t>
            </a:r>
            <a:endParaRPr kumimoji="1" lang="en-US" altLang="zh-TW" sz="1800" b="1" dirty="0"/>
          </a:p>
          <a:p>
            <a:pPr marL="0" indent="0">
              <a:buNone/>
            </a:pPr>
            <a:endParaRPr kumimoji="1" lang="zh-TW" altLang="en-US" sz="1600" dirty="0"/>
          </a:p>
        </p:txBody>
      </p:sp>
      <p:sp>
        <p:nvSpPr>
          <p:cNvPr id="10" name="矩形 9">
            <a:extLst>
              <a:ext uri="{FF2B5EF4-FFF2-40B4-BE49-F238E27FC236}">
                <a16:creationId xmlns:a16="http://schemas.microsoft.com/office/drawing/2014/main" id="{F28E78CC-1002-8B46-A2D1-26358E008235}"/>
              </a:ext>
            </a:extLst>
          </p:cNvPr>
          <p:cNvSpPr/>
          <p:nvPr/>
        </p:nvSpPr>
        <p:spPr>
          <a:xfrm>
            <a:off x="2495600" y="6367890"/>
            <a:ext cx="755335" cy="338554"/>
          </a:xfrm>
          <a:prstGeom prst="rect">
            <a:avLst/>
          </a:prstGeom>
        </p:spPr>
        <p:txBody>
          <a:bodyPr wrap="none">
            <a:spAutoFit/>
          </a:bodyPr>
          <a:lstStyle/>
          <a:p>
            <a:r>
              <a:rPr lang="en" altLang="zh-TW" sz="1600" dirty="0">
                <a:solidFill>
                  <a:srgbClr val="666666"/>
                </a:solidFill>
                <a:latin typeface="Wingdings 2" pitchFamily="2" charset="2"/>
              </a:rPr>
              <a:t>R</a:t>
            </a:r>
            <a:r>
              <a:rPr lang="zh-TW" altLang="en-US" sz="1600" dirty="0">
                <a:solidFill>
                  <a:srgbClr val="666666"/>
                </a:solidFill>
                <a:latin typeface="Wingdings 2" pitchFamily="2" charset="2"/>
              </a:rPr>
              <a:t> </a:t>
            </a:r>
            <a:r>
              <a:rPr lang="en-US" altLang="zh-TW" sz="1600" dirty="0">
                <a:solidFill>
                  <a:srgbClr val="666666"/>
                </a:solidFill>
                <a:latin typeface="Wingdings 2" pitchFamily="2" charset="2"/>
              </a:rPr>
              <a:t>£</a:t>
            </a:r>
            <a:endParaRPr lang="zh-TW" altLang="en-US" sz="1600" dirty="0"/>
          </a:p>
        </p:txBody>
      </p:sp>
    </p:spTree>
    <p:extLst>
      <p:ext uri="{BB962C8B-B14F-4D97-AF65-F5344CB8AC3E}">
        <p14:creationId xmlns:p14="http://schemas.microsoft.com/office/powerpoint/2010/main" val="370685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49C0AD-74CD-2E45-B8E4-5AFED660F816}"/>
              </a:ext>
            </a:extLst>
          </p:cNvPr>
          <p:cNvSpPr>
            <a:spLocks noGrp="1"/>
          </p:cNvSpPr>
          <p:nvPr>
            <p:ph type="title"/>
          </p:nvPr>
        </p:nvSpPr>
        <p:spPr/>
        <p:txBody>
          <a:bodyPr/>
          <a:lstStyle/>
          <a:p>
            <a:r>
              <a:rPr kumimoji="1" lang="zh-TW" altLang="en-US" dirty="0"/>
              <a:t>附件一、智財自評</a:t>
            </a:r>
          </a:p>
        </p:txBody>
      </p:sp>
      <p:sp>
        <p:nvSpPr>
          <p:cNvPr id="3" name="內容版面配置區 2">
            <a:extLst>
              <a:ext uri="{FF2B5EF4-FFF2-40B4-BE49-F238E27FC236}">
                <a16:creationId xmlns:a16="http://schemas.microsoft.com/office/drawing/2014/main" id="{8C64229B-BF0D-6547-AE2B-4C129D8A435F}"/>
              </a:ext>
            </a:extLst>
          </p:cNvPr>
          <p:cNvSpPr>
            <a:spLocks noGrp="1"/>
          </p:cNvSpPr>
          <p:nvPr>
            <p:ph idx="1"/>
          </p:nvPr>
        </p:nvSpPr>
        <p:spPr>
          <a:xfrm>
            <a:off x="609600" y="1052512"/>
            <a:ext cx="10972800" cy="2376487"/>
          </a:xfrm>
        </p:spPr>
        <p:txBody>
          <a:bodyPr>
            <a:normAutofit/>
          </a:bodyPr>
          <a:lstStyle/>
          <a:p>
            <a:pPr marL="0" indent="0">
              <a:buNone/>
            </a:pPr>
            <a:r>
              <a:rPr kumimoji="1" lang="zh-TW" altLang="en-US" sz="1800" b="1" dirty="0"/>
              <a:t>是否使用</a:t>
            </a:r>
            <a:r>
              <a:rPr kumimoji="1" lang="en" altLang="zh-TW" sz="1800" b="1" dirty="0"/>
              <a:t>PCT</a:t>
            </a:r>
            <a:r>
              <a:rPr kumimoji="1" lang="zh-TW" altLang="en" sz="1800" b="1" dirty="0"/>
              <a:t>、</a:t>
            </a:r>
            <a:r>
              <a:rPr kumimoji="1" lang="zh-TW" altLang="en-US" sz="1800" b="1" dirty="0"/>
              <a:t>臨時案等專利策略</a:t>
            </a:r>
            <a:r>
              <a:rPr kumimoji="1" lang="en-US" altLang="zh-TW" sz="1800" b="1" dirty="0"/>
              <a:t>?</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是，後續規劃時程為：</a:t>
            </a:r>
            <a:endParaRPr kumimoji="1" lang="en-US" altLang="zh-TW" sz="1600" dirty="0"/>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solidFill>
                  <a:srgbClr val="666666"/>
                </a:solidFill>
              </a:rPr>
              <a:t>否</a:t>
            </a:r>
            <a:endParaRPr kumimoji="1" lang="zh-TW" altLang="en-US" sz="1600" dirty="0"/>
          </a:p>
        </p:txBody>
      </p:sp>
      <p:sp>
        <p:nvSpPr>
          <p:cNvPr id="4" name="日期版面配置區 3">
            <a:extLst>
              <a:ext uri="{FF2B5EF4-FFF2-40B4-BE49-F238E27FC236}">
                <a16:creationId xmlns:a16="http://schemas.microsoft.com/office/drawing/2014/main" id="{D3A9EF02-C526-F84B-BAC0-23DF34F2283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AB0BAB38-F3B1-A44A-B18D-F2DB6307CEE1}"/>
              </a:ext>
            </a:extLst>
          </p:cNvPr>
          <p:cNvSpPr>
            <a:spLocks noGrp="1"/>
          </p:cNvSpPr>
          <p:nvPr>
            <p:ph type="sldNum" sz="quarter" idx="4"/>
          </p:nvPr>
        </p:nvSpPr>
        <p:spPr/>
        <p:txBody>
          <a:bodyPr/>
          <a:lstStyle/>
          <a:p>
            <a:fld id="{74682BA4-12DE-4015-951D-6A0C08D21028}" type="slidenum">
              <a:rPr lang="zh-TW" altLang="en-US" smtClean="0"/>
              <a:pPr/>
              <a:t>28</a:t>
            </a:fld>
            <a:endParaRPr lang="zh-TW" altLang="en-US" dirty="0"/>
          </a:p>
        </p:txBody>
      </p:sp>
      <p:sp>
        <p:nvSpPr>
          <p:cNvPr id="6" name="內容版面配置區 2">
            <a:extLst>
              <a:ext uri="{FF2B5EF4-FFF2-40B4-BE49-F238E27FC236}">
                <a16:creationId xmlns:a16="http://schemas.microsoft.com/office/drawing/2014/main" id="{4976ED97-BFD0-664B-BE48-D8EA456BDE80}"/>
              </a:ext>
            </a:extLst>
          </p:cNvPr>
          <p:cNvSpPr txBox="1">
            <a:spLocks/>
          </p:cNvSpPr>
          <p:nvPr/>
        </p:nvSpPr>
        <p:spPr>
          <a:xfrm>
            <a:off x="609600" y="3428998"/>
            <a:ext cx="10972800" cy="2808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zh-TW" altLang="en-US" sz="1800" b="1" dirty="0"/>
              <a:t>已核准或已申請之專利是否涵蓋本技術</a:t>
            </a:r>
            <a:r>
              <a:rPr kumimoji="1" lang="en-US" altLang="zh-TW" sz="1800" b="1" dirty="0"/>
              <a:t>/</a:t>
            </a:r>
            <a:r>
              <a:rPr kumimoji="1" lang="zh-TW" altLang="en-US" sz="1800" b="1" dirty="0"/>
              <a:t>產品將來欲授權</a:t>
            </a:r>
            <a:r>
              <a:rPr kumimoji="1" lang="en-US" altLang="zh-TW" sz="1800" b="1" dirty="0"/>
              <a:t>/</a:t>
            </a:r>
            <a:r>
              <a:rPr kumimoji="1" lang="zh-TW" altLang="en-US" sz="1800" b="1" dirty="0"/>
              <a:t>銷售之地區</a:t>
            </a:r>
            <a:r>
              <a:rPr kumimoji="1" lang="en-US" altLang="zh-TW" sz="1800" b="1" dirty="0"/>
              <a:t>?</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t>是，專利涵蓋地區為：</a:t>
            </a:r>
            <a:r>
              <a:rPr kumimoji="1" lang="zh-TW" altLang="en-US" sz="1600" u="sng" dirty="0"/>
              <a:t>                                </a:t>
            </a:r>
            <a:r>
              <a:rPr kumimoji="1" lang="zh-TW" altLang="en-US" sz="1600" dirty="0"/>
              <a:t>，將來欲授權</a:t>
            </a:r>
            <a:r>
              <a:rPr kumimoji="1" lang="en-US" altLang="zh-TW" sz="1600" dirty="0"/>
              <a:t>/</a:t>
            </a:r>
            <a:r>
              <a:rPr kumimoji="1" lang="zh-TW" altLang="en-US" sz="1600" dirty="0"/>
              <a:t>銷售地區為：</a:t>
            </a:r>
            <a:r>
              <a:rPr kumimoji="1" lang="zh-TW" altLang="en-US" sz="1600" u="sng" dirty="0"/>
              <a:t>                                   </a:t>
            </a:r>
            <a:r>
              <a:rPr kumimoji="1" lang="zh-TW" altLang="en-US" sz="1600" dirty="0"/>
              <a:t>。 </a:t>
            </a:r>
          </a:p>
          <a:p>
            <a:pPr marL="0" indent="0">
              <a:buNone/>
            </a:pPr>
            <a:r>
              <a:rPr lang="en-US" altLang="zh-TW" sz="1600" dirty="0">
                <a:solidFill>
                  <a:srgbClr val="666666"/>
                </a:solidFill>
                <a:latin typeface="Wingdings 2" pitchFamily="2" charset="2"/>
              </a:rPr>
              <a:t>£</a:t>
            </a:r>
            <a:r>
              <a:rPr lang="en-US" altLang="zh-TW" sz="1600" dirty="0">
                <a:solidFill>
                  <a:srgbClr val="666666"/>
                </a:solidFill>
              </a:rPr>
              <a:t> </a:t>
            </a:r>
            <a:r>
              <a:rPr kumimoji="1" lang="zh-TW" altLang="en-US" sz="1600" dirty="0">
                <a:solidFill>
                  <a:srgbClr val="666666"/>
                </a:solidFill>
              </a:rPr>
              <a:t>否</a:t>
            </a:r>
            <a:r>
              <a:rPr kumimoji="1" lang="zh-TW" altLang="en-US" sz="1600" dirty="0"/>
              <a:t>，專利涵蓋地區為：</a:t>
            </a:r>
            <a:r>
              <a:rPr kumimoji="1" lang="zh-TW" altLang="en-US" sz="1600" u="sng" dirty="0"/>
              <a:t>                                </a:t>
            </a:r>
            <a:r>
              <a:rPr kumimoji="1" lang="zh-TW" altLang="en-US" sz="1600" dirty="0"/>
              <a:t>，將來欲授權</a:t>
            </a:r>
            <a:r>
              <a:rPr kumimoji="1" lang="en-US" altLang="zh-TW" sz="1600" dirty="0"/>
              <a:t>/</a:t>
            </a:r>
            <a:r>
              <a:rPr kumimoji="1" lang="zh-TW" altLang="en-US" sz="1600" dirty="0"/>
              <a:t>銷售地區為：</a:t>
            </a:r>
            <a:r>
              <a:rPr kumimoji="1" lang="zh-TW" altLang="en-US" sz="1600" u="sng" dirty="0"/>
              <a:t>                                   </a:t>
            </a:r>
            <a:r>
              <a:rPr kumimoji="1" lang="zh-TW" altLang="en-US" sz="1600" dirty="0"/>
              <a:t>。</a:t>
            </a:r>
          </a:p>
          <a:p>
            <a:pPr marL="0" indent="0">
              <a:buNone/>
              <a:tabLst>
                <a:tab pos="657225" algn="l"/>
              </a:tabLst>
            </a:pPr>
            <a:r>
              <a:rPr kumimoji="1" lang="en-US" altLang="zh-TW" sz="1600" dirty="0"/>
              <a:t>	</a:t>
            </a:r>
            <a:r>
              <a:rPr kumimoji="1" lang="zh-TW" altLang="en-US" sz="1600" dirty="0"/>
              <a:t>影響為何：                                                                                               </a:t>
            </a:r>
            <a:endParaRPr kumimoji="1" lang="en-US" altLang="zh-TW" sz="1600" dirty="0"/>
          </a:p>
          <a:p>
            <a:pPr marL="0" indent="0">
              <a:buNone/>
              <a:tabLst>
                <a:tab pos="661988" algn="l"/>
              </a:tabLst>
            </a:pPr>
            <a:r>
              <a:rPr kumimoji="1" lang="en-US" altLang="zh-TW" sz="1600" dirty="0"/>
              <a:t>	</a:t>
            </a:r>
          </a:p>
          <a:p>
            <a:pPr marL="0" indent="0">
              <a:buNone/>
              <a:tabLst>
                <a:tab pos="661988" algn="l"/>
              </a:tabLst>
            </a:pPr>
            <a:r>
              <a:rPr kumimoji="1" lang="en-US" altLang="zh-TW" sz="1600" dirty="0"/>
              <a:t>	</a:t>
            </a:r>
            <a:r>
              <a:rPr kumimoji="1" lang="zh-TW" altLang="en-US" sz="1600" dirty="0"/>
              <a:t>補救措施為何：  </a:t>
            </a:r>
          </a:p>
          <a:p>
            <a:pPr marL="0" indent="0">
              <a:buNone/>
            </a:pPr>
            <a:endParaRPr kumimoji="1" lang="zh-TW" altLang="en-US" sz="1600" dirty="0"/>
          </a:p>
        </p:txBody>
      </p:sp>
      <p:sp>
        <p:nvSpPr>
          <p:cNvPr id="7" name="矩形 6">
            <a:extLst>
              <a:ext uri="{FF2B5EF4-FFF2-40B4-BE49-F238E27FC236}">
                <a16:creationId xmlns:a16="http://schemas.microsoft.com/office/drawing/2014/main" id="{E69980C7-51AC-3F41-AC74-6C0C63F2CD08}"/>
              </a:ext>
            </a:extLst>
          </p:cNvPr>
          <p:cNvSpPr/>
          <p:nvPr/>
        </p:nvSpPr>
        <p:spPr>
          <a:xfrm>
            <a:off x="2495600" y="6367890"/>
            <a:ext cx="755335" cy="338554"/>
          </a:xfrm>
          <a:prstGeom prst="rect">
            <a:avLst/>
          </a:prstGeom>
        </p:spPr>
        <p:txBody>
          <a:bodyPr wrap="none">
            <a:spAutoFit/>
          </a:bodyPr>
          <a:lstStyle/>
          <a:p>
            <a:r>
              <a:rPr lang="en" altLang="zh-TW" sz="1600" dirty="0">
                <a:solidFill>
                  <a:srgbClr val="666666"/>
                </a:solidFill>
                <a:latin typeface="Wingdings 2" pitchFamily="2" charset="2"/>
              </a:rPr>
              <a:t>R</a:t>
            </a:r>
            <a:r>
              <a:rPr lang="zh-TW" altLang="en-US" sz="1600" dirty="0">
                <a:solidFill>
                  <a:srgbClr val="666666"/>
                </a:solidFill>
                <a:latin typeface="Wingdings 2" pitchFamily="2" charset="2"/>
              </a:rPr>
              <a:t> </a:t>
            </a:r>
            <a:r>
              <a:rPr lang="en-US" altLang="zh-TW" sz="1600" dirty="0">
                <a:solidFill>
                  <a:srgbClr val="666666"/>
                </a:solidFill>
                <a:latin typeface="Wingdings 2" pitchFamily="2" charset="2"/>
              </a:rPr>
              <a:t>£</a:t>
            </a:r>
            <a:endParaRPr lang="zh-TW" altLang="en-US" sz="1600" dirty="0"/>
          </a:p>
        </p:txBody>
      </p:sp>
    </p:spTree>
    <p:extLst>
      <p:ext uri="{BB962C8B-B14F-4D97-AF65-F5344CB8AC3E}">
        <p14:creationId xmlns:p14="http://schemas.microsoft.com/office/powerpoint/2010/main" val="164871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B5946-FF30-764B-AAA4-8263A001E57B}"/>
              </a:ext>
            </a:extLst>
          </p:cNvPr>
          <p:cNvSpPr>
            <a:spLocks noGrp="1"/>
          </p:cNvSpPr>
          <p:nvPr>
            <p:ph type="title"/>
          </p:nvPr>
        </p:nvSpPr>
        <p:spPr/>
        <p:txBody>
          <a:bodyPr/>
          <a:lstStyle/>
          <a:p>
            <a:r>
              <a:rPr kumimoji="1" lang="zh-TW" altLang="en-US" dirty="0"/>
              <a:t>客戶痛點與解決方案</a:t>
            </a:r>
          </a:p>
        </p:txBody>
      </p:sp>
      <p:sp>
        <p:nvSpPr>
          <p:cNvPr id="3" name="內容版面配置區 2">
            <a:extLst>
              <a:ext uri="{FF2B5EF4-FFF2-40B4-BE49-F238E27FC236}">
                <a16:creationId xmlns:a16="http://schemas.microsoft.com/office/drawing/2014/main" id="{37C5CC09-E42B-AD4D-962B-464F685F7756}"/>
              </a:ext>
            </a:extLst>
          </p:cNvPr>
          <p:cNvSpPr>
            <a:spLocks noGrp="1"/>
          </p:cNvSpPr>
          <p:nvPr>
            <p:ph idx="1"/>
          </p:nvPr>
        </p:nvSpPr>
        <p:spPr/>
        <p:txBody>
          <a:bodyPr/>
          <a:lstStyle/>
          <a:p>
            <a:pPr marL="0" indent="0">
              <a:buNone/>
            </a:pPr>
            <a:r>
              <a:rPr kumimoji="1" lang="zh-TW" altLang="en-US" sz="1800" b="1" dirty="0"/>
              <a:t>問題（痛點）</a:t>
            </a:r>
            <a:endParaRPr kumimoji="1" lang="en-US" altLang="zh-TW" sz="1800" b="1" dirty="0"/>
          </a:p>
          <a:p>
            <a:r>
              <a:rPr kumimoji="1" lang="zh-TW" altLang="en-US" sz="1600" dirty="0">
                <a:solidFill>
                  <a:schemeClr val="tx1">
                    <a:lumMod val="65000"/>
                    <a:lumOff val="35000"/>
                  </a:schemeClr>
                </a:solidFill>
              </a:rPr>
              <a:t>目標客戶是哪些，要解決的問題是什麼？</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針對造成痛點的原因進行根本性分析，及提出相應的解決方式，最終以產品</a:t>
            </a:r>
            <a:r>
              <a:rPr kumimoji="1" lang="en-US" altLang="zh-TW" sz="1600" dirty="0">
                <a:solidFill>
                  <a:schemeClr val="tx1">
                    <a:lumMod val="65000"/>
                    <a:lumOff val="35000"/>
                  </a:schemeClr>
                </a:solidFill>
              </a:rPr>
              <a:t>(</a:t>
            </a:r>
            <a:r>
              <a:rPr kumimoji="1" lang="zh-TW" altLang="en-US" sz="1600" dirty="0">
                <a:solidFill>
                  <a:schemeClr val="tx1">
                    <a:lumMod val="65000"/>
                    <a:lumOff val="35000"/>
                  </a:schemeClr>
                </a:solidFill>
              </a:rPr>
              <a:t>服務</a:t>
            </a:r>
            <a:r>
              <a:rPr kumimoji="1" lang="en-US" altLang="zh-TW" sz="1600" dirty="0">
                <a:solidFill>
                  <a:schemeClr val="tx1">
                    <a:lumMod val="65000"/>
                    <a:lumOff val="35000"/>
                  </a:schemeClr>
                </a:solidFill>
              </a:rPr>
              <a:t>)</a:t>
            </a:r>
            <a:r>
              <a:rPr kumimoji="1" lang="zh-TW" altLang="en-US" sz="1600" dirty="0">
                <a:solidFill>
                  <a:schemeClr val="tx1">
                    <a:lumMod val="65000"/>
                    <a:lumOff val="35000"/>
                  </a:schemeClr>
                </a:solidFill>
              </a:rPr>
              <a:t>形式呈現</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痛點描述需具體且深刻，並說明痛點產生的場景</a:t>
            </a:r>
            <a:endParaRPr kumimoji="1" lang="en-US" altLang="zh-TW" sz="1600" dirty="0">
              <a:solidFill>
                <a:schemeClr val="tx1">
                  <a:lumMod val="65000"/>
                  <a:lumOff val="35000"/>
                </a:schemeClr>
              </a:solidFill>
            </a:endParaRPr>
          </a:p>
          <a:p>
            <a:pPr marL="0" indent="0">
              <a:buNone/>
            </a:pPr>
            <a:endParaRPr kumimoji="1" lang="en-US" altLang="zh-TW" sz="1600" dirty="0">
              <a:solidFill>
                <a:schemeClr val="tx1">
                  <a:lumMod val="65000"/>
                  <a:lumOff val="35000"/>
                </a:schemeClr>
              </a:solidFill>
            </a:endParaRPr>
          </a:p>
          <a:p>
            <a:pPr marL="0" indent="0">
              <a:buNone/>
            </a:pPr>
            <a:r>
              <a:rPr kumimoji="1" lang="zh-TW" altLang="en-US" sz="1800" b="1" dirty="0"/>
              <a:t>解決方案</a:t>
            </a:r>
            <a:endParaRPr kumimoji="1" lang="en-US" altLang="zh-TW" sz="1800" b="1" dirty="0"/>
          </a:p>
          <a:p>
            <a:r>
              <a:rPr kumimoji="1" lang="zh-TW" altLang="en-US" sz="1600" dirty="0">
                <a:solidFill>
                  <a:schemeClr val="tx1">
                    <a:lumMod val="65000"/>
                    <a:lumOff val="35000"/>
                  </a:schemeClr>
                </a:solidFill>
              </a:rPr>
              <a:t>您如何解決此問題？</a:t>
            </a:r>
          </a:p>
          <a:p>
            <a:r>
              <a:rPr kumimoji="1" lang="zh-TW" altLang="en-US" sz="1600" dirty="0">
                <a:solidFill>
                  <a:schemeClr val="tx1">
                    <a:lumMod val="65000"/>
                    <a:lumOff val="35000"/>
                  </a:schemeClr>
                </a:solidFill>
              </a:rPr>
              <a:t>描述您的解決方案有何優勢？</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必須附上技術關鍵規格</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檢視團隊技術是否為</a:t>
            </a:r>
            <a:r>
              <a:rPr kumimoji="1" lang="zh-TW" altLang="en-US" sz="1600">
                <a:solidFill>
                  <a:schemeClr val="tx1">
                    <a:lumMod val="65000"/>
                    <a:lumOff val="35000"/>
                  </a:schemeClr>
                </a:solidFill>
              </a:rPr>
              <a:t>解決該痛點的</a:t>
            </a:r>
            <a:r>
              <a:rPr kumimoji="1" lang="zh-TW" altLang="en-US" sz="1600" dirty="0">
                <a:solidFill>
                  <a:schemeClr val="tx1">
                    <a:lumMod val="65000"/>
                    <a:lumOff val="35000"/>
                  </a:schemeClr>
                </a:solidFill>
              </a:rPr>
              <a:t>關鍵，並可發展成為</a:t>
            </a:r>
            <a:r>
              <a:rPr kumimoji="1" lang="zh-TW" altLang="en-US" sz="1600">
                <a:solidFill>
                  <a:schemeClr val="tx1">
                    <a:lumMod val="65000"/>
                    <a:lumOff val="35000"/>
                  </a:schemeClr>
                </a:solidFill>
              </a:rPr>
              <a:t>產品，此產品在市場上是否具有競爭力？</a:t>
            </a:r>
            <a:endParaRPr kumimoji="1" lang="zh-TW" altLang="en-US" sz="1600"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D8EAFFC3-AE98-4542-949D-A0F9EBD8770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149A6529-3C16-3542-9369-13B18A332867}"/>
              </a:ext>
            </a:extLst>
          </p:cNvPr>
          <p:cNvSpPr>
            <a:spLocks noGrp="1"/>
          </p:cNvSpPr>
          <p:nvPr>
            <p:ph type="sldNum" sz="quarter" idx="4"/>
          </p:nvPr>
        </p:nvSpPr>
        <p:spPr/>
        <p:txBody>
          <a:bodyPr/>
          <a:lstStyle/>
          <a:p>
            <a:fld id="{74682BA4-12DE-4015-951D-6A0C08D21028}" type="slidenum">
              <a:rPr lang="zh-TW" altLang="en-US" smtClean="0"/>
              <a:pPr/>
              <a:t>2</a:t>
            </a:fld>
            <a:endParaRPr lang="zh-TW" altLang="en-US" dirty="0"/>
          </a:p>
        </p:txBody>
      </p:sp>
    </p:spTree>
    <p:extLst>
      <p:ext uri="{BB962C8B-B14F-4D97-AF65-F5344CB8AC3E}">
        <p14:creationId xmlns:p14="http://schemas.microsoft.com/office/powerpoint/2010/main" val="365523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附件一、智財自評</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29</a:t>
            </a:fld>
            <a:endParaRPr lang="zh-TW" altLang="en-US" dirty="0"/>
          </a:p>
        </p:txBody>
      </p:sp>
      <p:sp>
        <p:nvSpPr>
          <p:cNvPr id="8" name="矩形 7">
            <a:extLst>
              <a:ext uri="{FF2B5EF4-FFF2-40B4-BE49-F238E27FC236}">
                <a16:creationId xmlns:a16="http://schemas.microsoft.com/office/drawing/2014/main" id="{0D29FC7C-9308-F948-B4F2-FA0A26E9141A}"/>
              </a:ext>
            </a:extLst>
          </p:cNvPr>
          <p:cNvSpPr/>
          <p:nvPr/>
        </p:nvSpPr>
        <p:spPr>
          <a:xfrm>
            <a:off x="628803" y="5647976"/>
            <a:ext cx="10867871" cy="738664"/>
          </a:xfrm>
          <a:prstGeom prst="rect">
            <a:avLst/>
          </a:prstGeom>
        </p:spPr>
        <p:txBody>
          <a:bodyPr wrap="square">
            <a:spAutoFit/>
          </a:bodyPr>
          <a:lstStyle/>
          <a:p>
            <a:pPr marL="285750" indent="-285750">
              <a:buFont typeface=".蘋方-繁 標準體"/>
              <a:buChar char="註"/>
            </a:pP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請針對團隊與本計畫相關</a:t>
            </a:r>
            <a:r>
              <a:rPr lang="zh-TW" altLang="en-US" sz="1400" b="1" u="sng" dirty="0">
                <a:solidFill>
                  <a:schemeClr val="tx1">
                    <a:lumMod val="50000"/>
                    <a:lumOff val="50000"/>
                  </a:schemeClr>
                </a:solidFill>
                <a:latin typeface="微軟正黑體" panose="020B0604030504040204" pitchFamily="34" charset="-120"/>
                <a:ea typeface="微軟正黑體" panose="020B0604030504040204" pitchFamily="34" charset="-120"/>
              </a:rPr>
              <a:t>已獲證</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或</a:t>
            </a:r>
            <a:r>
              <a:rPr lang="zh-TW" altLang="en-US" sz="1400" b="1" u="sng" dirty="0">
                <a:solidFill>
                  <a:schemeClr val="tx1">
                    <a:lumMod val="50000"/>
                    <a:lumOff val="50000"/>
                  </a:schemeClr>
                </a:solidFill>
                <a:latin typeface="微軟正黑體" panose="020B0604030504040204" pitchFamily="34" charset="-120"/>
                <a:ea typeface="微軟正黑體" panose="020B0604030504040204" pitchFamily="34" charset="-120"/>
              </a:rPr>
              <a:t>申請中</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相關專利之申請日、申請人（專利權人）以及未來授權於新創公司評估等項目填寫，若無則免填</a:t>
            </a:r>
          </a:p>
          <a:p>
            <a:pPr marL="285750" indent="-285750">
              <a:buFont typeface=".蘋方-繁 標準體"/>
              <a:buChar char="註"/>
            </a:pP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簽約前核心專利（智財）清單不得變動，並需完成學校技轉公告程序</a:t>
            </a:r>
          </a:p>
        </p:txBody>
      </p:sp>
      <p:graphicFrame>
        <p:nvGraphicFramePr>
          <p:cNvPr id="9" name="表格 8">
            <a:extLst>
              <a:ext uri="{FF2B5EF4-FFF2-40B4-BE49-F238E27FC236}">
                <a16:creationId xmlns:a16="http://schemas.microsoft.com/office/drawing/2014/main" id="{0C44354D-923F-4346-ADF3-E8216DCBC3BA}"/>
              </a:ext>
            </a:extLst>
          </p:cNvPr>
          <p:cNvGraphicFramePr>
            <a:graphicFrameLocks noGrp="1"/>
          </p:cNvGraphicFramePr>
          <p:nvPr>
            <p:extLst>
              <p:ext uri="{D42A27DB-BD31-4B8C-83A1-F6EECF244321}">
                <p14:modId xmlns:p14="http://schemas.microsoft.com/office/powerpoint/2010/main" val="752171607"/>
              </p:ext>
            </p:extLst>
          </p:nvPr>
        </p:nvGraphicFramePr>
        <p:xfrm>
          <a:off x="698569" y="1484784"/>
          <a:ext cx="10798106" cy="1820947"/>
        </p:xfrm>
        <a:graphic>
          <a:graphicData uri="http://schemas.openxmlformats.org/drawingml/2006/table">
            <a:tbl>
              <a:tblPr firstRow="1" bandRow="1">
                <a:tableStyleId>{5C22544A-7EE6-4342-B048-85BDC9FD1C3A}</a:tableStyleId>
              </a:tblPr>
              <a:tblGrid>
                <a:gridCol w="703574">
                  <a:extLst>
                    <a:ext uri="{9D8B030D-6E8A-4147-A177-3AD203B41FA5}">
                      <a16:colId xmlns:a16="http://schemas.microsoft.com/office/drawing/2014/main" val="3090596883"/>
                    </a:ext>
                  </a:extLst>
                </a:gridCol>
                <a:gridCol w="1541233">
                  <a:extLst>
                    <a:ext uri="{9D8B030D-6E8A-4147-A177-3AD203B41FA5}">
                      <a16:colId xmlns:a16="http://schemas.microsoft.com/office/drawing/2014/main" val="1537242260"/>
                    </a:ext>
                  </a:extLst>
                </a:gridCol>
                <a:gridCol w="706398">
                  <a:extLst>
                    <a:ext uri="{9D8B030D-6E8A-4147-A177-3AD203B41FA5}">
                      <a16:colId xmlns:a16="http://schemas.microsoft.com/office/drawing/2014/main" val="1547465762"/>
                    </a:ext>
                  </a:extLst>
                </a:gridCol>
                <a:gridCol w="1140265">
                  <a:extLst>
                    <a:ext uri="{9D8B030D-6E8A-4147-A177-3AD203B41FA5}">
                      <a16:colId xmlns:a16="http://schemas.microsoft.com/office/drawing/2014/main" val="1658144778"/>
                    </a:ext>
                  </a:extLst>
                </a:gridCol>
                <a:gridCol w="776558">
                  <a:extLst>
                    <a:ext uri="{9D8B030D-6E8A-4147-A177-3AD203B41FA5}">
                      <a16:colId xmlns:a16="http://schemas.microsoft.com/office/drawing/2014/main" val="3154500772"/>
                    </a:ext>
                  </a:extLst>
                </a:gridCol>
                <a:gridCol w="705962">
                  <a:extLst>
                    <a:ext uri="{9D8B030D-6E8A-4147-A177-3AD203B41FA5}">
                      <a16:colId xmlns:a16="http://schemas.microsoft.com/office/drawing/2014/main" val="20005"/>
                    </a:ext>
                  </a:extLst>
                </a:gridCol>
                <a:gridCol w="635366">
                  <a:extLst>
                    <a:ext uri="{9D8B030D-6E8A-4147-A177-3AD203B41FA5}">
                      <a16:colId xmlns:a16="http://schemas.microsoft.com/office/drawing/2014/main" val="1622469560"/>
                    </a:ext>
                  </a:extLst>
                </a:gridCol>
                <a:gridCol w="1411923">
                  <a:extLst>
                    <a:ext uri="{9D8B030D-6E8A-4147-A177-3AD203B41FA5}">
                      <a16:colId xmlns:a16="http://schemas.microsoft.com/office/drawing/2014/main" val="2360862093"/>
                    </a:ext>
                  </a:extLst>
                </a:gridCol>
                <a:gridCol w="1200135">
                  <a:extLst>
                    <a:ext uri="{9D8B030D-6E8A-4147-A177-3AD203B41FA5}">
                      <a16:colId xmlns:a16="http://schemas.microsoft.com/office/drawing/2014/main" val="1317746249"/>
                    </a:ext>
                  </a:extLst>
                </a:gridCol>
                <a:gridCol w="1976692">
                  <a:extLst>
                    <a:ext uri="{9D8B030D-6E8A-4147-A177-3AD203B41FA5}">
                      <a16:colId xmlns:a16="http://schemas.microsoft.com/office/drawing/2014/main" val="2276403219"/>
                    </a:ext>
                  </a:extLst>
                </a:gridCol>
              </a:tblGrid>
              <a:tr h="622267">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專利類別</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專利名稱</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證書號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有效日期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申請人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申請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國家</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發明人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kern="100" dirty="0">
                          <a:solidFill>
                            <a:schemeClr val="tx1"/>
                          </a:solidFill>
                          <a:effectLst/>
                          <a:latin typeface="微軟正黑體" panose="020B0604030504040204" pitchFamily="34" charset="-120"/>
                          <a:ea typeface="微軟正黑體" panose="020B0604030504040204" pitchFamily="34" charset="-120"/>
                        </a:rPr>
                        <a:t>來自於</a:t>
                      </a:r>
                      <a:r>
                        <a:rPr lang="zh-TW" altLang="zh-TW" sz="1100" kern="100" dirty="0">
                          <a:solidFill>
                            <a:schemeClr val="tx1"/>
                          </a:solidFill>
                          <a:effectLst/>
                          <a:latin typeface="微軟正黑體" panose="020B0604030504040204" pitchFamily="34" charset="-120"/>
                          <a:ea typeface="微軟正黑體" panose="020B0604030504040204" pitchFamily="34" charset="-120"/>
                        </a:rPr>
                        <a:t>科技部計畫</a:t>
                      </a:r>
                      <a:endParaRPr lang="en-US" altLang="zh-TW" sz="11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名稱及編號</a:t>
                      </a:r>
                      <a:r>
                        <a:rPr lang="en-US"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未來授權於新創公司之模式自評</a:t>
                      </a:r>
                      <a:endParaRPr lang="en-US" altLang="zh-TW"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專利授權狀態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algn="ctr"/>
                      <a:r>
                        <a:rPr lang="zh-TW" altLang="en-US" sz="1100" dirty="0">
                          <a:solidFill>
                            <a:schemeClr val="bg1">
                              <a:lumMod val="50000"/>
                            </a:schemeClr>
                          </a:solidFill>
                          <a:latin typeface="微軟正黑體" panose="020B0604030504040204" pitchFamily="34" charset="-120"/>
                          <a:ea typeface="微軟正黑體" panose="020B0604030504040204" pitchFamily="34" charset="-120"/>
                        </a:rPr>
                        <a:t>若已授權需說明專屬或非專屬授權、授權範圍、地區、金額</a:t>
                      </a:r>
                      <a:endParaRPr lang="en-US" altLang="zh-TW" sz="1100" dirty="0">
                        <a:solidFill>
                          <a:schemeClr val="bg1">
                            <a:lumMod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99560">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發明專利</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r>
                        <a:rPr lang="en-US" altLang="zh-TW" sz="11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需取得專屬授權</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尚未授權予任何人使用</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90393931"/>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矩形 9">
            <a:extLst>
              <a:ext uri="{FF2B5EF4-FFF2-40B4-BE49-F238E27FC236}">
                <a16:creationId xmlns:a16="http://schemas.microsoft.com/office/drawing/2014/main" id="{F8B2E7D2-1C8F-3D40-A60E-00C0BCDFEA45}"/>
              </a:ext>
            </a:extLst>
          </p:cNvPr>
          <p:cNvSpPr/>
          <p:nvPr/>
        </p:nvSpPr>
        <p:spPr>
          <a:xfrm>
            <a:off x="609350" y="1027864"/>
            <a:ext cx="10744198"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已核准之專利清單</a:t>
            </a:r>
          </a:p>
        </p:txBody>
      </p:sp>
      <p:sp>
        <p:nvSpPr>
          <p:cNvPr id="12" name="矩形 11">
            <a:extLst>
              <a:ext uri="{FF2B5EF4-FFF2-40B4-BE49-F238E27FC236}">
                <a16:creationId xmlns:a16="http://schemas.microsoft.com/office/drawing/2014/main" id="{889A13EF-1ED8-7B42-990B-979F5BD6F55C}"/>
              </a:ext>
            </a:extLst>
          </p:cNvPr>
          <p:cNvSpPr/>
          <p:nvPr/>
        </p:nvSpPr>
        <p:spPr>
          <a:xfrm>
            <a:off x="609350" y="3356992"/>
            <a:ext cx="10591695"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已申請未核准之專利清單</a:t>
            </a:r>
          </a:p>
        </p:txBody>
      </p:sp>
      <p:graphicFrame>
        <p:nvGraphicFramePr>
          <p:cNvPr id="13" name="表格 12">
            <a:extLst>
              <a:ext uri="{FF2B5EF4-FFF2-40B4-BE49-F238E27FC236}">
                <a16:creationId xmlns:a16="http://schemas.microsoft.com/office/drawing/2014/main" id="{0C44354D-923F-4346-ADF3-E8216DCBC3BA}"/>
              </a:ext>
            </a:extLst>
          </p:cNvPr>
          <p:cNvGraphicFramePr>
            <a:graphicFrameLocks noGrp="1"/>
          </p:cNvGraphicFramePr>
          <p:nvPr>
            <p:extLst>
              <p:ext uri="{D42A27DB-BD31-4B8C-83A1-F6EECF244321}">
                <p14:modId xmlns:p14="http://schemas.microsoft.com/office/powerpoint/2010/main" val="3668482056"/>
              </p:ext>
            </p:extLst>
          </p:nvPr>
        </p:nvGraphicFramePr>
        <p:xfrm>
          <a:off x="698569" y="3808463"/>
          <a:ext cx="10788039" cy="1820947"/>
        </p:xfrm>
        <a:graphic>
          <a:graphicData uri="http://schemas.openxmlformats.org/drawingml/2006/table">
            <a:tbl>
              <a:tblPr firstRow="1" bandRow="1">
                <a:tableStyleId>{5C22544A-7EE6-4342-B048-85BDC9FD1C3A}</a:tableStyleId>
              </a:tblPr>
              <a:tblGrid>
                <a:gridCol w="702918">
                  <a:extLst>
                    <a:ext uri="{9D8B030D-6E8A-4147-A177-3AD203B41FA5}">
                      <a16:colId xmlns:a16="http://schemas.microsoft.com/office/drawing/2014/main" val="3090596883"/>
                    </a:ext>
                  </a:extLst>
                </a:gridCol>
                <a:gridCol w="1539797">
                  <a:extLst>
                    <a:ext uri="{9D8B030D-6E8A-4147-A177-3AD203B41FA5}">
                      <a16:colId xmlns:a16="http://schemas.microsoft.com/office/drawing/2014/main" val="1537242260"/>
                    </a:ext>
                  </a:extLst>
                </a:gridCol>
                <a:gridCol w="705739">
                  <a:extLst>
                    <a:ext uri="{9D8B030D-6E8A-4147-A177-3AD203B41FA5}">
                      <a16:colId xmlns:a16="http://schemas.microsoft.com/office/drawing/2014/main" val="1547465762"/>
                    </a:ext>
                  </a:extLst>
                </a:gridCol>
                <a:gridCol w="1139202">
                  <a:extLst>
                    <a:ext uri="{9D8B030D-6E8A-4147-A177-3AD203B41FA5}">
                      <a16:colId xmlns:a16="http://schemas.microsoft.com/office/drawing/2014/main" val="1658144778"/>
                    </a:ext>
                  </a:extLst>
                </a:gridCol>
                <a:gridCol w="775834">
                  <a:extLst>
                    <a:ext uri="{9D8B030D-6E8A-4147-A177-3AD203B41FA5}">
                      <a16:colId xmlns:a16="http://schemas.microsoft.com/office/drawing/2014/main" val="3154500772"/>
                    </a:ext>
                  </a:extLst>
                </a:gridCol>
                <a:gridCol w="705304">
                  <a:extLst>
                    <a:ext uri="{9D8B030D-6E8A-4147-A177-3AD203B41FA5}">
                      <a16:colId xmlns:a16="http://schemas.microsoft.com/office/drawing/2014/main" val="20005"/>
                    </a:ext>
                  </a:extLst>
                </a:gridCol>
                <a:gridCol w="634773">
                  <a:extLst>
                    <a:ext uri="{9D8B030D-6E8A-4147-A177-3AD203B41FA5}">
                      <a16:colId xmlns:a16="http://schemas.microsoft.com/office/drawing/2014/main" val="1622469560"/>
                    </a:ext>
                  </a:extLst>
                </a:gridCol>
                <a:gridCol w="1410607">
                  <a:extLst>
                    <a:ext uri="{9D8B030D-6E8A-4147-A177-3AD203B41FA5}">
                      <a16:colId xmlns:a16="http://schemas.microsoft.com/office/drawing/2014/main" val="2360862093"/>
                    </a:ext>
                  </a:extLst>
                </a:gridCol>
                <a:gridCol w="1199016">
                  <a:extLst>
                    <a:ext uri="{9D8B030D-6E8A-4147-A177-3AD203B41FA5}">
                      <a16:colId xmlns:a16="http://schemas.microsoft.com/office/drawing/2014/main" val="1317746249"/>
                    </a:ext>
                  </a:extLst>
                </a:gridCol>
                <a:gridCol w="1974849">
                  <a:extLst>
                    <a:ext uri="{9D8B030D-6E8A-4147-A177-3AD203B41FA5}">
                      <a16:colId xmlns:a16="http://schemas.microsoft.com/office/drawing/2014/main" val="2276403219"/>
                    </a:ext>
                  </a:extLst>
                </a:gridCol>
              </a:tblGrid>
              <a:tr h="622267">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專利類別</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專利名稱</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證書號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有效日期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申請人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申請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國家</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發明人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kern="100" dirty="0">
                          <a:solidFill>
                            <a:schemeClr val="tx1"/>
                          </a:solidFill>
                          <a:effectLst/>
                          <a:latin typeface="微軟正黑體" panose="020B0604030504040204" pitchFamily="34" charset="-120"/>
                          <a:ea typeface="微軟正黑體" panose="020B0604030504040204" pitchFamily="34" charset="-120"/>
                        </a:rPr>
                        <a:t>來自於</a:t>
                      </a:r>
                      <a:r>
                        <a:rPr lang="zh-TW" altLang="zh-TW" sz="1100" kern="100" dirty="0">
                          <a:solidFill>
                            <a:schemeClr val="tx1"/>
                          </a:solidFill>
                          <a:effectLst/>
                          <a:latin typeface="微軟正黑體" panose="020B0604030504040204" pitchFamily="34" charset="-120"/>
                          <a:ea typeface="微軟正黑體" panose="020B0604030504040204" pitchFamily="34" charset="-120"/>
                        </a:rPr>
                        <a:t>科技部計畫</a:t>
                      </a:r>
                      <a:endParaRPr lang="en-US" altLang="zh-TW" sz="11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名稱及編號</a:t>
                      </a:r>
                      <a:r>
                        <a:rPr lang="en-US"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1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未來授權於新創公司之模式自評</a:t>
                      </a:r>
                      <a:endParaRPr lang="en-US" altLang="zh-TW"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專利授權狀態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algn="ctr"/>
                      <a:r>
                        <a:rPr lang="zh-TW" altLang="en-US" sz="1100" dirty="0">
                          <a:solidFill>
                            <a:schemeClr val="bg1">
                              <a:lumMod val="50000"/>
                            </a:schemeClr>
                          </a:solidFill>
                          <a:latin typeface="微軟正黑體" panose="020B0604030504040204" pitchFamily="34" charset="-120"/>
                          <a:ea typeface="微軟正黑體" panose="020B0604030504040204" pitchFamily="34" charset="-120"/>
                        </a:rPr>
                        <a:t>若已授權需說明專屬或非專屬授權、授權範圍、地區、金額</a:t>
                      </a:r>
                      <a:endParaRPr lang="en-US" altLang="zh-TW" sz="1100" dirty="0">
                        <a:solidFill>
                          <a:schemeClr val="bg1">
                            <a:lumMod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99560">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發明專利</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r>
                        <a:rPr lang="en-US" altLang="zh-TW" sz="11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需取得專屬授權</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尚未授權予任何人使用</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90393931"/>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802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附件一、智財自評</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30</a:t>
            </a:fld>
            <a:endParaRPr lang="zh-TW" altLang="en-US" dirty="0"/>
          </a:p>
        </p:txBody>
      </p:sp>
      <p:sp>
        <p:nvSpPr>
          <p:cNvPr id="10" name="矩形 9">
            <a:extLst>
              <a:ext uri="{FF2B5EF4-FFF2-40B4-BE49-F238E27FC236}">
                <a16:creationId xmlns:a16="http://schemas.microsoft.com/office/drawing/2014/main" id="{F8B2E7D2-1C8F-3D40-A60E-00C0BCDFEA45}"/>
              </a:ext>
            </a:extLst>
          </p:cNvPr>
          <p:cNvSpPr/>
          <p:nvPr/>
        </p:nvSpPr>
        <p:spPr>
          <a:xfrm>
            <a:off x="609597" y="1068388"/>
            <a:ext cx="10744198"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營業秘密自評</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若無則免</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graphicFrame>
        <p:nvGraphicFramePr>
          <p:cNvPr id="13" name="表格 12">
            <a:extLst>
              <a:ext uri="{FF2B5EF4-FFF2-40B4-BE49-F238E27FC236}">
                <a16:creationId xmlns:a16="http://schemas.microsoft.com/office/drawing/2014/main" id="{F34500A5-44FE-8F41-9EB0-F38B69BA9C6E}"/>
              </a:ext>
            </a:extLst>
          </p:cNvPr>
          <p:cNvGraphicFramePr>
            <a:graphicFrameLocks noGrp="1"/>
          </p:cNvGraphicFramePr>
          <p:nvPr>
            <p:extLst>
              <p:ext uri="{D42A27DB-BD31-4B8C-83A1-F6EECF244321}">
                <p14:modId xmlns:p14="http://schemas.microsoft.com/office/powerpoint/2010/main" val="221760764"/>
              </p:ext>
            </p:extLst>
          </p:nvPr>
        </p:nvGraphicFramePr>
        <p:xfrm>
          <a:off x="695400" y="1527752"/>
          <a:ext cx="10801275" cy="1253176"/>
        </p:xfrm>
        <a:graphic>
          <a:graphicData uri="http://schemas.openxmlformats.org/drawingml/2006/table">
            <a:tbl>
              <a:tblPr firstRow="1" bandRow="1">
                <a:tableStyleId>{5C22544A-7EE6-4342-B048-85BDC9FD1C3A}</a:tableStyleId>
              </a:tblPr>
              <a:tblGrid>
                <a:gridCol w="1885734">
                  <a:extLst>
                    <a:ext uri="{9D8B030D-6E8A-4147-A177-3AD203B41FA5}">
                      <a16:colId xmlns:a16="http://schemas.microsoft.com/office/drawing/2014/main" val="1537242260"/>
                    </a:ext>
                  </a:extLst>
                </a:gridCol>
                <a:gridCol w="1981851">
                  <a:extLst>
                    <a:ext uri="{9D8B030D-6E8A-4147-A177-3AD203B41FA5}">
                      <a16:colId xmlns:a16="http://schemas.microsoft.com/office/drawing/2014/main" val="1622469560"/>
                    </a:ext>
                  </a:extLst>
                </a:gridCol>
                <a:gridCol w="1897306">
                  <a:extLst>
                    <a:ext uri="{9D8B030D-6E8A-4147-A177-3AD203B41FA5}">
                      <a16:colId xmlns:a16="http://schemas.microsoft.com/office/drawing/2014/main" val="1317746249"/>
                    </a:ext>
                  </a:extLst>
                </a:gridCol>
                <a:gridCol w="3502718">
                  <a:extLst>
                    <a:ext uri="{9D8B030D-6E8A-4147-A177-3AD203B41FA5}">
                      <a16:colId xmlns:a16="http://schemas.microsoft.com/office/drawing/2014/main" val="2786445888"/>
                    </a:ext>
                  </a:extLst>
                </a:gridCol>
                <a:gridCol w="1533666">
                  <a:extLst>
                    <a:ext uri="{9D8B030D-6E8A-4147-A177-3AD203B41FA5}">
                      <a16:colId xmlns:a16="http://schemas.microsoft.com/office/drawing/2014/main" val="1574511494"/>
                    </a:ext>
                  </a:extLst>
                </a:gridCol>
              </a:tblGrid>
              <a:tr h="408894">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名稱</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技術內容</a:t>
                      </a:r>
                      <a:endParaRPr lang="en-US" altLang="zh-TW" sz="1400" dirty="0">
                        <a:solidFill>
                          <a:schemeClr val="tx1"/>
                        </a:solidFill>
                        <a:latin typeface="微軟正黑體" panose="020B0604030504040204" pitchFamily="34" charset="-120"/>
                        <a:ea typeface="微軟正黑體" panose="020B0604030504040204" pitchFamily="34" charset="-120"/>
                      </a:endParaRPr>
                    </a:p>
                    <a:p>
                      <a:pPr algn="ctr"/>
                      <a:r>
                        <a:rPr lang="zh-TW" altLang="en-US" sz="1400" dirty="0">
                          <a:solidFill>
                            <a:schemeClr val="tx1"/>
                          </a:solidFill>
                          <a:latin typeface="微軟正黑體" panose="020B0604030504040204" pitchFamily="34" charset="-120"/>
                          <a:ea typeface="微軟正黑體" panose="020B0604030504040204" pitchFamily="34" charset="-120"/>
                        </a:rPr>
                        <a:t>開發人員</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未來使用於新創公司之模式自評</a:t>
                      </a:r>
                      <a:endParaRPr lang="en-US" altLang="zh-TW" sz="14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a:solidFill>
                            <a:schemeClr val="tx1"/>
                          </a:solidFill>
                          <a:effectLst/>
                          <a:latin typeface="微軟正黑體" panose="020B0604030504040204" pitchFamily="34" charset="-120"/>
                          <a:ea typeface="微軟正黑體" panose="020B0604030504040204" pitchFamily="34" charset="-120"/>
                        </a:rPr>
                        <a:t>來自於</a:t>
                      </a:r>
                      <a:r>
                        <a:rPr lang="zh-TW" altLang="zh-TW" sz="1400" kern="100" dirty="0">
                          <a:solidFill>
                            <a:schemeClr val="tx1"/>
                          </a:solidFill>
                          <a:effectLst/>
                          <a:latin typeface="微軟正黑體" panose="020B0604030504040204" pitchFamily="34" charset="-120"/>
                          <a:ea typeface="微軟正黑體" panose="020B0604030504040204" pitchFamily="34" charset="-120"/>
                        </a:rPr>
                        <a:t>科技部計畫</a:t>
                      </a:r>
                      <a:endParaRPr lang="en-US" altLang="zh-TW" sz="14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名稱及編號</a:t>
                      </a: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佔此計畫申請標的之技術佔比</a:t>
                      </a:r>
                      <a:r>
                        <a:rPr lang="en-US" altLang="zh-TW" sz="1400" dirty="0">
                          <a:solidFill>
                            <a:schemeClr val="tx1"/>
                          </a:solidFill>
                          <a:latin typeface="微軟正黑體" panose="020B0604030504040204" pitchFamily="34" charset="-120"/>
                          <a:ea typeface="微軟正黑體" panose="020B0604030504040204" pitchFamily="34" charset="-120"/>
                        </a:rPr>
                        <a:t>(%)</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81088">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81088">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938142635"/>
                  </a:ext>
                </a:extLst>
              </a:tr>
            </a:tbl>
          </a:graphicData>
        </a:graphic>
      </p:graphicFrame>
      <p:sp>
        <p:nvSpPr>
          <p:cNvPr id="14" name="矩形 13">
            <a:extLst>
              <a:ext uri="{FF2B5EF4-FFF2-40B4-BE49-F238E27FC236}">
                <a16:creationId xmlns:a16="http://schemas.microsoft.com/office/drawing/2014/main" id="{04172457-96FF-144D-8702-4F3160BBD32E}"/>
              </a:ext>
            </a:extLst>
          </p:cNvPr>
          <p:cNvSpPr/>
          <p:nvPr/>
        </p:nvSpPr>
        <p:spPr>
          <a:xfrm>
            <a:off x="695362" y="4262296"/>
            <a:ext cx="10801276" cy="2000548"/>
          </a:xfrm>
          <a:prstGeom prst="rect">
            <a:avLst/>
          </a:prstGeom>
          <a:solidFill>
            <a:schemeClr val="bg1">
              <a:lumMod val="95000"/>
            </a:schemeClr>
          </a:solidFill>
        </p:spPr>
        <p:txBody>
          <a:bodyPr wrap="square">
            <a:spAutoFit/>
          </a:bodyPr>
          <a:lstStyle/>
          <a:p>
            <a:pPr lvl="0" algn="just">
              <a:lnSpc>
                <a:spcPct val="150000"/>
              </a:lnSpc>
              <a:defRPr/>
            </a:pPr>
            <a:r>
              <a:rPr lang="zh-CN" altLang="en-US" sz="1600" b="1" dirty="0">
                <a:latin typeface="微軟正黑體" panose="020B0604030504040204" pitchFamily="34" charset="-120"/>
                <a:ea typeface="微軟正黑體" panose="020B0604030504040204" pitchFamily="34" charset="-120"/>
              </a:rPr>
              <a:t>列為營業秘密</a:t>
            </a:r>
            <a:r>
              <a:rPr lang="zh-TW" altLang="en-US" sz="1600" b="1" dirty="0">
                <a:latin typeface="微軟正黑體" panose="020B0604030504040204" pitchFamily="34" charset="-120"/>
                <a:ea typeface="微軟正黑體" panose="020B0604030504040204" pitchFamily="34" charset="-120"/>
              </a:rPr>
              <a:t>建議採取下列保護措施：</a:t>
            </a:r>
            <a:endParaRPr lang="en-US" altLang="zh-TW" sz="1600" b="1" dirty="0">
              <a:latin typeface="微軟正黑體" panose="020B0604030504040204" pitchFamily="34" charset="-120"/>
              <a:ea typeface="微軟正黑體" panose="020B0604030504040204" pitchFamily="34" charset="-120"/>
            </a:endParaRPr>
          </a:p>
          <a:p>
            <a:pPr marL="285750" lvl="0" indent="-285750" algn="just">
              <a:spcAft>
                <a:spcPts val="600"/>
              </a:spcAft>
              <a:buFont typeface="Wingdings" pitchFamily="2" charset="2"/>
              <a:buChar char="ü"/>
              <a:defRPr/>
            </a:pPr>
            <a:r>
              <a:rPr lang="zh-TW" altLang="en-US" sz="1600" dirty="0">
                <a:solidFill>
                  <a:prstClr val="black"/>
                </a:solidFill>
                <a:latin typeface="微軟正黑體" panose="020B0604030504040204" pitchFamily="34" charset="-120"/>
                <a:ea typeface="微軟正黑體" panose="020B0604030504040204" pitchFamily="34" charset="-120"/>
              </a:rPr>
              <a:t>員工皆已簽署保密合約</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285750" lvl="0" indent="-285750" algn="just">
              <a:spcAft>
                <a:spcPts val="600"/>
              </a:spcAft>
              <a:buFont typeface="Wingdings" pitchFamily="2" charset="2"/>
              <a:buChar char="ü"/>
              <a:defRPr/>
            </a:pPr>
            <a:r>
              <a:rPr lang="zh-TW" altLang="en-US" sz="1600" dirty="0">
                <a:solidFill>
                  <a:prstClr val="black"/>
                </a:solidFill>
                <a:latin typeface="微軟正黑體" panose="020B0604030504040204" pitchFamily="34" charset="-120"/>
                <a:ea typeface="微軟正黑體" panose="020B0604030504040204" pitchFamily="34" charset="-120"/>
              </a:rPr>
              <a:t>機密文件皆已標示與分級</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285750" lvl="0" indent="-285750" algn="just">
              <a:spcAft>
                <a:spcPts val="600"/>
              </a:spcAft>
              <a:buFont typeface="Wingdings" pitchFamily="2" charset="2"/>
              <a:buChar char="ü"/>
              <a:defRPr/>
            </a:pPr>
            <a:r>
              <a:rPr lang="zh-TW" altLang="en-US" sz="1600" dirty="0">
                <a:solidFill>
                  <a:prstClr val="black"/>
                </a:solidFill>
                <a:latin typeface="微軟正黑體" panose="020B0604030504040204" pitchFamily="34" charset="-120"/>
                <a:ea typeface="微軟正黑體" panose="020B0604030504040204" pitchFamily="34" charset="-120"/>
              </a:rPr>
              <a:t>不同部門或層級之電腦登入密碼不同</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285750" lvl="0" indent="-285750" algn="just">
              <a:spcAft>
                <a:spcPts val="600"/>
              </a:spcAft>
              <a:buFont typeface="Wingdings" pitchFamily="2" charset="2"/>
              <a:buChar char="ü"/>
              <a:defRPr/>
            </a:pPr>
            <a:r>
              <a:rPr lang="zh-TW" altLang="en-US" sz="1600" dirty="0">
                <a:solidFill>
                  <a:prstClr val="black"/>
                </a:solidFill>
                <a:latin typeface="微軟正黑體" panose="020B0604030504040204" pitchFamily="34" charset="-120"/>
                <a:ea typeface="微軟正黑體" panose="020B0604030504040204" pitchFamily="34" charset="-120"/>
              </a:rPr>
              <a:t>不同部門或層級接觸的機密文件不同</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285750" lvl="0" indent="-285750" algn="just">
              <a:spcAft>
                <a:spcPts val="600"/>
              </a:spcAft>
              <a:buFont typeface="Wingdings" pitchFamily="2" charset="2"/>
              <a:buChar char="ü"/>
              <a:defRPr/>
            </a:pPr>
            <a:r>
              <a:rPr lang="zh-TW" altLang="en-US" sz="1600" dirty="0">
                <a:solidFill>
                  <a:prstClr val="black"/>
                </a:solidFill>
                <a:latin typeface="微軟正黑體" panose="020B0604030504040204" pitchFamily="34" charset="-120"/>
                <a:ea typeface="微軟正黑體" panose="020B0604030504040204" pitchFamily="34" charset="-120"/>
              </a:rPr>
              <a:t>存取電子檔或紙本之機密文件皆有記錄</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623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附件一、智財自評</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31</a:t>
            </a:fld>
            <a:endParaRPr lang="zh-TW" altLang="en-US" dirty="0"/>
          </a:p>
        </p:txBody>
      </p:sp>
      <p:graphicFrame>
        <p:nvGraphicFramePr>
          <p:cNvPr id="9" name="表格 8">
            <a:extLst>
              <a:ext uri="{FF2B5EF4-FFF2-40B4-BE49-F238E27FC236}">
                <a16:creationId xmlns:a16="http://schemas.microsoft.com/office/drawing/2014/main" id="{0C44354D-923F-4346-ADF3-E8216DCBC3BA}"/>
              </a:ext>
            </a:extLst>
          </p:cNvPr>
          <p:cNvGraphicFramePr>
            <a:graphicFrameLocks noGrp="1"/>
          </p:cNvGraphicFramePr>
          <p:nvPr>
            <p:extLst>
              <p:ext uri="{D42A27DB-BD31-4B8C-83A1-F6EECF244321}">
                <p14:modId xmlns:p14="http://schemas.microsoft.com/office/powerpoint/2010/main" val="346255212"/>
              </p:ext>
            </p:extLst>
          </p:nvPr>
        </p:nvGraphicFramePr>
        <p:xfrm>
          <a:off x="698568" y="1484784"/>
          <a:ext cx="10654978" cy="1630728"/>
        </p:xfrm>
        <a:graphic>
          <a:graphicData uri="http://schemas.openxmlformats.org/drawingml/2006/table">
            <a:tbl>
              <a:tblPr firstRow="1" bandRow="1">
                <a:tableStyleId>{5C22544A-7EE6-4342-B048-85BDC9FD1C3A}</a:tableStyleId>
              </a:tblPr>
              <a:tblGrid>
                <a:gridCol w="1002262">
                  <a:extLst>
                    <a:ext uri="{9D8B030D-6E8A-4147-A177-3AD203B41FA5}">
                      <a16:colId xmlns:a16="http://schemas.microsoft.com/office/drawing/2014/main" val="3090596883"/>
                    </a:ext>
                  </a:extLst>
                </a:gridCol>
                <a:gridCol w="2195531">
                  <a:extLst>
                    <a:ext uri="{9D8B030D-6E8A-4147-A177-3AD203B41FA5}">
                      <a16:colId xmlns:a16="http://schemas.microsoft.com/office/drawing/2014/main" val="1537242260"/>
                    </a:ext>
                  </a:extLst>
                </a:gridCol>
                <a:gridCol w="1335543">
                  <a:extLst>
                    <a:ext uri="{9D8B030D-6E8A-4147-A177-3AD203B41FA5}">
                      <a16:colId xmlns:a16="http://schemas.microsoft.com/office/drawing/2014/main" val="1658144778"/>
                    </a:ext>
                  </a:extLst>
                </a:gridCol>
                <a:gridCol w="1152128">
                  <a:extLst>
                    <a:ext uri="{9D8B030D-6E8A-4147-A177-3AD203B41FA5}">
                      <a16:colId xmlns:a16="http://schemas.microsoft.com/office/drawing/2014/main" val="3154500772"/>
                    </a:ext>
                  </a:extLst>
                </a:gridCol>
                <a:gridCol w="1248562">
                  <a:extLst>
                    <a:ext uri="{9D8B030D-6E8A-4147-A177-3AD203B41FA5}">
                      <a16:colId xmlns:a16="http://schemas.microsoft.com/office/drawing/2014/main" val="20005"/>
                    </a:ext>
                  </a:extLst>
                </a:gridCol>
                <a:gridCol w="1631758">
                  <a:extLst>
                    <a:ext uri="{9D8B030D-6E8A-4147-A177-3AD203B41FA5}">
                      <a16:colId xmlns:a16="http://schemas.microsoft.com/office/drawing/2014/main" val="1622469560"/>
                    </a:ext>
                  </a:extLst>
                </a:gridCol>
                <a:gridCol w="2089194">
                  <a:extLst>
                    <a:ext uri="{9D8B030D-6E8A-4147-A177-3AD203B41FA5}">
                      <a16:colId xmlns:a16="http://schemas.microsoft.com/office/drawing/2014/main" val="2276403219"/>
                    </a:ext>
                  </a:extLst>
                </a:gridCol>
              </a:tblGrid>
              <a:tr h="432048">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專利類別</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未來專利名稱</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預計申請時間</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未來申請人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未來申請國家</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未來認列發明人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未來授權於新創公司之模式自評</a:t>
                      </a:r>
                      <a:endParaRPr lang="en-US" altLang="zh-TW"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99560">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發明專利</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需取得專屬授權</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90393931"/>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矩形 9">
            <a:extLst>
              <a:ext uri="{FF2B5EF4-FFF2-40B4-BE49-F238E27FC236}">
                <a16:creationId xmlns:a16="http://schemas.microsoft.com/office/drawing/2014/main" id="{F8B2E7D2-1C8F-3D40-A60E-00C0BCDFEA45}"/>
              </a:ext>
            </a:extLst>
          </p:cNvPr>
          <p:cNvSpPr/>
          <p:nvPr/>
        </p:nvSpPr>
        <p:spPr>
          <a:xfrm>
            <a:off x="609350" y="1027864"/>
            <a:ext cx="10744198"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尚未申請，但計畫執行期間內將會申請之專利清單</a:t>
            </a:r>
          </a:p>
        </p:txBody>
      </p:sp>
    </p:spTree>
    <p:extLst>
      <p:ext uri="{BB962C8B-B14F-4D97-AF65-F5344CB8AC3E}">
        <p14:creationId xmlns:p14="http://schemas.microsoft.com/office/powerpoint/2010/main" val="1301020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25D73-30D5-3D48-A12B-C8D3E505D11F}"/>
              </a:ext>
            </a:extLst>
          </p:cNvPr>
          <p:cNvSpPr>
            <a:spLocks noGrp="1"/>
          </p:cNvSpPr>
          <p:nvPr>
            <p:ph type="title"/>
          </p:nvPr>
        </p:nvSpPr>
        <p:spPr/>
        <p:txBody>
          <a:bodyPr/>
          <a:lstStyle/>
          <a:p>
            <a:r>
              <a:rPr kumimoji="1" lang="zh-TW" altLang="en-US" dirty="0"/>
              <a:t>附件一、智財自評</a:t>
            </a:r>
          </a:p>
        </p:txBody>
      </p:sp>
      <p:sp>
        <p:nvSpPr>
          <p:cNvPr id="4" name="日期版面配置區 3">
            <a:extLst>
              <a:ext uri="{FF2B5EF4-FFF2-40B4-BE49-F238E27FC236}">
                <a16:creationId xmlns:a16="http://schemas.microsoft.com/office/drawing/2014/main" id="{886D09F5-7273-BD4E-8581-DB487A48017C}"/>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F4CD9683-C882-9140-BF58-5216A573033E}"/>
              </a:ext>
            </a:extLst>
          </p:cNvPr>
          <p:cNvSpPr>
            <a:spLocks noGrp="1"/>
          </p:cNvSpPr>
          <p:nvPr>
            <p:ph type="sldNum" sz="quarter" idx="4"/>
          </p:nvPr>
        </p:nvSpPr>
        <p:spPr/>
        <p:txBody>
          <a:bodyPr/>
          <a:lstStyle/>
          <a:p>
            <a:fld id="{74682BA4-12DE-4015-951D-6A0C08D21028}" type="slidenum">
              <a:rPr lang="zh-TW" altLang="en-US" smtClean="0"/>
              <a:pPr/>
              <a:t>32</a:t>
            </a:fld>
            <a:endParaRPr lang="zh-TW" altLang="en-US" dirty="0"/>
          </a:p>
        </p:txBody>
      </p:sp>
      <p:graphicFrame>
        <p:nvGraphicFramePr>
          <p:cNvPr id="9" name="表格 8">
            <a:extLst>
              <a:ext uri="{FF2B5EF4-FFF2-40B4-BE49-F238E27FC236}">
                <a16:creationId xmlns:a16="http://schemas.microsoft.com/office/drawing/2014/main" id="{0C44354D-923F-4346-ADF3-E8216DCBC3BA}"/>
              </a:ext>
            </a:extLst>
          </p:cNvPr>
          <p:cNvGraphicFramePr>
            <a:graphicFrameLocks noGrp="1"/>
          </p:cNvGraphicFramePr>
          <p:nvPr>
            <p:extLst>
              <p:ext uri="{D42A27DB-BD31-4B8C-83A1-F6EECF244321}">
                <p14:modId xmlns:p14="http://schemas.microsoft.com/office/powerpoint/2010/main" val="2946751947"/>
              </p:ext>
            </p:extLst>
          </p:nvPr>
        </p:nvGraphicFramePr>
        <p:xfrm>
          <a:off x="698569" y="1484784"/>
          <a:ext cx="10798106" cy="1820947"/>
        </p:xfrm>
        <a:graphic>
          <a:graphicData uri="http://schemas.openxmlformats.org/drawingml/2006/table">
            <a:tbl>
              <a:tblPr firstRow="1" bandRow="1">
                <a:tableStyleId>{5C22544A-7EE6-4342-B048-85BDC9FD1C3A}</a:tableStyleId>
              </a:tblPr>
              <a:tblGrid>
                <a:gridCol w="703574">
                  <a:extLst>
                    <a:ext uri="{9D8B030D-6E8A-4147-A177-3AD203B41FA5}">
                      <a16:colId xmlns:a16="http://schemas.microsoft.com/office/drawing/2014/main" val="3090596883"/>
                    </a:ext>
                  </a:extLst>
                </a:gridCol>
                <a:gridCol w="1541233">
                  <a:extLst>
                    <a:ext uri="{9D8B030D-6E8A-4147-A177-3AD203B41FA5}">
                      <a16:colId xmlns:a16="http://schemas.microsoft.com/office/drawing/2014/main" val="1537242260"/>
                    </a:ext>
                  </a:extLst>
                </a:gridCol>
                <a:gridCol w="706398">
                  <a:extLst>
                    <a:ext uri="{9D8B030D-6E8A-4147-A177-3AD203B41FA5}">
                      <a16:colId xmlns:a16="http://schemas.microsoft.com/office/drawing/2014/main" val="1547465762"/>
                    </a:ext>
                  </a:extLst>
                </a:gridCol>
                <a:gridCol w="1140265">
                  <a:extLst>
                    <a:ext uri="{9D8B030D-6E8A-4147-A177-3AD203B41FA5}">
                      <a16:colId xmlns:a16="http://schemas.microsoft.com/office/drawing/2014/main" val="1658144778"/>
                    </a:ext>
                  </a:extLst>
                </a:gridCol>
                <a:gridCol w="776558">
                  <a:extLst>
                    <a:ext uri="{9D8B030D-6E8A-4147-A177-3AD203B41FA5}">
                      <a16:colId xmlns:a16="http://schemas.microsoft.com/office/drawing/2014/main" val="3154500772"/>
                    </a:ext>
                  </a:extLst>
                </a:gridCol>
                <a:gridCol w="705962">
                  <a:extLst>
                    <a:ext uri="{9D8B030D-6E8A-4147-A177-3AD203B41FA5}">
                      <a16:colId xmlns:a16="http://schemas.microsoft.com/office/drawing/2014/main" val="20005"/>
                    </a:ext>
                  </a:extLst>
                </a:gridCol>
                <a:gridCol w="635366">
                  <a:extLst>
                    <a:ext uri="{9D8B030D-6E8A-4147-A177-3AD203B41FA5}">
                      <a16:colId xmlns:a16="http://schemas.microsoft.com/office/drawing/2014/main" val="1622469560"/>
                    </a:ext>
                  </a:extLst>
                </a:gridCol>
                <a:gridCol w="1411923">
                  <a:extLst>
                    <a:ext uri="{9D8B030D-6E8A-4147-A177-3AD203B41FA5}">
                      <a16:colId xmlns:a16="http://schemas.microsoft.com/office/drawing/2014/main" val="2360862093"/>
                    </a:ext>
                  </a:extLst>
                </a:gridCol>
                <a:gridCol w="1952616">
                  <a:extLst>
                    <a:ext uri="{9D8B030D-6E8A-4147-A177-3AD203B41FA5}">
                      <a16:colId xmlns:a16="http://schemas.microsoft.com/office/drawing/2014/main" val="1317746249"/>
                    </a:ext>
                  </a:extLst>
                </a:gridCol>
                <a:gridCol w="1224211">
                  <a:extLst>
                    <a:ext uri="{9D8B030D-6E8A-4147-A177-3AD203B41FA5}">
                      <a16:colId xmlns:a16="http://schemas.microsoft.com/office/drawing/2014/main" val="2276403219"/>
                    </a:ext>
                  </a:extLst>
                </a:gridCol>
              </a:tblGrid>
              <a:tr h="622267">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專利類別</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專利名稱</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證書號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有效日期</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申請人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申請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rPr>
                        <a:t>國家</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發明人</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未來授權於新創公司之模式自評</a:t>
                      </a:r>
                      <a:endParaRPr lang="en-US" altLang="zh-TW"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dirty="0">
                          <a:solidFill>
                            <a:schemeClr val="tx1"/>
                          </a:solidFill>
                          <a:latin typeface="微軟正黑體" panose="020B0604030504040204" pitchFamily="34" charset="-120"/>
                          <a:ea typeface="微軟正黑體" panose="020B0604030504040204" pitchFamily="34" charset="-120"/>
                        </a:rPr>
                        <a:t>專利授權狀態</a:t>
                      </a:r>
                      <a:endParaRPr lang="en-US" altLang="zh-TW" sz="1100" dirty="0">
                        <a:solidFill>
                          <a:schemeClr val="tx1"/>
                        </a:solidFill>
                        <a:latin typeface="微軟正黑體" panose="020B0604030504040204" pitchFamily="34" charset="-120"/>
                        <a:ea typeface="微軟正黑體" panose="020B0604030504040204" pitchFamily="34" charset="-120"/>
                      </a:endParaRPr>
                    </a:p>
                    <a:p>
                      <a:pPr algn="ctr"/>
                      <a:r>
                        <a:rPr lang="zh-TW" altLang="en-US" sz="1100" dirty="0">
                          <a:solidFill>
                            <a:schemeClr val="bg1">
                              <a:lumMod val="50000"/>
                            </a:schemeClr>
                          </a:solidFill>
                          <a:latin typeface="微軟正黑體" panose="020B0604030504040204" pitchFamily="34" charset="-120"/>
                          <a:ea typeface="微軟正黑體" panose="020B0604030504040204" pitchFamily="34" charset="-120"/>
                        </a:rPr>
                        <a:t>若已授權需說明專屬或非專屬授權、授權範圍、地區、金額</a:t>
                      </a:r>
                      <a:endParaRPr lang="en-US" altLang="zh-TW" sz="1100" dirty="0">
                        <a:solidFill>
                          <a:schemeClr val="bg1">
                            <a:lumMod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100" b="1" kern="1200" dirty="0">
                          <a:solidFill>
                            <a:schemeClr val="tx1"/>
                          </a:solidFill>
                          <a:latin typeface="微軟正黑體" panose="020B0604030504040204" pitchFamily="34" charset="-120"/>
                          <a:ea typeface="微軟正黑體" panose="020B0604030504040204" pitchFamily="34" charset="-120"/>
                          <a:cs typeface="+mn-cs"/>
                        </a:rPr>
                        <a:t>佔此計畫申請標的之技術佔比</a:t>
                      </a:r>
                      <a:r>
                        <a:rPr lang="en-US" altLang="zh-TW" sz="1100" b="1" kern="1200" dirty="0">
                          <a:solidFill>
                            <a:schemeClr val="tx1"/>
                          </a:solidFill>
                          <a:latin typeface="微軟正黑體" panose="020B0604030504040204" pitchFamily="34" charset="-120"/>
                          <a:ea typeface="微軟正黑體" panose="020B0604030504040204" pitchFamily="34" charset="-120"/>
                          <a:cs typeface="+mn-cs"/>
                        </a:rPr>
                        <a:t>(%)</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99560">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發明專利</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r>
                        <a:rPr lang="en-US" altLang="zh-TW" sz="11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年月日</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需取得專屬授權</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rPr>
                        <a:t>尚未授權予任何人使用</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solidFill>
                          <a:schemeClr val="tx1">
                            <a:lumMod val="50000"/>
                            <a:lumOff val="50000"/>
                          </a:schemeClr>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90393931"/>
                  </a:ext>
                </a:extLst>
              </a:tr>
              <a:tr h="399560">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1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矩形 9">
            <a:extLst>
              <a:ext uri="{FF2B5EF4-FFF2-40B4-BE49-F238E27FC236}">
                <a16:creationId xmlns:a16="http://schemas.microsoft.com/office/drawing/2014/main" id="{F8B2E7D2-1C8F-3D40-A60E-00C0BCDFEA45}"/>
              </a:ext>
            </a:extLst>
          </p:cNvPr>
          <p:cNvSpPr/>
          <p:nvPr/>
        </p:nvSpPr>
        <p:spPr>
          <a:xfrm>
            <a:off x="609350" y="1027864"/>
            <a:ext cx="10744198"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非科研成果之專利</a:t>
            </a:r>
          </a:p>
        </p:txBody>
      </p:sp>
      <p:sp>
        <p:nvSpPr>
          <p:cNvPr id="12" name="矩形 11">
            <a:extLst>
              <a:ext uri="{FF2B5EF4-FFF2-40B4-BE49-F238E27FC236}">
                <a16:creationId xmlns:a16="http://schemas.microsoft.com/office/drawing/2014/main" id="{889A13EF-1ED8-7B42-990B-979F5BD6F55C}"/>
              </a:ext>
            </a:extLst>
          </p:cNvPr>
          <p:cNvSpPr/>
          <p:nvPr/>
        </p:nvSpPr>
        <p:spPr>
          <a:xfrm>
            <a:off x="609350" y="3476136"/>
            <a:ext cx="10591695" cy="456920"/>
          </a:xfrm>
          <a:prstGeom prst="rect">
            <a:avLst/>
          </a:prstGeom>
        </p:spPr>
        <p:txBody>
          <a:bodyPr wrap="square">
            <a:spAutoFit/>
          </a:bodyPr>
          <a:lstStyle/>
          <a:p>
            <a:pPr algn="just">
              <a:lnSpc>
                <a:spcPct val="150000"/>
              </a:lnSpc>
            </a:pPr>
            <a:r>
              <a:rPr lang="zh-TW" altLang="en-US" b="1" dirty="0">
                <a:latin typeface="微軟正黑體" panose="020B0604030504040204" pitchFamily="34" charset="-120"/>
                <a:ea typeface="微軟正黑體" panose="020B0604030504040204" pitchFamily="34" charset="-120"/>
              </a:rPr>
              <a:t>非科研成果之營業秘密、軟體原始碼及積體電路布局</a:t>
            </a:r>
            <a:endParaRPr lang="en-US" altLang="zh-TW" b="1" dirty="0">
              <a:latin typeface="微軟正黑體" panose="020B0604030504040204" pitchFamily="34" charset="-120"/>
              <a:ea typeface="微軟正黑體" panose="020B0604030504040204" pitchFamily="34" charset="-120"/>
            </a:endParaRPr>
          </a:p>
        </p:txBody>
      </p:sp>
      <p:graphicFrame>
        <p:nvGraphicFramePr>
          <p:cNvPr id="11" name="表格 10">
            <a:extLst>
              <a:ext uri="{FF2B5EF4-FFF2-40B4-BE49-F238E27FC236}">
                <a16:creationId xmlns:a16="http://schemas.microsoft.com/office/drawing/2014/main" id="{E5E830AF-9DDF-7445-B9FA-58D357C4C6DF}"/>
              </a:ext>
            </a:extLst>
          </p:cNvPr>
          <p:cNvGraphicFramePr>
            <a:graphicFrameLocks noGrp="1"/>
          </p:cNvGraphicFramePr>
          <p:nvPr>
            <p:extLst>
              <p:ext uri="{D42A27DB-BD31-4B8C-83A1-F6EECF244321}">
                <p14:modId xmlns:p14="http://schemas.microsoft.com/office/powerpoint/2010/main" val="2261758336"/>
              </p:ext>
            </p:extLst>
          </p:nvPr>
        </p:nvGraphicFramePr>
        <p:xfrm>
          <a:off x="695400" y="3933056"/>
          <a:ext cx="10801275" cy="1171070"/>
        </p:xfrm>
        <a:graphic>
          <a:graphicData uri="http://schemas.openxmlformats.org/drawingml/2006/table">
            <a:tbl>
              <a:tblPr firstRow="1" bandRow="1">
                <a:tableStyleId>{5C22544A-7EE6-4342-B048-85BDC9FD1C3A}</a:tableStyleId>
              </a:tblPr>
              <a:tblGrid>
                <a:gridCol w="1885734">
                  <a:extLst>
                    <a:ext uri="{9D8B030D-6E8A-4147-A177-3AD203B41FA5}">
                      <a16:colId xmlns:a16="http://schemas.microsoft.com/office/drawing/2014/main" val="1537242260"/>
                    </a:ext>
                  </a:extLst>
                </a:gridCol>
                <a:gridCol w="2722778">
                  <a:extLst>
                    <a:ext uri="{9D8B030D-6E8A-4147-A177-3AD203B41FA5}">
                      <a16:colId xmlns:a16="http://schemas.microsoft.com/office/drawing/2014/main" val="1622469560"/>
                    </a:ext>
                  </a:extLst>
                </a:gridCol>
                <a:gridCol w="3024336">
                  <a:extLst>
                    <a:ext uri="{9D8B030D-6E8A-4147-A177-3AD203B41FA5}">
                      <a16:colId xmlns:a16="http://schemas.microsoft.com/office/drawing/2014/main" val="1317746249"/>
                    </a:ext>
                  </a:extLst>
                </a:gridCol>
                <a:gridCol w="3168427">
                  <a:extLst>
                    <a:ext uri="{9D8B030D-6E8A-4147-A177-3AD203B41FA5}">
                      <a16:colId xmlns:a16="http://schemas.microsoft.com/office/drawing/2014/main" val="2786445888"/>
                    </a:ext>
                  </a:extLst>
                </a:gridCol>
              </a:tblGrid>
              <a:tr h="408894">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名稱</a:t>
                      </a: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技術內容開發人員</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未來使用於新創公司之模式自評</a:t>
                      </a:r>
                      <a:endParaRPr lang="en-US" altLang="zh-TW" sz="1400"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佔此計畫申請標的之技術佔比</a:t>
                      </a:r>
                      <a:r>
                        <a:rPr lang="en-US" altLang="zh-TW" sz="1400" dirty="0">
                          <a:solidFill>
                            <a:schemeClr val="tx1"/>
                          </a:solidFill>
                          <a:latin typeface="微軟正黑體" panose="020B0604030504040204" pitchFamily="34" charset="-120"/>
                          <a:ea typeface="微軟正黑體" panose="020B0604030504040204" pitchFamily="34" charset="-120"/>
                        </a:rPr>
                        <a:t>(%)</a:t>
                      </a: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62620239"/>
                  </a:ext>
                </a:extLst>
              </a:tr>
              <a:tr h="381088">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712746"/>
                  </a:ext>
                </a:extLst>
              </a:tr>
              <a:tr h="381088">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algn="l"/>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4281" marR="64281" marT="32140" marB="3214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938142635"/>
                  </a:ext>
                </a:extLst>
              </a:tr>
            </a:tbl>
          </a:graphicData>
        </a:graphic>
      </p:graphicFrame>
    </p:spTree>
    <p:extLst>
      <p:ext uri="{BB962C8B-B14F-4D97-AF65-F5344CB8AC3E}">
        <p14:creationId xmlns:p14="http://schemas.microsoft.com/office/powerpoint/2010/main" val="91832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4167B-C7DD-1549-A281-5BD6DA1E30A6}"/>
              </a:ext>
            </a:extLst>
          </p:cNvPr>
          <p:cNvSpPr>
            <a:spLocks noGrp="1"/>
          </p:cNvSpPr>
          <p:nvPr>
            <p:ph type="title"/>
          </p:nvPr>
        </p:nvSpPr>
        <p:spPr/>
        <p:txBody>
          <a:bodyPr/>
          <a:lstStyle/>
          <a:p>
            <a:r>
              <a:rPr kumimoji="1" lang="zh-TW" altLang="en-US" dirty="0"/>
              <a:t>附件二、商業模式匯總</a:t>
            </a:r>
            <a:r>
              <a:rPr kumimoji="1" lang="zh-CN" altLang="en-US" dirty="0"/>
              <a:t>說明</a:t>
            </a:r>
            <a:r>
              <a:rPr kumimoji="1" lang="zh-CN" altLang="en-US" sz="2000" dirty="0">
                <a:solidFill>
                  <a:schemeClr val="tx1">
                    <a:lumMod val="50000"/>
                    <a:lumOff val="50000"/>
                  </a:schemeClr>
                </a:solidFill>
              </a:rPr>
              <a:t>（含建議順序）</a:t>
            </a:r>
            <a:r>
              <a:rPr kumimoji="1" lang="en-US" altLang="zh-TW" sz="2000" dirty="0">
                <a:solidFill>
                  <a:schemeClr val="tx1">
                    <a:lumMod val="50000"/>
                    <a:lumOff val="50000"/>
                  </a:schemeClr>
                </a:solidFill>
              </a:rPr>
              <a:t> </a:t>
            </a:r>
            <a:endParaRPr kumimoji="1" lang="zh-TW" altLang="en-US" dirty="0">
              <a:solidFill>
                <a:schemeClr val="tx1">
                  <a:lumMod val="50000"/>
                  <a:lumOff val="50000"/>
                </a:schemeClr>
              </a:solidFill>
            </a:endParaRPr>
          </a:p>
        </p:txBody>
      </p:sp>
      <p:sp>
        <p:nvSpPr>
          <p:cNvPr id="4" name="日期版面配置區 3">
            <a:extLst>
              <a:ext uri="{FF2B5EF4-FFF2-40B4-BE49-F238E27FC236}">
                <a16:creationId xmlns:a16="http://schemas.microsoft.com/office/drawing/2014/main" id="{3D1CB62D-D5A3-3F41-8BB6-1F0F97580B39}"/>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71480A0F-B85B-E943-8195-25D1E2E70DDC}"/>
              </a:ext>
            </a:extLst>
          </p:cNvPr>
          <p:cNvSpPr>
            <a:spLocks noGrp="1"/>
          </p:cNvSpPr>
          <p:nvPr>
            <p:ph type="sldNum" sz="quarter" idx="4"/>
          </p:nvPr>
        </p:nvSpPr>
        <p:spPr/>
        <p:txBody>
          <a:bodyPr/>
          <a:lstStyle/>
          <a:p>
            <a:fld id="{74682BA4-12DE-4015-951D-6A0C08D21028}" type="slidenum">
              <a:rPr lang="zh-TW" altLang="en-US" smtClean="0"/>
              <a:pPr/>
              <a:t>33</a:t>
            </a:fld>
            <a:endParaRPr lang="zh-TW" altLang="en-US" dirty="0"/>
          </a:p>
        </p:txBody>
      </p:sp>
      <p:graphicFrame>
        <p:nvGraphicFramePr>
          <p:cNvPr id="8" name="表格 7">
            <a:extLst>
              <a:ext uri="{FF2B5EF4-FFF2-40B4-BE49-F238E27FC236}">
                <a16:creationId xmlns:a16="http://schemas.microsoft.com/office/drawing/2014/main" id="{EDB12074-0564-BC41-B567-19608FF0035E}"/>
              </a:ext>
            </a:extLst>
          </p:cNvPr>
          <p:cNvGraphicFramePr>
            <a:graphicFrameLocks noGrp="1"/>
          </p:cNvGraphicFramePr>
          <p:nvPr>
            <p:extLst>
              <p:ext uri="{D42A27DB-BD31-4B8C-83A1-F6EECF244321}">
                <p14:modId xmlns:p14="http://schemas.microsoft.com/office/powerpoint/2010/main" val="3854861855"/>
              </p:ext>
            </p:extLst>
          </p:nvPr>
        </p:nvGraphicFramePr>
        <p:xfrm>
          <a:off x="695324" y="1057285"/>
          <a:ext cx="10801350" cy="5193368"/>
        </p:xfrm>
        <a:graphic>
          <a:graphicData uri="http://schemas.openxmlformats.org/drawingml/2006/table">
            <a:tbl>
              <a:tblPr firstRow="1" bandRow="1">
                <a:tableStyleId>{5DA37D80-6434-44D0-A028-1B22A696006F}</a:tableStyleId>
              </a:tblPr>
              <a:tblGrid>
                <a:gridCol w="2160270">
                  <a:extLst>
                    <a:ext uri="{9D8B030D-6E8A-4147-A177-3AD203B41FA5}">
                      <a16:colId xmlns:a16="http://schemas.microsoft.com/office/drawing/2014/main" val="20000"/>
                    </a:ext>
                  </a:extLst>
                </a:gridCol>
                <a:gridCol w="2160270">
                  <a:extLst>
                    <a:ext uri="{9D8B030D-6E8A-4147-A177-3AD203B41FA5}">
                      <a16:colId xmlns:a16="http://schemas.microsoft.com/office/drawing/2014/main" val="20001"/>
                    </a:ext>
                  </a:extLst>
                </a:gridCol>
                <a:gridCol w="1056690">
                  <a:extLst>
                    <a:ext uri="{9D8B030D-6E8A-4147-A177-3AD203B41FA5}">
                      <a16:colId xmlns:a16="http://schemas.microsoft.com/office/drawing/2014/main" val="20002"/>
                    </a:ext>
                  </a:extLst>
                </a:gridCol>
                <a:gridCol w="1103580">
                  <a:extLst>
                    <a:ext uri="{9D8B030D-6E8A-4147-A177-3AD203B41FA5}">
                      <a16:colId xmlns:a16="http://schemas.microsoft.com/office/drawing/2014/main" val="542360464"/>
                    </a:ext>
                  </a:extLst>
                </a:gridCol>
                <a:gridCol w="2160270">
                  <a:extLst>
                    <a:ext uri="{9D8B030D-6E8A-4147-A177-3AD203B41FA5}">
                      <a16:colId xmlns:a16="http://schemas.microsoft.com/office/drawing/2014/main" val="20003"/>
                    </a:ext>
                  </a:extLst>
                </a:gridCol>
                <a:gridCol w="2160270">
                  <a:extLst>
                    <a:ext uri="{9D8B030D-6E8A-4147-A177-3AD203B41FA5}">
                      <a16:colId xmlns:a16="http://schemas.microsoft.com/office/drawing/2014/main" val="20004"/>
                    </a:ext>
                  </a:extLst>
                </a:gridCol>
              </a:tblGrid>
              <a:tr h="649544">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Key Partners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（關鍵合作夥伴）</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Key Activities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（關鍵活動）</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gridSpan="2">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Value Proposition</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（價值主張）</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zh-TW" altLang="en-US"/>
                    </a:p>
                  </a:txBody>
                  <a:tcPr/>
                </a:tc>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Customer Relationships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（顧客關係）</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Customer Segments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（目標客層）</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928000">
                <a:tc rowSpan="3">
                  <a:txBody>
                    <a:bodyPr/>
                    <a:lstStyle/>
                    <a:p>
                      <a:pPr marL="0" indent="0">
                        <a:buNone/>
                      </a:pP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98000" indent="-198000">
                        <a:buAutoNum type="arabicPeriod"/>
                      </a:pP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3" gridSpan="2">
                  <a:txBody>
                    <a:bodyPr/>
                    <a:lstStyle/>
                    <a:p>
                      <a:pPr marL="0" indent="0" algn="l" defTabSz="914400" rtl="0" eaLnBrk="1" latinLnBrk="0" hangingPunct="1"/>
                      <a:endParaRPr lang="zh-TW" altLang="en-US" sz="1400" b="0" kern="1200" baseline="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3" hMerge="1">
                  <a:txBody>
                    <a:bodyPr/>
                    <a:lstStyle/>
                    <a:p>
                      <a:endParaRPr lang="zh-TW" altLang="en-US"/>
                    </a:p>
                  </a:txBody>
                  <a:tcPr/>
                </a:tc>
                <a:tc>
                  <a:txBody>
                    <a:bodyPr/>
                    <a:lstStyle/>
                    <a:p>
                      <a:pPr marL="0" indent="0">
                        <a:buNone/>
                      </a:pPr>
                      <a:endParaRPr lang="zh-TW" altLang="en-US" sz="1400" b="0" kern="1200" baseline="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3">
                  <a:txBody>
                    <a:bodyPr/>
                    <a:lstStyle/>
                    <a:p>
                      <a:pPr marL="0" indent="0"/>
                      <a:endParaRPr lang="en-US" altLang="zh-TW" sz="1400" b="0" baseline="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11931">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Key Resources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（關鍵資源）</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gridSpan="2" vMerge="1">
                  <a:txBody>
                    <a:bodyPr/>
                    <a:lstStyle/>
                    <a:p>
                      <a:pPr algn="ctr"/>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hMerge="1" vMerge="1">
                  <a:txBody>
                    <a:bodyPr/>
                    <a:lstStyle/>
                    <a:p>
                      <a:endParaRPr lang="zh-TW" altLang="en-US"/>
                    </a:p>
                  </a:txBody>
                  <a:tcPr/>
                </a:tc>
                <a:tc>
                  <a:txBody>
                    <a:bodyPr/>
                    <a:lstStyle/>
                    <a:p>
                      <a:pPr algn="ct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Channels</a:t>
                      </a:r>
                    </a:p>
                    <a:p>
                      <a:pPr algn="ct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（通路）</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extLst>
                  <a:ext uri="{0D108BD9-81ED-4DB2-BD59-A6C34878D82A}">
                    <a16:rowId xmlns:a16="http://schemas.microsoft.com/office/drawing/2014/main" val="10002"/>
                  </a:ext>
                </a:extLst>
              </a:tr>
              <a:tr h="1110999">
                <a:tc vMerge="1">
                  <a:txBody>
                    <a:bodyPr/>
                    <a:lstStyle/>
                    <a:p>
                      <a:endParaRPr lang="zh-TW" altLang="en-US"/>
                    </a:p>
                  </a:txBody>
                  <a:tcPr/>
                </a:tc>
                <a:tc>
                  <a:txBody>
                    <a:bodyPr/>
                    <a:lstStyle/>
                    <a:p>
                      <a:pPr algn="ct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p>
                      <a:pPr algn="ct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gridSpan="2" vMerge="1">
                  <a:txBody>
                    <a:bodyPr/>
                    <a:lstStyle/>
                    <a:p>
                      <a:endParaRPr lang="zh-TW" altLang="en-US"/>
                    </a:p>
                  </a:txBody>
                  <a:tcPr/>
                </a:tc>
                <a:tc hMerge="1" vMerge="1">
                  <a:txBody>
                    <a:bodyPr/>
                    <a:lstStyle/>
                    <a:p>
                      <a:endParaRPr lang="zh-TW" altLang="en-US"/>
                    </a:p>
                  </a:txBody>
                  <a:tcPr/>
                </a:tc>
                <a:tc>
                  <a:txBody>
                    <a:bodyPr/>
                    <a:lstStyle/>
                    <a:p>
                      <a:pPr marL="0" indent="0" algn="l" defTabSz="914400" rtl="0" eaLnBrk="1" latinLnBrk="0" hangingPunct="1"/>
                      <a:endParaRPr lang="zh-TW" altLang="en-US" sz="1400" b="0" kern="1200" baseline="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028294158"/>
                  </a:ext>
                </a:extLst>
              </a:tr>
              <a:tr h="46495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Cost Structure </a:t>
                      </a: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（成本結構）</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zh-TW" altLang="en-US" sz="12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0AD47"/>
                    </a:solidFill>
                  </a:tcPr>
                </a:tc>
                <a:tc hMerge="1">
                  <a:txBody>
                    <a:bodyPr/>
                    <a:lstStyle/>
                    <a:p>
                      <a:pPr algn="ct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0" dirty="0">
                          <a:solidFill>
                            <a:schemeClr val="bg1">
                              <a:lumMod val="50000"/>
                            </a:schemeClr>
                          </a:solidFill>
                          <a:latin typeface="Microsoft JhengHei" panose="020B0604030504040204" pitchFamily="34" charset="-120"/>
                          <a:ea typeface="Microsoft JhengHei" panose="020B0604030504040204" pitchFamily="34" charset="-120"/>
                        </a:rPr>
                        <a:t>Revenue Streams </a:t>
                      </a:r>
                      <a:r>
                        <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rPr>
                        <a:t>（收益流）</a:t>
                      </a: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algn="ctr"/>
                      <a:endParaRPr lang="zh-TW" altLang="en-US" sz="1100" b="1" dirty="0">
                        <a:solidFill>
                          <a:schemeClr val="tx1"/>
                        </a:solidFill>
                        <a:latin typeface="微軟正黑體" panose="020B0604030504040204" pitchFamily="34" charset="-120"/>
                        <a:ea typeface="微軟正黑體" panose="020B0604030504040204" pitchFamily="34" charset="-120"/>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sz="12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0AD47"/>
                    </a:solidFill>
                  </a:tcPr>
                </a:tc>
                <a:extLst>
                  <a:ext uri="{0D108BD9-81ED-4DB2-BD59-A6C34878D82A}">
                    <a16:rowId xmlns:a16="http://schemas.microsoft.com/office/drawing/2014/main" val="10004"/>
                  </a:ext>
                </a:extLst>
              </a:tr>
              <a:tr h="1427935">
                <a:tc gridSpan="3">
                  <a:txBody>
                    <a:bodyPr/>
                    <a:lstStyle/>
                    <a:p>
                      <a:pPr algn="l"/>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noFill/>
                  </a:tcPr>
                </a:tc>
                <a:tc hMerge="1">
                  <a:txBody>
                    <a:bodyPr/>
                    <a:lstStyle/>
                    <a:p>
                      <a:pPr algn="ctr"/>
                      <a:endParaRPr lang="zh-TW" altLang="en-US" sz="1100" dirty="0">
                        <a:solidFill>
                          <a:schemeClr val="tx1"/>
                        </a:solidFill>
                        <a:latin typeface="微軟正黑體" panose="020B0604030504040204" pitchFamily="34" charset="-120"/>
                        <a:ea typeface="微軟正黑體" panose="020B0604030504040204" pitchFamily="34" charset="-120"/>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bg1">
                            <a:lumMod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文字方塊 2">
            <a:extLst>
              <a:ext uri="{FF2B5EF4-FFF2-40B4-BE49-F238E27FC236}">
                <a16:creationId xmlns:a16="http://schemas.microsoft.com/office/drawing/2014/main" id="{396F88B7-0ED3-064D-931C-22BBF4F9FCB3}"/>
              </a:ext>
            </a:extLst>
          </p:cNvPr>
          <p:cNvSpPr txBox="1"/>
          <p:nvPr/>
        </p:nvSpPr>
        <p:spPr>
          <a:xfrm>
            <a:off x="5807968" y="2780928"/>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01</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9" name="文字方塊 8">
            <a:extLst>
              <a:ext uri="{FF2B5EF4-FFF2-40B4-BE49-F238E27FC236}">
                <a16:creationId xmlns:a16="http://schemas.microsoft.com/office/drawing/2014/main" id="{CB80C5C6-7422-964A-A14C-3AE95E5BDC0F}"/>
              </a:ext>
            </a:extLst>
          </p:cNvPr>
          <p:cNvSpPr txBox="1"/>
          <p:nvPr/>
        </p:nvSpPr>
        <p:spPr>
          <a:xfrm>
            <a:off x="10107300" y="2780928"/>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02</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1" name="文字方塊 10">
            <a:extLst>
              <a:ext uri="{FF2B5EF4-FFF2-40B4-BE49-F238E27FC236}">
                <a16:creationId xmlns:a16="http://schemas.microsoft.com/office/drawing/2014/main" id="{9B402195-B90B-5D45-A624-97EFBCAFBE22}"/>
              </a:ext>
            </a:extLst>
          </p:cNvPr>
          <p:cNvSpPr txBox="1"/>
          <p:nvPr/>
        </p:nvSpPr>
        <p:spPr>
          <a:xfrm>
            <a:off x="8010814" y="3567249"/>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03</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2" name="文字方塊 11">
            <a:extLst>
              <a:ext uri="{FF2B5EF4-FFF2-40B4-BE49-F238E27FC236}">
                <a16:creationId xmlns:a16="http://schemas.microsoft.com/office/drawing/2014/main" id="{435C1FA1-9AFE-6E4D-8173-A736C74676E3}"/>
              </a:ext>
            </a:extLst>
          </p:cNvPr>
          <p:cNvSpPr txBox="1"/>
          <p:nvPr/>
        </p:nvSpPr>
        <p:spPr>
          <a:xfrm>
            <a:off x="8010814" y="1894666"/>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04</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3" name="文字方塊 12">
            <a:extLst>
              <a:ext uri="{FF2B5EF4-FFF2-40B4-BE49-F238E27FC236}">
                <a16:creationId xmlns:a16="http://schemas.microsoft.com/office/drawing/2014/main" id="{40316F59-0762-FA46-ACD0-3EBAAC838DB6}"/>
              </a:ext>
            </a:extLst>
          </p:cNvPr>
          <p:cNvSpPr txBox="1"/>
          <p:nvPr/>
        </p:nvSpPr>
        <p:spPr>
          <a:xfrm>
            <a:off x="9048328" y="5291971"/>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05</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id="{108F965F-DB59-CF4E-8F5E-62A486534512}"/>
              </a:ext>
            </a:extLst>
          </p:cNvPr>
          <p:cNvSpPr txBox="1"/>
          <p:nvPr/>
        </p:nvSpPr>
        <p:spPr>
          <a:xfrm>
            <a:off x="2423592" y="5291971"/>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06</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5" name="文字方塊 14">
            <a:extLst>
              <a:ext uri="{FF2B5EF4-FFF2-40B4-BE49-F238E27FC236}">
                <a16:creationId xmlns:a16="http://schemas.microsoft.com/office/drawing/2014/main" id="{12D8B663-8B49-4D4D-B8EB-5EA24FCF0B5F}"/>
              </a:ext>
            </a:extLst>
          </p:cNvPr>
          <p:cNvSpPr txBox="1"/>
          <p:nvPr/>
        </p:nvSpPr>
        <p:spPr>
          <a:xfrm>
            <a:off x="3461107" y="3567249"/>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07</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6" name="文字方塊 15">
            <a:extLst>
              <a:ext uri="{FF2B5EF4-FFF2-40B4-BE49-F238E27FC236}">
                <a16:creationId xmlns:a16="http://schemas.microsoft.com/office/drawing/2014/main" id="{444DF435-72FF-C343-A7F6-82DF563BA08B}"/>
              </a:ext>
            </a:extLst>
          </p:cNvPr>
          <p:cNvSpPr txBox="1"/>
          <p:nvPr/>
        </p:nvSpPr>
        <p:spPr>
          <a:xfrm>
            <a:off x="3461107" y="1894666"/>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08</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7" name="文字方塊 16">
            <a:extLst>
              <a:ext uri="{FF2B5EF4-FFF2-40B4-BE49-F238E27FC236}">
                <a16:creationId xmlns:a16="http://schemas.microsoft.com/office/drawing/2014/main" id="{9A346C46-1397-564A-A6D2-74216B338853}"/>
              </a:ext>
            </a:extLst>
          </p:cNvPr>
          <p:cNvSpPr txBox="1"/>
          <p:nvPr/>
        </p:nvSpPr>
        <p:spPr>
          <a:xfrm>
            <a:off x="1408647" y="2780928"/>
            <a:ext cx="720080" cy="523220"/>
          </a:xfrm>
          <a:prstGeom prst="rect">
            <a:avLst/>
          </a:prstGeom>
          <a:solidFill>
            <a:schemeClr val="accent2"/>
          </a:solidFill>
        </p:spPr>
        <p:txBody>
          <a:bodyPr wrap="square" rtlCol="0">
            <a:spAutoFit/>
          </a:bodyPr>
          <a:lstStyle/>
          <a:p>
            <a:pPr algn="ctr"/>
            <a:r>
              <a:rPr kumimoji="1" lang="en-US" altLang="zh-TW" sz="2800" b="1" dirty="0">
                <a:solidFill>
                  <a:schemeClr val="bg1"/>
                </a:solidFill>
                <a:latin typeface="Microsoft YaHei" panose="020B0503020204020204" pitchFamily="34" charset="-122"/>
                <a:ea typeface="Microsoft YaHei" panose="020B0503020204020204" pitchFamily="34" charset="-122"/>
              </a:rPr>
              <a:t>09</a:t>
            </a:r>
            <a:endParaRPr kumimoji="1" lang="zh-TW" altLang="en-US" sz="2800" b="1" dirty="0">
              <a:solidFill>
                <a:schemeClr val="bg1"/>
              </a:solidFill>
              <a:latin typeface="Microsoft YaHei" panose="020B0503020204020204" pitchFamily="34" charset="-122"/>
              <a:ea typeface="Microsoft YaHei" panose="020B0503020204020204" pitchFamily="34" charset="-122"/>
            </a:endParaRPr>
          </a:p>
        </p:txBody>
      </p:sp>
      <p:cxnSp>
        <p:nvCxnSpPr>
          <p:cNvPr id="24" name="直線接點 23">
            <a:extLst>
              <a:ext uri="{FF2B5EF4-FFF2-40B4-BE49-F238E27FC236}">
                <a16:creationId xmlns:a16="http://schemas.microsoft.com/office/drawing/2014/main" id="{105A6400-96D1-924D-9E9D-D78B7572BA77}"/>
              </a:ext>
            </a:extLst>
          </p:cNvPr>
          <p:cNvCxnSpPr>
            <a:cxnSpLocks/>
            <a:stCxn id="3" idx="3"/>
            <a:endCxn id="9" idx="1"/>
          </p:cNvCxnSpPr>
          <p:nvPr/>
        </p:nvCxnSpPr>
        <p:spPr>
          <a:xfrm>
            <a:off x="6528048" y="3042538"/>
            <a:ext cx="3579252" cy="0"/>
          </a:xfrm>
          <a:prstGeom prst="line">
            <a:avLst/>
          </a:prstGeom>
          <a:ln w="28575">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箭頭接點 25">
            <a:extLst>
              <a:ext uri="{FF2B5EF4-FFF2-40B4-BE49-F238E27FC236}">
                <a16:creationId xmlns:a16="http://schemas.microsoft.com/office/drawing/2014/main" id="{8BB071EB-AD4B-E542-96BE-D00CC02DBC1F}"/>
              </a:ext>
            </a:extLst>
          </p:cNvPr>
          <p:cNvCxnSpPr>
            <a:stCxn id="9" idx="2"/>
            <a:endCxn id="11" idx="3"/>
          </p:cNvCxnSpPr>
          <p:nvPr/>
        </p:nvCxnSpPr>
        <p:spPr>
          <a:xfrm flipH="1">
            <a:off x="8730894" y="3304148"/>
            <a:ext cx="1736446" cy="5247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箭頭接點 27">
            <a:extLst>
              <a:ext uri="{FF2B5EF4-FFF2-40B4-BE49-F238E27FC236}">
                <a16:creationId xmlns:a16="http://schemas.microsoft.com/office/drawing/2014/main" id="{DF29487A-3A09-5341-8FCB-760734ABD632}"/>
              </a:ext>
            </a:extLst>
          </p:cNvPr>
          <p:cNvCxnSpPr>
            <a:cxnSpLocks/>
            <a:stCxn id="11" idx="0"/>
            <a:endCxn id="12" idx="2"/>
          </p:cNvCxnSpPr>
          <p:nvPr/>
        </p:nvCxnSpPr>
        <p:spPr>
          <a:xfrm flipV="1">
            <a:off x="8370854" y="2417886"/>
            <a:ext cx="0" cy="114936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箭頭接點 29">
            <a:extLst>
              <a:ext uri="{FF2B5EF4-FFF2-40B4-BE49-F238E27FC236}">
                <a16:creationId xmlns:a16="http://schemas.microsoft.com/office/drawing/2014/main" id="{D108C1DA-0C91-A24F-BB1A-08E23DEC930B}"/>
              </a:ext>
            </a:extLst>
          </p:cNvPr>
          <p:cNvCxnSpPr>
            <a:cxnSpLocks/>
            <a:stCxn id="12" idx="3"/>
            <a:endCxn id="13" idx="0"/>
          </p:cNvCxnSpPr>
          <p:nvPr/>
        </p:nvCxnSpPr>
        <p:spPr>
          <a:xfrm>
            <a:off x="8730894" y="2156276"/>
            <a:ext cx="677474" cy="313569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箭頭接點 31">
            <a:extLst>
              <a:ext uri="{FF2B5EF4-FFF2-40B4-BE49-F238E27FC236}">
                <a16:creationId xmlns:a16="http://schemas.microsoft.com/office/drawing/2014/main" id="{62537718-85F1-4341-B9BB-8AFABD13E95F}"/>
              </a:ext>
            </a:extLst>
          </p:cNvPr>
          <p:cNvCxnSpPr>
            <a:cxnSpLocks/>
            <a:stCxn id="13" idx="1"/>
            <a:endCxn id="14" idx="3"/>
          </p:cNvCxnSpPr>
          <p:nvPr/>
        </p:nvCxnSpPr>
        <p:spPr>
          <a:xfrm flipH="1">
            <a:off x="3143672" y="5553581"/>
            <a:ext cx="590465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箭頭接點 33">
            <a:extLst>
              <a:ext uri="{FF2B5EF4-FFF2-40B4-BE49-F238E27FC236}">
                <a16:creationId xmlns:a16="http://schemas.microsoft.com/office/drawing/2014/main" id="{38ABCFBE-D464-FE4D-9939-F3C53F43D3F5}"/>
              </a:ext>
            </a:extLst>
          </p:cNvPr>
          <p:cNvCxnSpPr>
            <a:cxnSpLocks/>
            <a:stCxn id="14" idx="0"/>
            <a:endCxn id="15" idx="2"/>
          </p:cNvCxnSpPr>
          <p:nvPr/>
        </p:nvCxnSpPr>
        <p:spPr>
          <a:xfrm flipV="1">
            <a:off x="2783632" y="4090469"/>
            <a:ext cx="1037515" cy="120150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箭頭接點 35">
            <a:extLst>
              <a:ext uri="{FF2B5EF4-FFF2-40B4-BE49-F238E27FC236}">
                <a16:creationId xmlns:a16="http://schemas.microsoft.com/office/drawing/2014/main" id="{182D9433-00D4-E34B-AE2E-1C1CE0929011}"/>
              </a:ext>
            </a:extLst>
          </p:cNvPr>
          <p:cNvCxnSpPr>
            <a:cxnSpLocks/>
            <a:stCxn id="15" idx="0"/>
            <a:endCxn id="16" idx="2"/>
          </p:cNvCxnSpPr>
          <p:nvPr/>
        </p:nvCxnSpPr>
        <p:spPr>
          <a:xfrm flipV="1">
            <a:off x="3821147" y="2417886"/>
            <a:ext cx="0" cy="114936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箭頭接點 37">
            <a:extLst>
              <a:ext uri="{FF2B5EF4-FFF2-40B4-BE49-F238E27FC236}">
                <a16:creationId xmlns:a16="http://schemas.microsoft.com/office/drawing/2014/main" id="{95EDE514-4F62-6547-B512-74E4BE2CC546}"/>
              </a:ext>
            </a:extLst>
          </p:cNvPr>
          <p:cNvCxnSpPr>
            <a:cxnSpLocks/>
            <a:stCxn id="16" idx="1"/>
            <a:endCxn id="17" idx="3"/>
          </p:cNvCxnSpPr>
          <p:nvPr/>
        </p:nvCxnSpPr>
        <p:spPr>
          <a:xfrm flipH="1">
            <a:off x="2128727" y="2156276"/>
            <a:ext cx="1332380" cy="88626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32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4167B-C7DD-1549-A281-5BD6DA1E30A6}"/>
              </a:ext>
            </a:extLst>
          </p:cNvPr>
          <p:cNvSpPr>
            <a:spLocks noGrp="1"/>
          </p:cNvSpPr>
          <p:nvPr>
            <p:ph type="title"/>
          </p:nvPr>
        </p:nvSpPr>
        <p:spPr/>
        <p:txBody>
          <a:bodyPr/>
          <a:lstStyle/>
          <a:p>
            <a:r>
              <a:rPr kumimoji="1" lang="zh-TW" altLang="en-US" dirty="0"/>
              <a:t>附件二、商業模式匯總</a:t>
            </a:r>
            <a:r>
              <a:rPr kumimoji="1" lang="zh-CN" altLang="en-US" dirty="0"/>
              <a:t>說明</a:t>
            </a:r>
            <a:r>
              <a:rPr kumimoji="1" lang="zh-CN" altLang="en-US" sz="2000" dirty="0">
                <a:solidFill>
                  <a:schemeClr val="tx1">
                    <a:lumMod val="50000"/>
                    <a:lumOff val="50000"/>
                  </a:schemeClr>
                </a:solidFill>
              </a:rPr>
              <a:t>（含建議順序）</a:t>
            </a:r>
            <a:r>
              <a:rPr kumimoji="1" lang="en-US" altLang="zh-TW" sz="2000" dirty="0">
                <a:solidFill>
                  <a:schemeClr val="tx1">
                    <a:lumMod val="50000"/>
                    <a:lumOff val="50000"/>
                  </a:schemeClr>
                </a:solidFill>
              </a:rPr>
              <a:t> </a:t>
            </a:r>
            <a:endParaRPr kumimoji="1" lang="zh-TW" altLang="en-US" dirty="0">
              <a:solidFill>
                <a:schemeClr val="tx1">
                  <a:lumMod val="50000"/>
                  <a:lumOff val="50000"/>
                </a:schemeClr>
              </a:solidFill>
            </a:endParaRPr>
          </a:p>
        </p:txBody>
      </p:sp>
      <p:sp>
        <p:nvSpPr>
          <p:cNvPr id="4" name="日期版面配置區 3">
            <a:extLst>
              <a:ext uri="{FF2B5EF4-FFF2-40B4-BE49-F238E27FC236}">
                <a16:creationId xmlns:a16="http://schemas.microsoft.com/office/drawing/2014/main" id="{3D1CB62D-D5A3-3F41-8BB6-1F0F97580B39}"/>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71480A0F-B85B-E943-8195-25D1E2E70DDC}"/>
              </a:ext>
            </a:extLst>
          </p:cNvPr>
          <p:cNvSpPr>
            <a:spLocks noGrp="1"/>
          </p:cNvSpPr>
          <p:nvPr>
            <p:ph type="sldNum" sz="quarter" idx="4"/>
          </p:nvPr>
        </p:nvSpPr>
        <p:spPr/>
        <p:txBody>
          <a:bodyPr/>
          <a:lstStyle/>
          <a:p>
            <a:fld id="{74682BA4-12DE-4015-951D-6A0C08D21028}" type="slidenum">
              <a:rPr lang="zh-TW" altLang="en-US" smtClean="0"/>
              <a:pPr/>
              <a:t>34</a:t>
            </a:fld>
            <a:endParaRPr lang="zh-TW" altLang="en-US" dirty="0"/>
          </a:p>
        </p:txBody>
      </p:sp>
      <p:graphicFrame>
        <p:nvGraphicFramePr>
          <p:cNvPr id="6" name="表格 5">
            <a:extLst>
              <a:ext uri="{FF2B5EF4-FFF2-40B4-BE49-F238E27FC236}">
                <a16:creationId xmlns:a16="http://schemas.microsoft.com/office/drawing/2014/main" id="{908DBE2D-077E-9D4C-85FF-2B1720272D2F}"/>
              </a:ext>
            </a:extLst>
          </p:cNvPr>
          <p:cNvGraphicFramePr>
            <a:graphicFrameLocks noGrp="1"/>
          </p:cNvGraphicFramePr>
          <p:nvPr>
            <p:extLst>
              <p:ext uri="{D42A27DB-BD31-4B8C-83A1-F6EECF244321}">
                <p14:modId xmlns:p14="http://schemas.microsoft.com/office/powerpoint/2010/main" val="2357447809"/>
              </p:ext>
            </p:extLst>
          </p:nvPr>
        </p:nvGraphicFramePr>
        <p:xfrm>
          <a:off x="703170" y="1073547"/>
          <a:ext cx="10785660" cy="5163741"/>
        </p:xfrm>
        <a:graphic>
          <a:graphicData uri="http://schemas.openxmlformats.org/drawingml/2006/table">
            <a:tbl>
              <a:tblPr firstRow="1" bandRow="1">
                <a:tableStyleId>{5DA37D80-6434-44D0-A028-1B22A696006F}</a:tableStyleId>
              </a:tblPr>
              <a:tblGrid>
                <a:gridCol w="3016566">
                  <a:extLst>
                    <a:ext uri="{9D8B030D-6E8A-4147-A177-3AD203B41FA5}">
                      <a16:colId xmlns:a16="http://schemas.microsoft.com/office/drawing/2014/main" val="20002"/>
                    </a:ext>
                  </a:extLst>
                </a:gridCol>
                <a:gridCol w="4536504">
                  <a:extLst>
                    <a:ext uri="{9D8B030D-6E8A-4147-A177-3AD203B41FA5}">
                      <a16:colId xmlns:a16="http://schemas.microsoft.com/office/drawing/2014/main" val="20003"/>
                    </a:ext>
                  </a:extLst>
                </a:gridCol>
                <a:gridCol w="3232590">
                  <a:extLst>
                    <a:ext uri="{9D8B030D-6E8A-4147-A177-3AD203B41FA5}">
                      <a16:colId xmlns:a16="http://schemas.microsoft.com/office/drawing/2014/main" val="20004"/>
                    </a:ext>
                  </a:extLst>
                </a:gridCol>
              </a:tblGrid>
              <a:tr h="623369">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Value Proposition</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（價值主張）</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Customer Relationships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（顧客關係）</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Customer Segments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（目標客層）</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875926">
                <a:tc rowSpan="3">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用來描述為特定客戶創造價值的需求</a:t>
                      </a:r>
                    </a:p>
                    <a:p>
                      <a:pPr marL="285750" indent="-285750" algn="l" defTabSz="914400" rtl="0" eaLnBrk="1" latinLnBrk="0" hangingPunct="1">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團隊該向客戶傳遞什麼樣的價值？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團隊正在幫助客戶解決哪一類難題</a:t>
                      </a:r>
                      <a:r>
                        <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a:t>
                      </a: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痛點</a:t>
                      </a:r>
                      <a:r>
                        <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a:t>
                      </a: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團隊正在滿足哪些客戶需求？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團隊正在為誰創造價值？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誰是最重要的客戶？ </a:t>
                      </a:r>
                    </a:p>
                  </a:txBody>
                  <a:tcPr marL="68580" marR="68580" marT="34290" marB="34290">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用來描述團隊與特定客戶群體建立的關係類型 </a:t>
                      </a:r>
                      <a:endParaRPr lang="en-US" altLang="zh-TW" sz="1400" b="1" kern="1200" baseline="0" dirty="0">
                        <a:solidFill>
                          <a:schemeClr val="accent2"/>
                        </a:solidFill>
                        <a:latin typeface="Microsoft JhengHei" panose="020B0604030504040204" pitchFamily="34" charset="-120"/>
                        <a:ea typeface="Microsoft JhengHei" panose="020B0604030504040204" pitchFamily="34" charset="-120"/>
                        <a:cs typeface="Times New Roman"/>
                      </a:endParaRPr>
                    </a:p>
                    <a:p>
                      <a:pPr marL="285750" indent="-285750">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團隊每個客戶群體希望與團隊建立和保持何種關係？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哪些關係團隊已經建立了？ 這些關係成本如何？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如何把它們與商業模式的其餘部分進行整合？ </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3">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目標用戶用來描述一個企業想要接觸和服務的人群或組織</a:t>
                      </a:r>
                    </a:p>
                    <a:p>
                      <a:pPr marL="285750" indent="-285750">
                        <a:buFont typeface="Wingdings" pitchFamily="2" charset="2"/>
                        <a:buChar char="ü"/>
                      </a:pPr>
                      <a:endParaRPr lang="en-US" altLang="zh-TW" sz="1400" b="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細分團隊提供哪些系列的產品</a:t>
                      </a:r>
                      <a:r>
                        <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a:t>
                      </a: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服務給</a:t>
                      </a:r>
                      <a:r>
                        <a:rPr lang="zh-CN"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哪些目標</a:t>
                      </a: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客戶</a:t>
                      </a:r>
                      <a:r>
                        <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 </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87272">
                <a:tc vMerge="1">
                  <a:txBody>
                    <a:bodyPr/>
                    <a:lstStyle/>
                    <a:p>
                      <a:pPr algn="ctr"/>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Channels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（通路）</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extLst>
                  <a:ext uri="{0D108BD9-81ED-4DB2-BD59-A6C34878D82A}">
                    <a16:rowId xmlns:a16="http://schemas.microsoft.com/office/drawing/2014/main" val="10002"/>
                  </a:ext>
                </a:extLst>
              </a:tr>
              <a:tr h="2077174">
                <a:tc vMerge="1">
                  <a:txBody>
                    <a:bodyPr/>
                    <a:lstStyle/>
                    <a:p>
                      <a:endParaRPr lang="zh-TW" altLang="en-US"/>
                    </a:p>
                  </a:txBody>
                  <a:tcPr/>
                </a:tc>
                <a:tc>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用來描述團隊是如何溝通接觸其客戶而傳遞其價值主張</a:t>
                      </a:r>
                    </a:p>
                    <a:p>
                      <a:pPr marL="0" indent="0" algn="l" defTabSz="914400" rtl="0" eaLnBrk="1" latinLnBrk="0" hangingPunct="1"/>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透過哪些通路可以接觸團隊的客戶？</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如何接觸他們？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通路如何整合？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哪些通路最有效？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哪些通路成本效益最好？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如何把團隊的通路與客戶的日常活動進行整合？ </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028294158"/>
                  </a:ext>
                </a:extLst>
              </a:tr>
            </a:tbl>
          </a:graphicData>
        </a:graphic>
      </p:graphicFrame>
    </p:spTree>
    <p:extLst>
      <p:ext uri="{BB962C8B-B14F-4D97-AF65-F5344CB8AC3E}">
        <p14:creationId xmlns:p14="http://schemas.microsoft.com/office/powerpoint/2010/main" val="608607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4167B-C7DD-1549-A281-5BD6DA1E30A6}"/>
              </a:ext>
            </a:extLst>
          </p:cNvPr>
          <p:cNvSpPr>
            <a:spLocks noGrp="1"/>
          </p:cNvSpPr>
          <p:nvPr>
            <p:ph type="title"/>
          </p:nvPr>
        </p:nvSpPr>
        <p:spPr/>
        <p:txBody>
          <a:bodyPr/>
          <a:lstStyle/>
          <a:p>
            <a:r>
              <a:rPr kumimoji="1" lang="zh-TW" altLang="en-US" dirty="0"/>
              <a:t>附件二、商業模式匯總</a:t>
            </a:r>
            <a:r>
              <a:rPr kumimoji="1" lang="zh-CN" altLang="en-US" dirty="0"/>
              <a:t>說明</a:t>
            </a:r>
            <a:r>
              <a:rPr kumimoji="1" lang="zh-CN" altLang="en-US" sz="2000" dirty="0">
                <a:solidFill>
                  <a:schemeClr val="tx1">
                    <a:lumMod val="50000"/>
                    <a:lumOff val="50000"/>
                  </a:schemeClr>
                </a:solidFill>
              </a:rPr>
              <a:t>（含建議順序）</a:t>
            </a:r>
            <a:r>
              <a:rPr kumimoji="1" lang="en-US" altLang="zh-TW" sz="2000" dirty="0">
                <a:solidFill>
                  <a:schemeClr val="tx1">
                    <a:lumMod val="50000"/>
                    <a:lumOff val="50000"/>
                  </a:schemeClr>
                </a:solidFill>
              </a:rPr>
              <a:t> </a:t>
            </a:r>
            <a:endParaRPr kumimoji="1" lang="zh-TW" altLang="en-US" dirty="0"/>
          </a:p>
        </p:txBody>
      </p:sp>
      <p:sp>
        <p:nvSpPr>
          <p:cNvPr id="4" name="日期版面配置區 3">
            <a:extLst>
              <a:ext uri="{FF2B5EF4-FFF2-40B4-BE49-F238E27FC236}">
                <a16:creationId xmlns:a16="http://schemas.microsoft.com/office/drawing/2014/main" id="{3D1CB62D-D5A3-3F41-8BB6-1F0F97580B39}"/>
              </a:ext>
            </a:extLst>
          </p:cNvPr>
          <p:cNvSpPr>
            <a:spLocks noGrp="1"/>
          </p:cNvSpPr>
          <p:nvPr>
            <p:ph type="dt" sz="half" idx="2"/>
          </p:nvPr>
        </p:nvSpPr>
        <p:spPr/>
        <p:txBody>
          <a:bodyPr/>
          <a:lstStyle/>
          <a:p>
            <a:r>
              <a:rPr lang="zh-TW" altLang="en-US" dirty="0"/>
              <a:t>科技部新型態產學研鏈結計畫 </a:t>
            </a:r>
          </a:p>
        </p:txBody>
      </p:sp>
      <p:sp>
        <p:nvSpPr>
          <p:cNvPr id="5" name="投影片編號版面配置區 4">
            <a:extLst>
              <a:ext uri="{FF2B5EF4-FFF2-40B4-BE49-F238E27FC236}">
                <a16:creationId xmlns:a16="http://schemas.microsoft.com/office/drawing/2014/main" id="{71480A0F-B85B-E943-8195-25D1E2E70DDC}"/>
              </a:ext>
            </a:extLst>
          </p:cNvPr>
          <p:cNvSpPr>
            <a:spLocks noGrp="1"/>
          </p:cNvSpPr>
          <p:nvPr>
            <p:ph type="sldNum" sz="quarter" idx="4"/>
          </p:nvPr>
        </p:nvSpPr>
        <p:spPr/>
        <p:txBody>
          <a:bodyPr/>
          <a:lstStyle/>
          <a:p>
            <a:fld id="{74682BA4-12DE-4015-951D-6A0C08D21028}" type="slidenum">
              <a:rPr lang="zh-TW" altLang="en-US" smtClean="0"/>
              <a:pPr/>
              <a:t>35</a:t>
            </a:fld>
            <a:endParaRPr lang="zh-TW" altLang="en-US" dirty="0"/>
          </a:p>
        </p:txBody>
      </p:sp>
      <p:graphicFrame>
        <p:nvGraphicFramePr>
          <p:cNvPr id="6" name="表格 5">
            <a:extLst>
              <a:ext uri="{FF2B5EF4-FFF2-40B4-BE49-F238E27FC236}">
                <a16:creationId xmlns:a16="http://schemas.microsoft.com/office/drawing/2014/main" id="{908DBE2D-077E-9D4C-85FF-2B1720272D2F}"/>
              </a:ext>
            </a:extLst>
          </p:cNvPr>
          <p:cNvGraphicFramePr>
            <a:graphicFrameLocks noGrp="1"/>
          </p:cNvGraphicFramePr>
          <p:nvPr>
            <p:extLst>
              <p:ext uri="{D42A27DB-BD31-4B8C-83A1-F6EECF244321}">
                <p14:modId xmlns:p14="http://schemas.microsoft.com/office/powerpoint/2010/main" val="297444340"/>
              </p:ext>
            </p:extLst>
          </p:nvPr>
        </p:nvGraphicFramePr>
        <p:xfrm>
          <a:off x="695324" y="1413287"/>
          <a:ext cx="10801350" cy="2035176"/>
        </p:xfrm>
        <a:graphic>
          <a:graphicData uri="http://schemas.openxmlformats.org/drawingml/2006/table">
            <a:tbl>
              <a:tblPr firstRow="1" bandRow="1">
                <a:tableStyleId>{5DA37D80-6434-44D0-A028-1B22A696006F}</a:tableStyleId>
              </a:tblPr>
              <a:tblGrid>
                <a:gridCol w="5400676">
                  <a:extLst>
                    <a:ext uri="{9D8B030D-6E8A-4147-A177-3AD203B41FA5}">
                      <a16:colId xmlns:a16="http://schemas.microsoft.com/office/drawing/2014/main" val="20000"/>
                    </a:ext>
                  </a:extLst>
                </a:gridCol>
                <a:gridCol w="5400674">
                  <a:extLst>
                    <a:ext uri="{9D8B030D-6E8A-4147-A177-3AD203B41FA5}">
                      <a16:colId xmlns:a16="http://schemas.microsoft.com/office/drawing/2014/main" val="20002"/>
                    </a:ext>
                  </a:extLst>
                </a:gridCol>
              </a:tblGrid>
              <a:tr h="4730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solidFill>
                            <a:schemeClr val="tx1"/>
                          </a:solidFill>
                          <a:latin typeface="Microsoft JhengHei" panose="020B0604030504040204" pitchFamily="34" charset="-120"/>
                          <a:ea typeface="Microsoft JhengHei" panose="020B0604030504040204" pitchFamily="34" charset="-120"/>
                        </a:rPr>
                        <a:t>Cost Structure </a:t>
                      </a:r>
                      <a:r>
                        <a:rPr lang="zh-TW" altLang="en-US" sz="1400" b="0" dirty="0">
                          <a:solidFill>
                            <a:schemeClr val="tx1"/>
                          </a:solidFill>
                          <a:latin typeface="Microsoft JhengHei" panose="020B0604030504040204" pitchFamily="34" charset="-120"/>
                          <a:ea typeface="Microsoft JhengHei" panose="020B0604030504040204" pitchFamily="34" charset="-120"/>
                        </a:rPr>
                        <a:t>（成本結構）</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Revenue Streams </a:t>
                      </a:r>
                      <a:r>
                        <a:rPr lang="zh-TW" altLang="en-US" sz="1400" b="0" dirty="0">
                          <a:solidFill>
                            <a:schemeClr val="tx1"/>
                          </a:solidFill>
                          <a:latin typeface="Microsoft JhengHei" panose="020B0604030504040204" pitchFamily="34" charset="-120"/>
                          <a:ea typeface="Microsoft JhengHei" panose="020B0604030504040204" pitchFamily="34" charset="-120"/>
                        </a:rPr>
                        <a:t>（收益流）</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1452864">
                <a:tc>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營運一個商業模式所引發的所有成本</a:t>
                      </a:r>
                      <a:endParaRPr lang="en-US" altLang="zh-TW" sz="1400" b="1" kern="1200" baseline="0" dirty="0">
                        <a:solidFill>
                          <a:schemeClr val="accent2"/>
                        </a:solidFill>
                        <a:latin typeface="Microsoft JhengHei" panose="020B0604030504040204" pitchFamily="34" charset="-120"/>
                        <a:ea typeface="Microsoft JhengHei" panose="020B0604030504040204" pitchFamily="34" charset="-120"/>
                        <a:cs typeface="Times New Roman"/>
                      </a:endParaRPr>
                    </a:p>
                    <a:p>
                      <a:pPr marL="285750" indent="-285750" algn="l">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什麼是團隊商業模式中最重要的固定成本？ </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哪些核心資源花費最多？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哪些關鍵業務花費最多？</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此商業模式的產品成本、營業費用（</a:t>
                      </a:r>
                      <a:r>
                        <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e.g. </a:t>
                      </a:r>
                      <a:r>
                        <a:rPr lang="zh-CN"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產品推廣費用、研發費用）</a:t>
                      </a: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裡有何項目？</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a:txBody>
                    <a:bodyPr/>
                    <a:lstStyle/>
                    <a:p>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用來描述團隊從每個客戶群體中獲取的現金收入</a:t>
                      </a:r>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什麼樣的價值能讓客戶願意付費？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客戶現在付費買什麼？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客戶是如何支付費用的？ 客戶更願意如何支付費用？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每個收入來源占總收入的比例是多少？</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dirty="0">
                          <a:solidFill>
                            <a:schemeClr val="tx1"/>
                          </a:solidFill>
                          <a:latin typeface="Microsoft JhengHei" panose="020B0604030504040204" pitchFamily="34" charset="-120"/>
                          <a:ea typeface="Microsoft JhengHei" panose="020B0604030504040204" pitchFamily="34" charset="-120"/>
                        </a:rPr>
                        <a:t>產品</a:t>
                      </a:r>
                      <a:r>
                        <a:rPr lang="en-US" altLang="zh-TW" sz="1400" b="0" dirty="0">
                          <a:solidFill>
                            <a:schemeClr val="tx1"/>
                          </a:solidFill>
                          <a:latin typeface="Microsoft JhengHei" panose="020B0604030504040204" pitchFamily="34" charset="-120"/>
                          <a:ea typeface="Microsoft JhengHei" panose="020B0604030504040204" pitchFamily="34" charset="-120"/>
                        </a:rPr>
                        <a:t>/</a:t>
                      </a:r>
                      <a:r>
                        <a:rPr lang="zh-TW" altLang="en-US" sz="1400" b="0" dirty="0">
                          <a:solidFill>
                            <a:schemeClr val="tx1"/>
                          </a:solidFill>
                          <a:latin typeface="Microsoft JhengHei" panose="020B0604030504040204" pitchFamily="34" charset="-120"/>
                          <a:ea typeface="Microsoft JhengHei" panose="020B0604030504040204" pitchFamily="34" charset="-120"/>
                        </a:rPr>
                        <a:t>服務收入</a:t>
                      </a:r>
                      <a:r>
                        <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rPr>
                        <a:t>、</a:t>
                      </a:r>
                      <a:r>
                        <a:rPr lang="zh-TW" altLang="en-US" sz="1400" b="0" dirty="0">
                          <a:solidFill>
                            <a:schemeClr val="tx1"/>
                          </a:solidFill>
                          <a:latin typeface="Microsoft JhengHei" panose="020B0604030504040204" pitchFamily="34" charset="-120"/>
                          <a:ea typeface="Microsoft JhengHei" panose="020B0604030504040204" pitchFamily="34" charset="-120"/>
                        </a:rPr>
                        <a:t>權利金收入、其他收入</a:t>
                      </a:r>
                      <a:endParaRPr lang="en-US" altLang="zh-TW" sz="1400" b="0" dirty="0">
                        <a:solidFill>
                          <a:schemeClr val="tx1"/>
                        </a:solidFill>
                        <a:latin typeface="Microsoft JhengHei" panose="020B0604030504040204" pitchFamily="34" charset="-120"/>
                        <a:ea typeface="Microsoft JhengHei" panose="020B0604030504040204" pitchFamily="34" charset="-120"/>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矩形 2">
            <a:extLst>
              <a:ext uri="{FF2B5EF4-FFF2-40B4-BE49-F238E27FC236}">
                <a16:creationId xmlns:a16="http://schemas.microsoft.com/office/drawing/2014/main" id="{D975A991-3236-9B42-BD1D-3BFDFED337D7}"/>
              </a:ext>
            </a:extLst>
          </p:cNvPr>
          <p:cNvSpPr/>
          <p:nvPr/>
        </p:nvSpPr>
        <p:spPr>
          <a:xfrm>
            <a:off x="695325" y="3990697"/>
            <a:ext cx="10801349" cy="1524392"/>
          </a:xfrm>
          <a:prstGeom prst="rect">
            <a:avLst/>
          </a:prstGeom>
        </p:spPr>
        <p:txBody>
          <a:bodyPr wrap="square">
            <a:spAutoFit/>
          </a:bodyPr>
          <a:lstStyle/>
          <a:p>
            <a:r>
              <a:rPr lang="zh-TW" altLang="en-US" b="1" dirty="0">
                <a:latin typeface="Microsoft JhengHei" panose="020B0604030504040204" pitchFamily="34" charset="-120"/>
                <a:ea typeface="Microsoft JhengHei" panose="020B0604030504040204" pitchFamily="34" charset="-120"/>
                <a:cs typeface="Times New Roman"/>
              </a:rPr>
              <a:t>重點：</a:t>
            </a:r>
            <a:endParaRPr lang="en-US" altLang="zh-TW" b="1" dirty="0">
              <a:latin typeface="Microsoft JhengHei" panose="020B0604030504040204" pitchFamily="34" charset="-120"/>
              <a:ea typeface="Microsoft JhengHei" panose="020B0604030504040204" pitchFamily="34" charset="-120"/>
              <a:cs typeface="Times New Roman"/>
            </a:endParaRPr>
          </a:p>
          <a:p>
            <a:pPr marL="285750" indent="-285750">
              <a:lnSpc>
                <a:spcPct val="120000"/>
              </a:lnSpc>
              <a:buFont typeface="Arial" panose="020B0604020202020204" pitchFamily="34" charset="0"/>
              <a:buChar char="•"/>
            </a:pPr>
            <a:r>
              <a:rPr lang="zh-TW" altLang="en-US" sz="1600" dirty="0">
                <a:latin typeface="Microsoft JhengHei" panose="020B0604030504040204" pitchFamily="34" charset="-120"/>
                <a:ea typeface="Microsoft JhengHei" panose="020B0604030504040204" pitchFamily="34" charset="-120"/>
                <a:cs typeface="Times New Roman"/>
              </a:rPr>
              <a:t>完整性：該分析基本可確定一款產品</a:t>
            </a:r>
            <a:r>
              <a:rPr lang="en-US" altLang="zh-TW" sz="1600" dirty="0">
                <a:latin typeface="Microsoft JhengHei" panose="020B0604030504040204" pitchFamily="34" charset="-120"/>
                <a:ea typeface="Microsoft JhengHei" panose="020B0604030504040204" pitchFamily="34" charset="-120"/>
                <a:cs typeface="Times New Roman"/>
              </a:rPr>
              <a:t>/</a:t>
            </a:r>
            <a:r>
              <a:rPr lang="zh-TW" altLang="en-US" sz="1600" dirty="0">
                <a:latin typeface="Microsoft JhengHei" panose="020B0604030504040204" pitchFamily="34" charset="-120"/>
                <a:ea typeface="Microsoft JhengHei" panose="020B0604030504040204" pitchFamily="34" charset="-120"/>
                <a:cs typeface="Times New Roman"/>
              </a:rPr>
              <a:t>服務的商業模式的各層面，在此模式下能一目瞭然該產品商業模式是否完整或者存在漏洞</a:t>
            </a:r>
          </a:p>
          <a:p>
            <a:pPr marL="285750" indent="-285750">
              <a:lnSpc>
                <a:spcPct val="120000"/>
              </a:lnSpc>
              <a:buFont typeface="Arial" panose="020B0604020202020204" pitchFamily="34" charset="0"/>
              <a:buChar char="•"/>
            </a:pPr>
            <a:r>
              <a:rPr lang="zh-TW" altLang="en-US" sz="1600" dirty="0">
                <a:latin typeface="Microsoft JhengHei" panose="020B0604030504040204" pitchFamily="34" charset="-120"/>
                <a:ea typeface="Microsoft JhengHei" panose="020B0604030504040204" pitchFamily="34" charset="-120"/>
                <a:cs typeface="Times New Roman"/>
              </a:rPr>
              <a:t>一致性：可判斷商業模式的各方面是否一致。如，設計關鍵合作夥伴的假設與設計通路假設的一致性</a:t>
            </a:r>
          </a:p>
          <a:p>
            <a:pPr marL="285750" indent="-285750">
              <a:lnSpc>
                <a:spcPct val="120000"/>
              </a:lnSpc>
              <a:buFont typeface="Arial" panose="020B0604020202020204" pitchFamily="34" charset="0"/>
              <a:buChar char="•"/>
            </a:pPr>
            <a:r>
              <a:rPr lang="zh-TW" altLang="en-US" sz="1600" dirty="0">
                <a:latin typeface="Microsoft JhengHei" panose="020B0604030504040204" pitchFamily="34" charset="-120"/>
                <a:ea typeface="Microsoft JhengHei" panose="020B0604030504040204" pitchFamily="34" charset="-120"/>
                <a:cs typeface="Times New Roman"/>
              </a:rPr>
              <a:t>同步性：可清楚看到團隊各部門是否清楚正在做什麼，為什麼要這樣做，並可以幫助團隊內部及外部訊息的同步性</a:t>
            </a:r>
          </a:p>
        </p:txBody>
      </p:sp>
    </p:spTree>
    <p:extLst>
      <p:ext uri="{BB962C8B-B14F-4D97-AF65-F5344CB8AC3E}">
        <p14:creationId xmlns:p14="http://schemas.microsoft.com/office/powerpoint/2010/main" val="278809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4167B-C7DD-1549-A281-5BD6DA1E30A6}"/>
              </a:ext>
            </a:extLst>
          </p:cNvPr>
          <p:cNvSpPr>
            <a:spLocks noGrp="1"/>
          </p:cNvSpPr>
          <p:nvPr>
            <p:ph type="title"/>
          </p:nvPr>
        </p:nvSpPr>
        <p:spPr/>
        <p:txBody>
          <a:bodyPr/>
          <a:lstStyle/>
          <a:p>
            <a:r>
              <a:rPr kumimoji="1" lang="zh-TW" altLang="en-US" dirty="0"/>
              <a:t>附件二、商業模式匯總</a:t>
            </a:r>
            <a:r>
              <a:rPr kumimoji="1" lang="zh-CN" altLang="en-US" dirty="0"/>
              <a:t>說明</a:t>
            </a:r>
            <a:r>
              <a:rPr kumimoji="1" lang="zh-CN" altLang="en-US" sz="2000" dirty="0">
                <a:solidFill>
                  <a:schemeClr val="tx1">
                    <a:lumMod val="50000"/>
                    <a:lumOff val="50000"/>
                  </a:schemeClr>
                </a:solidFill>
              </a:rPr>
              <a:t>（含建議順序）</a:t>
            </a:r>
            <a:r>
              <a:rPr kumimoji="1" lang="en-US" altLang="zh-TW" sz="2000" dirty="0">
                <a:solidFill>
                  <a:schemeClr val="tx1">
                    <a:lumMod val="50000"/>
                    <a:lumOff val="50000"/>
                  </a:schemeClr>
                </a:solidFill>
              </a:rPr>
              <a:t> </a:t>
            </a:r>
            <a:endParaRPr kumimoji="1" lang="zh-TW" altLang="en-US" dirty="0"/>
          </a:p>
        </p:txBody>
      </p:sp>
      <p:sp>
        <p:nvSpPr>
          <p:cNvPr id="4" name="日期版面配置區 3">
            <a:extLst>
              <a:ext uri="{FF2B5EF4-FFF2-40B4-BE49-F238E27FC236}">
                <a16:creationId xmlns:a16="http://schemas.microsoft.com/office/drawing/2014/main" id="{3D1CB62D-D5A3-3F41-8BB6-1F0F97580B39}"/>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71480A0F-B85B-E943-8195-25D1E2E70DDC}"/>
              </a:ext>
            </a:extLst>
          </p:cNvPr>
          <p:cNvSpPr>
            <a:spLocks noGrp="1"/>
          </p:cNvSpPr>
          <p:nvPr>
            <p:ph type="sldNum" sz="quarter" idx="4"/>
          </p:nvPr>
        </p:nvSpPr>
        <p:spPr/>
        <p:txBody>
          <a:bodyPr/>
          <a:lstStyle/>
          <a:p>
            <a:fld id="{74682BA4-12DE-4015-951D-6A0C08D21028}" type="slidenum">
              <a:rPr lang="zh-TW" altLang="en-US" smtClean="0"/>
              <a:pPr/>
              <a:t>36</a:t>
            </a:fld>
            <a:endParaRPr lang="zh-TW" altLang="en-US" dirty="0"/>
          </a:p>
        </p:txBody>
      </p:sp>
      <p:graphicFrame>
        <p:nvGraphicFramePr>
          <p:cNvPr id="6" name="表格 5">
            <a:extLst>
              <a:ext uri="{FF2B5EF4-FFF2-40B4-BE49-F238E27FC236}">
                <a16:creationId xmlns:a16="http://schemas.microsoft.com/office/drawing/2014/main" id="{908DBE2D-077E-9D4C-85FF-2B1720272D2F}"/>
              </a:ext>
            </a:extLst>
          </p:cNvPr>
          <p:cNvGraphicFramePr>
            <a:graphicFrameLocks noGrp="1"/>
          </p:cNvGraphicFramePr>
          <p:nvPr>
            <p:extLst>
              <p:ext uri="{D42A27DB-BD31-4B8C-83A1-F6EECF244321}">
                <p14:modId xmlns:p14="http://schemas.microsoft.com/office/powerpoint/2010/main" val="2839205001"/>
              </p:ext>
            </p:extLst>
          </p:nvPr>
        </p:nvGraphicFramePr>
        <p:xfrm>
          <a:off x="695324" y="1536254"/>
          <a:ext cx="10801352" cy="3980978"/>
        </p:xfrm>
        <a:graphic>
          <a:graphicData uri="http://schemas.openxmlformats.org/drawingml/2006/table">
            <a:tbl>
              <a:tblPr firstRow="1" bandRow="1">
                <a:tableStyleId>{5DA37D80-6434-44D0-A028-1B22A696006F}</a:tableStyleId>
              </a:tblPr>
              <a:tblGrid>
                <a:gridCol w="5400676">
                  <a:extLst>
                    <a:ext uri="{9D8B030D-6E8A-4147-A177-3AD203B41FA5}">
                      <a16:colId xmlns:a16="http://schemas.microsoft.com/office/drawing/2014/main" val="20000"/>
                    </a:ext>
                  </a:extLst>
                </a:gridCol>
                <a:gridCol w="5400676">
                  <a:extLst>
                    <a:ext uri="{9D8B030D-6E8A-4147-A177-3AD203B41FA5}">
                      <a16:colId xmlns:a16="http://schemas.microsoft.com/office/drawing/2014/main" val="20001"/>
                    </a:ext>
                  </a:extLst>
                </a:gridCol>
              </a:tblGrid>
              <a:tr h="660884">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Partners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（關鍵合作夥伴）</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Activities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（關鍵活動）</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944201">
                <a:tc rowSpan="3">
                  <a:txBody>
                    <a:bodyPr/>
                    <a:lstStyle/>
                    <a:p>
                      <a:pPr marL="0" indent="0">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讓商業模式有效運作所需的供應商與合作夥伴網路</a:t>
                      </a:r>
                    </a:p>
                    <a:p>
                      <a:pPr marL="285750" indent="-285750">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誰是團隊的重要夥伴？ </a:t>
                      </a:r>
                    </a:p>
                    <a:p>
                      <a:pPr marL="285750" indent="-285750">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誰是團隊的重要供應商？ </a:t>
                      </a:r>
                    </a:p>
                    <a:p>
                      <a:pPr marL="285750" indent="-285750">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團隊正在從夥伴哪裡獲取哪些核心資源？ </a:t>
                      </a:r>
                    </a:p>
                    <a:p>
                      <a:pPr marL="285750" indent="-285750">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合作夥伴都執行哪些關鍵業務？ </a:t>
                      </a:r>
                    </a:p>
                    <a:p>
                      <a:pPr marL="0" indent="0">
                        <a:buNone/>
                      </a:pPr>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0" indent="0">
                        <a:buNone/>
                      </a:pPr>
                      <a:endParaRPr lang="zh-TW" altLang="en-US"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txBody>
                  <a:tcPr marL="68580" marR="68580" marT="34290" marB="34290">
                    <a:lnL w="28575"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用來描述為了確保其商業模式可行，企業必須做的最重要的事情</a:t>
                      </a:r>
                      <a:endParaRPr lang="en-US" altLang="zh-TW" sz="1400" b="1" kern="1200" baseline="0" dirty="0">
                        <a:solidFill>
                          <a:schemeClr val="accent2"/>
                        </a:solidFill>
                        <a:latin typeface="Microsoft JhengHei" panose="020B0604030504040204" pitchFamily="34" charset="-120"/>
                        <a:ea typeface="Microsoft JhengHei" panose="020B0604030504040204" pitchFamily="34" charset="-120"/>
                        <a:cs typeface="Times New Roman"/>
                      </a:endParaRPr>
                    </a:p>
                    <a:p>
                      <a:pPr marL="285750" indent="-285750">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如產品行銷、業務推廣等</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團隊的價值主張需要哪些關鍵業務？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團隊的渠道通道需要哪些關鍵業務？ </a:t>
                      </a: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團隊的客戶關係呢？收入來源呢？ </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22614">
                <a:tc vMerge="1">
                  <a:txBody>
                    <a:bodyPr/>
                    <a:lstStyle/>
                    <a:p>
                      <a:endParaRPr lang="zh-TW" altLang="en-US" sz="1400" dirty="0">
                        <a:solidFill>
                          <a:schemeClr val="tx1"/>
                        </a:solidFill>
                        <a:latin typeface="Times New Roman"/>
                        <a:ea typeface="標楷體"/>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352"/>
                    </a:solidFill>
                  </a:tcPr>
                </a:tc>
                <a:tc>
                  <a:txBody>
                    <a:bodyPr/>
                    <a:lstStyle/>
                    <a:p>
                      <a:pPr algn="ctr"/>
                      <a:r>
                        <a:rPr lang="en-US" altLang="zh-TW" sz="1400" b="0" dirty="0">
                          <a:solidFill>
                            <a:schemeClr val="tx1"/>
                          </a:solidFill>
                          <a:latin typeface="Microsoft JhengHei" panose="020B0604030504040204" pitchFamily="34" charset="-120"/>
                          <a:ea typeface="Microsoft JhengHei" panose="020B0604030504040204" pitchFamily="34" charset="-120"/>
                        </a:rPr>
                        <a:t>Key Resources</a:t>
                      </a:r>
                    </a:p>
                    <a:p>
                      <a:pPr algn="ctr"/>
                      <a:r>
                        <a:rPr lang="zh-TW" altLang="en-US" sz="1400" b="0" dirty="0">
                          <a:solidFill>
                            <a:schemeClr val="tx1"/>
                          </a:solidFill>
                          <a:latin typeface="Microsoft JhengHei" panose="020B0604030504040204" pitchFamily="34" charset="-120"/>
                          <a:ea typeface="Microsoft JhengHei" panose="020B0604030504040204" pitchFamily="34" charset="-120"/>
                        </a:rPr>
                        <a:t>（關鍵資源）</a:t>
                      </a:r>
                      <a:endParaRPr lang="zh-TW" altLang="en-US" sz="1400" b="0" dirty="0">
                        <a:solidFill>
                          <a:schemeClr val="tx1"/>
                        </a:solidFill>
                        <a:latin typeface="Microsoft JhengHei" panose="020B0604030504040204" pitchFamily="34" charset="-120"/>
                        <a:ea typeface="Microsoft JhengHei" panose="020B0604030504040204" pitchFamily="34" charset="-120"/>
                        <a:cs typeface="Times New Roman"/>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130394">
                <a:tc vMerge="1">
                  <a:txBody>
                    <a:bodyPr/>
                    <a:lstStyle/>
                    <a:p>
                      <a:endParaRPr lang="zh-TW" altLang="en-US"/>
                    </a:p>
                  </a:txBody>
                  <a:tcPr/>
                </a:tc>
                <a:tc>
                  <a:txBody>
                    <a:bodyPr/>
                    <a:lstStyle/>
                    <a:p>
                      <a:pPr marL="0" indent="0" algn="l" defTabSz="914400" rtl="0" eaLnBrk="1" latinLnBrk="0" hangingPunct="1">
                        <a:buNone/>
                      </a:pPr>
                      <a:r>
                        <a:rPr lang="zh-TW" altLang="en-US" sz="1400" b="1" kern="1200" baseline="0" dirty="0">
                          <a:solidFill>
                            <a:schemeClr val="accent2"/>
                          </a:solidFill>
                          <a:latin typeface="Microsoft JhengHei" panose="020B0604030504040204" pitchFamily="34" charset="-120"/>
                          <a:ea typeface="Microsoft JhengHei" panose="020B0604030504040204" pitchFamily="34" charset="-120"/>
                          <a:cs typeface="Times New Roman"/>
                        </a:rPr>
                        <a:t>用來描述讓商業模式有效運轉所必需的最重要因素 </a:t>
                      </a:r>
                      <a:endParaRPr lang="en-US" altLang="zh-TW" sz="1400" b="1" kern="1200" baseline="0" dirty="0">
                        <a:solidFill>
                          <a:schemeClr val="accent2"/>
                        </a:solidFill>
                        <a:latin typeface="Microsoft JhengHei" panose="020B0604030504040204" pitchFamily="34" charset="-120"/>
                        <a:ea typeface="Microsoft JhengHei" panose="020B0604030504040204" pitchFamily="34" charset="-120"/>
                        <a:cs typeface="Times New Roman"/>
                      </a:endParaRPr>
                    </a:p>
                    <a:p>
                      <a:pPr marL="285750" indent="-285750" algn="l">
                        <a:buFont typeface="Wingdings" pitchFamily="2" charset="2"/>
                        <a:buChar char="ü"/>
                      </a:pPr>
                      <a:endParaRPr lang="en-US" altLang="zh-TW" sz="1400" b="0" kern="1200" baseline="0" dirty="0">
                        <a:solidFill>
                          <a:schemeClr val="tx1">
                            <a:lumMod val="50000"/>
                            <a:lumOff val="50000"/>
                          </a:schemeClr>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如資金、人才等</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團隊的價值主張需要什麼樣的核心資源？ </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團隊的通路需要什麼樣的核心資源？ </a:t>
                      </a:r>
                      <a:endParaRPr lang="en-US" altLang="zh-TW" sz="1400" b="0" kern="1200" baseline="0" dirty="0">
                        <a:solidFill>
                          <a:schemeClr val="tx1"/>
                        </a:solidFill>
                        <a:latin typeface="Microsoft JhengHei" panose="020B0604030504040204" pitchFamily="34" charset="-120"/>
                        <a:ea typeface="Microsoft JhengHei" panose="020B0604030504040204" pitchFamily="34" charset="-120"/>
                        <a:cs typeface="Times New Roman"/>
                      </a:endParaRPr>
                    </a:p>
                    <a:p>
                      <a:pPr marL="285750" indent="-285750" algn="l" defTabSz="914400" rtl="0" eaLnBrk="1" latinLnBrk="0" hangingPunct="1">
                        <a:buFont typeface="Wingdings" pitchFamily="2" charset="2"/>
                        <a:buChar char="ü"/>
                      </a:pPr>
                      <a:r>
                        <a:rPr lang="zh-TW" altLang="en-US" sz="1400" b="0" kern="1200" baseline="0" dirty="0">
                          <a:solidFill>
                            <a:schemeClr val="tx1"/>
                          </a:solidFill>
                          <a:latin typeface="Microsoft JhengHei" panose="020B0604030504040204" pitchFamily="34" charset="-120"/>
                          <a:ea typeface="Microsoft JhengHei" panose="020B0604030504040204" pitchFamily="34" charset="-120"/>
                          <a:cs typeface="Times New Roman"/>
                        </a:rPr>
                        <a:t>團隊的客戶關係？收入來源？</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28294158"/>
                  </a:ext>
                </a:extLst>
              </a:tr>
            </a:tbl>
          </a:graphicData>
        </a:graphic>
      </p:graphicFrame>
    </p:spTree>
    <p:extLst>
      <p:ext uri="{BB962C8B-B14F-4D97-AF65-F5344CB8AC3E}">
        <p14:creationId xmlns:p14="http://schemas.microsoft.com/office/powerpoint/2010/main" val="398633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B5946-FF30-764B-AAA4-8263A001E57B}"/>
              </a:ext>
            </a:extLst>
          </p:cNvPr>
          <p:cNvSpPr>
            <a:spLocks noGrp="1"/>
          </p:cNvSpPr>
          <p:nvPr>
            <p:ph type="title"/>
          </p:nvPr>
        </p:nvSpPr>
        <p:spPr/>
        <p:txBody>
          <a:bodyPr/>
          <a:lstStyle/>
          <a:p>
            <a:r>
              <a:rPr kumimoji="1" lang="zh-TW" altLang="en-US" dirty="0"/>
              <a:t>產品（服務）說明</a:t>
            </a:r>
          </a:p>
        </p:txBody>
      </p:sp>
      <p:sp>
        <p:nvSpPr>
          <p:cNvPr id="3" name="內容版面配置區 2">
            <a:extLst>
              <a:ext uri="{FF2B5EF4-FFF2-40B4-BE49-F238E27FC236}">
                <a16:creationId xmlns:a16="http://schemas.microsoft.com/office/drawing/2014/main" id="{37C5CC09-E42B-AD4D-962B-464F685F7756}"/>
              </a:ext>
            </a:extLst>
          </p:cNvPr>
          <p:cNvSpPr>
            <a:spLocks noGrp="1"/>
          </p:cNvSpPr>
          <p:nvPr>
            <p:ph idx="1"/>
          </p:nvPr>
        </p:nvSpPr>
        <p:spPr/>
        <p:txBody>
          <a:bodyPr/>
          <a:lstStyle/>
          <a:p>
            <a:pPr marL="0" indent="0">
              <a:buNone/>
            </a:pPr>
            <a:r>
              <a:rPr kumimoji="1" lang="zh-TW" altLang="en-US" sz="1800" b="1" dirty="0"/>
              <a:t>產品（服務）說明</a:t>
            </a:r>
            <a:endParaRPr kumimoji="1" lang="en-US" altLang="zh-TW" sz="1800" b="1" dirty="0"/>
          </a:p>
          <a:p>
            <a:r>
              <a:rPr kumimoji="1" lang="zh-TW" altLang="en-US" sz="1600" dirty="0">
                <a:solidFill>
                  <a:schemeClr val="tx1">
                    <a:lumMod val="65000"/>
                    <a:lumOff val="35000"/>
                  </a:schemeClr>
                </a:solidFill>
              </a:rPr>
              <a:t>團隊技術開發之產品或服務為何？</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簡要說明團隊產品或服務在產業鏈或市場上的定位為何？</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若有原型產品請具體呈現或說明</a:t>
            </a:r>
          </a:p>
        </p:txBody>
      </p:sp>
      <p:sp>
        <p:nvSpPr>
          <p:cNvPr id="4" name="日期版面配置區 3">
            <a:extLst>
              <a:ext uri="{FF2B5EF4-FFF2-40B4-BE49-F238E27FC236}">
                <a16:creationId xmlns:a16="http://schemas.microsoft.com/office/drawing/2014/main" id="{D8EAFFC3-AE98-4542-949D-A0F9EBD8770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149A6529-3C16-3542-9369-13B18A332867}"/>
              </a:ext>
            </a:extLst>
          </p:cNvPr>
          <p:cNvSpPr>
            <a:spLocks noGrp="1"/>
          </p:cNvSpPr>
          <p:nvPr>
            <p:ph type="sldNum" sz="quarter" idx="4"/>
          </p:nvPr>
        </p:nvSpPr>
        <p:spPr/>
        <p:txBody>
          <a:bodyPr/>
          <a:lstStyle/>
          <a:p>
            <a:fld id="{74682BA4-12DE-4015-951D-6A0C08D21028}" type="slidenum">
              <a:rPr lang="zh-TW" altLang="en-US" smtClean="0"/>
              <a:pPr/>
              <a:t>3</a:t>
            </a:fld>
            <a:endParaRPr lang="zh-TW" altLang="en-US" dirty="0"/>
          </a:p>
        </p:txBody>
      </p:sp>
    </p:spTree>
    <p:extLst>
      <p:ext uri="{BB962C8B-B14F-4D97-AF65-F5344CB8AC3E}">
        <p14:creationId xmlns:p14="http://schemas.microsoft.com/office/powerpoint/2010/main" val="404980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B5946-FF30-764B-AAA4-8263A001E57B}"/>
              </a:ext>
            </a:extLst>
          </p:cNvPr>
          <p:cNvSpPr>
            <a:spLocks noGrp="1"/>
          </p:cNvSpPr>
          <p:nvPr>
            <p:ph type="title"/>
          </p:nvPr>
        </p:nvSpPr>
        <p:spPr/>
        <p:txBody>
          <a:bodyPr/>
          <a:lstStyle/>
          <a:p>
            <a:r>
              <a:rPr kumimoji="1" lang="zh-TW" altLang="en-US" dirty="0"/>
              <a:t>核心關鍵技術</a:t>
            </a:r>
          </a:p>
        </p:txBody>
      </p:sp>
      <p:sp>
        <p:nvSpPr>
          <p:cNvPr id="3" name="內容版面配置區 2">
            <a:extLst>
              <a:ext uri="{FF2B5EF4-FFF2-40B4-BE49-F238E27FC236}">
                <a16:creationId xmlns:a16="http://schemas.microsoft.com/office/drawing/2014/main" id="{37C5CC09-E42B-AD4D-962B-464F685F7756}"/>
              </a:ext>
            </a:extLst>
          </p:cNvPr>
          <p:cNvSpPr>
            <a:spLocks noGrp="1"/>
          </p:cNvSpPr>
          <p:nvPr>
            <p:ph idx="1"/>
          </p:nvPr>
        </p:nvSpPr>
        <p:spPr/>
        <p:txBody>
          <a:bodyPr/>
          <a:lstStyle/>
          <a:p>
            <a:pPr marL="0" indent="0">
              <a:buNone/>
            </a:pPr>
            <a:r>
              <a:rPr kumimoji="1" lang="zh-TW" altLang="en-US" sz="1800" b="1" dirty="0"/>
              <a:t>關鍵技術說明</a:t>
            </a:r>
            <a:endParaRPr kumimoji="1" lang="en-US" altLang="zh-TW" sz="1800" dirty="0">
              <a:solidFill>
                <a:schemeClr val="tx1">
                  <a:lumMod val="50000"/>
                  <a:lumOff val="50000"/>
                </a:schemeClr>
              </a:solidFill>
            </a:endParaRPr>
          </a:p>
          <a:p>
            <a:r>
              <a:rPr kumimoji="1" lang="zh-TW" altLang="en-US" sz="1600" dirty="0">
                <a:solidFill>
                  <a:schemeClr val="tx1">
                    <a:lumMod val="65000"/>
                    <a:lumOff val="35000"/>
                  </a:schemeClr>
                </a:solidFill>
              </a:rPr>
              <a:t>團隊的技術核心競爭力為何？</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產品或服務中哪些是來自團隊的關鍵技術？</a:t>
            </a:r>
            <a:endParaRPr kumimoji="1" lang="en-US" altLang="zh-TW" sz="1600" dirty="0">
              <a:solidFill>
                <a:schemeClr val="tx1">
                  <a:lumMod val="65000"/>
                  <a:lumOff val="35000"/>
                </a:schemeClr>
              </a:solidFill>
            </a:endParaRPr>
          </a:p>
          <a:p>
            <a:pPr marL="0" indent="0">
              <a:buNone/>
            </a:pPr>
            <a:endParaRPr kumimoji="1" lang="en-US" altLang="zh-TW" sz="1600" dirty="0">
              <a:solidFill>
                <a:schemeClr val="tx1">
                  <a:lumMod val="65000"/>
                  <a:lumOff val="35000"/>
                </a:schemeClr>
              </a:solidFill>
            </a:endParaRPr>
          </a:p>
          <a:p>
            <a:pPr marL="0" indent="0">
              <a:buNone/>
            </a:pPr>
            <a:r>
              <a:rPr kumimoji="1" lang="zh-TW" altLang="en-US" sz="1800" b="1" dirty="0"/>
              <a:t>關鍵技術發展及比較</a:t>
            </a:r>
            <a:endParaRPr kumimoji="1" lang="en-US" altLang="zh-TW" sz="1800" b="1" dirty="0"/>
          </a:p>
          <a:p>
            <a:r>
              <a:rPr kumimoji="1" lang="zh-TW" altLang="en-US" sz="1600" dirty="0">
                <a:solidFill>
                  <a:schemeClr val="tx1">
                    <a:lumMod val="65000"/>
                    <a:lumOff val="35000"/>
                  </a:schemeClr>
                </a:solidFill>
              </a:rPr>
              <a:t>請附上技術關鍵實驗數據與重要論文</a:t>
            </a:r>
            <a:endParaRPr kumimoji="1" lang="en-US" altLang="zh-TW" sz="1600" dirty="0">
              <a:solidFill>
                <a:schemeClr val="tx1">
                  <a:lumMod val="65000"/>
                  <a:lumOff val="35000"/>
                </a:schemeClr>
              </a:solidFill>
            </a:endParaRPr>
          </a:p>
          <a:p>
            <a:r>
              <a:rPr kumimoji="1" lang="zh-TW" altLang="en-US" sz="1600" dirty="0">
                <a:solidFill>
                  <a:schemeClr val="tx1">
                    <a:lumMod val="65000"/>
                    <a:lumOff val="35000"/>
                  </a:schemeClr>
                </a:solidFill>
              </a:rPr>
              <a:t>與國內外相關技術之比較？</a:t>
            </a:r>
            <a:endParaRPr kumimoji="1" lang="en-US" altLang="zh-TW" sz="1600"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D8EAFFC3-AE98-4542-949D-A0F9EBD8770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149A6529-3C16-3542-9369-13B18A332867}"/>
              </a:ext>
            </a:extLst>
          </p:cNvPr>
          <p:cNvSpPr>
            <a:spLocks noGrp="1"/>
          </p:cNvSpPr>
          <p:nvPr>
            <p:ph type="sldNum" sz="quarter" idx="4"/>
          </p:nvPr>
        </p:nvSpPr>
        <p:spPr/>
        <p:txBody>
          <a:bodyPr/>
          <a:lstStyle/>
          <a:p>
            <a:fld id="{74682BA4-12DE-4015-951D-6A0C08D21028}" type="slidenum">
              <a:rPr lang="zh-TW" altLang="en-US" smtClean="0"/>
              <a:pPr/>
              <a:t>4</a:t>
            </a:fld>
            <a:endParaRPr lang="zh-TW" altLang="en-US" dirty="0"/>
          </a:p>
        </p:txBody>
      </p:sp>
    </p:spTree>
    <p:extLst>
      <p:ext uri="{BB962C8B-B14F-4D97-AF65-F5344CB8AC3E}">
        <p14:creationId xmlns:p14="http://schemas.microsoft.com/office/powerpoint/2010/main" val="85090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B5946-FF30-764B-AAA4-8263A001E57B}"/>
              </a:ext>
            </a:extLst>
          </p:cNvPr>
          <p:cNvSpPr>
            <a:spLocks noGrp="1"/>
          </p:cNvSpPr>
          <p:nvPr>
            <p:ph type="title"/>
          </p:nvPr>
        </p:nvSpPr>
        <p:spPr/>
        <p:txBody>
          <a:bodyPr/>
          <a:lstStyle/>
          <a:p>
            <a:r>
              <a:rPr kumimoji="1" lang="zh-TW" altLang="en-US" dirty="0"/>
              <a:t>核心技術創新性及發展性</a:t>
            </a:r>
          </a:p>
        </p:txBody>
      </p:sp>
      <p:sp>
        <p:nvSpPr>
          <p:cNvPr id="3" name="內容版面配置區 2">
            <a:extLst>
              <a:ext uri="{FF2B5EF4-FFF2-40B4-BE49-F238E27FC236}">
                <a16:creationId xmlns:a16="http://schemas.microsoft.com/office/drawing/2014/main" id="{37C5CC09-E42B-AD4D-962B-464F685F7756}"/>
              </a:ext>
            </a:extLst>
          </p:cNvPr>
          <p:cNvSpPr>
            <a:spLocks noGrp="1"/>
          </p:cNvSpPr>
          <p:nvPr>
            <p:ph idx="1"/>
          </p:nvPr>
        </p:nvSpPr>
        <p:spPr/>
        <p:txBody>
          <a:bodyPr/>
          <a:lstStyle/>
          <a:p>
            <a:pPr marL="0" indent="0">
              <a:buNone/>
            </a:pPr>
            <a:r>
              <a:rPr kumimoji="1" lang="zh-TW" altLang="en-US" sz="1800" b="1" dirty="0"/>
              <a:t>創新性說明</a:t>
            </a:r>
            <a:endParaRPr kumimoji="1" lang="en-US" altLang="zh-TW" sz="1800" b="1" dirty="0"/>
          </a:p>
          <a:p>
            <a:r>
              <a:rPr kumimoji="1" lang="zh-TW" altLang="en-US" sz="1600" dirty="0">
                <a:solidFill>
                  <a:schemeClr val="tx1">
                    <a:lumMod val="65000"/>
                    <a:lumOff val="35000"/>
                  </a:schemeClr>
                </a:solidFill>
              </a:rPr>
              <a:t>說明核心技術應用於目標市場中的的獨特性與創新性</a:t>
            </a:r>
            <a:endParaRPr kumimoji="1" lang="en-US" altLang="zh-TW" sz="1600" b="1" dirty="0"/>
          </a:p>
          <a:p>
            <a:pPr marL="0" indent="0">
              <a:buNone/>
            </a:pPr>
            <a:endParaRPr kumimoji="1" lang="en-US" altLang="zh-TW" sz="1800" b="1" dirty="0"/>
          </a:p>
          <a:p>
            <a:pPr marL="0" indent="0">
              <a:buNone/>
            </a:pPr>
            <a:r>
              <a:rPr kumimoji="1" lang="zh-TW" altLang="en-US" sz="1800" b="1" dirty="0"/>
              <a:t>發展性說明</a:t>
            </a:r>
            <a:endParaRPr kumimoji="1" lang="en-US" altLang="zh-TW" sz="1800" dirty="0">
              <a:solidFill>
                <a:schemeClr val="tx1">
                  <a:lumMod val="50000"/>
                  <a:lumOff val="50000"/>
                </a:schemeClr>
              </a:solidFill>
            </a:endParaRPr>
          </a:p>
          <a:p>
            <a:r>
              <a:rPr kumimoji="1" lang="zh-TW" altLang="en-US" sz="1600" dirty="0">
                <a:solidFill>
                  <a:schemeClr val="tx1">
                    <a:lumMod val="65000"/>
                    <a:lumOff val="35000"/>
                  </a:schemeClr>
                </a:solidFill>
              </a:rPr>
              <a:t>說明核心技術應用於其他領域的可能性或潛力</a:t>
            </a:r>
            <a:endParaRPr kumimoji="1" lang="en-US" altLang="zh-TW" sz="1600" dirty="0">
              <a:solidFill>
                <a:schemeClr val="tx1">
                  <a:lumMod val="65000"/>
                  <a:lumOff val="35000"/>
                </a:schemeClr>
              </a:solidFill>
            </a:endParaRPr>
          </a:p>
          <a:p>
            <a:endParaRPr kumimoji="1" lang="en-US" altLang="zh-TW" sz="1600" dirty="0">
              <a:solidFill>
                <a:schemeClr val="tx1">
                  <a:lumMod val="65000"/>
                  <a:lumOff val="35000"/>
                </a:schemeClr>
              </a:solidFill>
            </a:endParaRPr>
          </a:p>
          <a:p>
            <a:endParaRPr kumimoji="1" lang="en-US" altLang="zh-TW" sz="1600"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D8EAFFC3-AE98-4542-949D-A0F9EBD8770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149A6529-3C16-3542-9369-13B18A332867}"/>
              </a:ext>
            </a:extLst>
          </p:cNvPr>
          <p:cNvSpPr>
            <a:spLocks noGrp="1"/>
          </p:cNvSpPr>
          <p:nvPr>
            <p:ph type="sldNum" sz="quarter" idx="4"/>
          </p:nvPr>
        </p:nvSpPr>
        <p:spPr/>
        <p:txBody>
          <a:bodyPr/>
          <a:lstStyle/>
          <a:p>
            <a:fld id="{74682BA4-12DE-4015-951D-6A0C08D21028}" type="slidenum">
              <a:rPr lang="zh-TW" altLang="en-US" smtClean="0"/>
              <a:pPr/>
              <a:t>5</a:t>
            </a:fld>
            <a:endParaRPr lang="zh-TW" altLang="en-US" dirty="0"/>
          </a:p>
        </p:txBody>
      </p:sp>
    </p:spTree>
    <p:extLst>
      <p:ext uri="{BB962C8B-B14F-4D97-AF65-F5344CB8AC3E}">
        <p14:creationId xmlns:p14="http://schemas.microsoft.com/office/powerpoint/2010/main" val="274980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C0683-AE5C-C740-89E3-A80B21A7AAB8}"/>
              </a:ext>
            </a:extLst>
          </p:cNvPr>
          <p:cNvSpPr>
            <a:spLocks noGrp="1"/>
          </p:cNvSpPr>
          <p:nvPr>
            <p:ph type="title"/>
          </p:nvPr>
        </p:nvSpPr>
        <p:spPr/>
        <p:txBody>
          <a:bodyPr>
            <a:normAutofit/>
          </a:bodyPr>
          <a:lstStyle/>
          <a:p>
            <a:r>
              <a:rPr kumimoji="1" lang="zh-TW" altLang="en-US" dirty="0"/>
              <a:t>產品分析</a:t>
            </a:r>
            <a:r>
              <a:rPr kumimoji="1" lang="zh-TW" altLang="en-US" sz="2000" dirty="0">
                <a:solidFill>
                  <a:schemeClr val="tx1">
                    <a:lumMod val="65000"/>
                    <a:lumOff val="35000"/>
                  </a:schemeClr>
                </a:solidFill>
              </a:rPr>
              <a:t>（生醫類團隊免填）</a:t>
            </a:r>
          </a:p>
        </p:txBody>
      </p:sp>
      <p:sp>
        <p:nvSpPr>
          <p:cNvPr id="4" name="日期版面配置區 3">
            <a:extLst>
              <a:ext uri="{FF2B5EF4-FFF2-40B4-BE49-F238E27FC236}">
                <a16:creationId xmlns:a16="http://schemas.microsoft.com/office/drawing/2014/main" id="{F808F3DA-A547-144A-B7EB-0D0C1BFCFDE7}"/>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E2761C4F-D5D1-4A4C-9554-9FED939EA25E}"/>
              </a:ext>
            </a:extLst>
          </p:cNvPr>
          <p:cNvSpPr>
            <a:spLocks noGrp="1"/>
          </p:cNvSpPr>
          <p:nvPr>
            <p:ph type="sldNum" sz="quarter" idx="4"/>
          </p:nvPr>
        </p:nvSpPr>
        <p:spPr/>
        <p:txBody>
          <a:bodyPr/>
          <a:lstStyle/>
          <a:p>
            <a:fld id="{74682BA4-12DE-4015-951D-6A0C08D21028}" type="slidenum">
              <a:rPr lang="zh-TW" altLang="en-US" smtClean="0"/>
              <a:pPr/>
              <a:t>6</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2276395818"/>
              </p:ext>
            </p:extLst>
          </p:nvPr>
        </p:nvGraphicFramePr>
        <p:xfrm>
          <a:off x="695325" y="1052514"/>
          <a:ext cx="10801350" cy="5288807"/>
        </p:xfrm>
        <a:graphic>
          <a:graphicData uri="http://schemas.openxmlformats.org/drawingml/2006/table">
            <a:tbl>
              <a:tblPr firstRow="1" bandRow="1">
                <a:tableStyleId>{5C22544A-7EE6-4342-B048-85BDC9FD1C3A}</a:tableStyleId>
              </a:tblPr>
              <a:tblGrid>
                <a:gridCol w="1944291">
                  <a:extLst>
                    <a:ext uri="{9D8B030D-6E8A-4147-A177-3AD203B41FA5}">
                      <a16:colId xmlns:a16="http://schemas.microsoft.com/office/drawing/2014/main" val="20000"/>
                    </a:ext>
                  </a:extLst>
                </a:gridCol>
                <a:gridCol w="8857059">
                  <a:extLst>
                    <a:ext uri="{9D8B030D-6E8A-4147-A177-3AD203B41FA5}">
                      <a16:colId xmlns:a16="http://schemas.microsoft.com/office/drawing/2014/main" val="20001"/>
                    </a:ext>
                  </a:extLst>
                </a:gridCol>
              </a:tblGrid>
              <a:tr h="354087">
                <a:tc>
                  <a:txBody>
                    <a:bodyPr/>
                    <a:lstStyle/>
                    <a:p>
                      <a:r>
                        <a:rPr lang="zh-TW" altLang="en-US" sz="1600" dirty="0">
                          <a:solidFill>
                            <a:schemeClr val="tx1"/>
                          </a:solidFill>
                          <a:latin typeface="微軟正黑體" pitchFamily="34" charset="-120"/>
                          <a:ea typeface="微軟正黑體" pitchFamily="34" charset="-120"/>
                        </a:rPr>
                        <a:t>產品名稱</a:t>
                      </a: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商品名稱</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67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chemeClr val="tx1"/>
                          </a:solidFill>
                          <a:latin typeface="微軟正黑體" pitchFamily="34" charset="-120"/>
                          <a:ea typeface="微軟正黑體" pitchFamily="34" charset="-120"/>
                        </a:rPr>
                        <a:t>產品定位</a:t>
                      </a:r>
                      <a:endParaRPr kumimoji="1" lang="en-US" altLang="zh-CN" sz="16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介紹產品的定位，說明產品滿足用戶的哪些需求，解決了哪些痛點</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67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chemeClr val="tx1"/>
                          </a:solidFill>
                          <a:latin typeface="微軟正黑體" pitchFamily="34" charset="-120"/>
                          <a:ea typeface="微軟正黑體" pitchFamily="34" charset="-120"/>
                        </a:rPr>
                        <a:t>產品用途</a:t>
                      </a:r>
                      <a:endParaRPr kumimoji="1" lang="en-US" altLang="zh-CN" sz="16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研究產品從功能上來討論滿足了用戶的什麼需求，區分出產品的核心功能、輔助功能</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67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chemeClr val="tx1"/>
                          </a:solidFill>
                          <a:latin typeface="微軟正黑體" pitchFamily="34" charset="-120"/>
                          <a:ea typeface="微軟正黑體" pitchFamily="34" charset="-120"/>
                        </a:rPr>
                        <a:t>產品規格</a:t>
                      </a:r>
                      <a:r>
                        <a:rPr lang="zh-TW" altLang="en-US" sz="1600" dirty="0">
                          <a:solidFill>
                            <a:schemeClr val="tx1"/>
                          </a:solidFill>
                          <a:latin typeface="微軟正黑體" pitchFamily="34" charset="-120"/>
                          <a:ea typeface="微軟正黑體" pitchFamily="34" charset="-120"/>
                        </a:rPr>
                        <a:t>參數說明</a:t>
                      </a:r>
                      <a:endParaRPr kumimoji="1" lang="en-US" altLang="zh-CN" sz="16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產品的詳細規格說明</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885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600" b="0" u="none" dirty="0">
                          <a:solidFill>
                            <a:schemeClr val="tx1"/>
                          </a:solidFill>
                          <a:latin typeface="微軟正黑體" pitchFamily="34" charset="-120"/>
                          <a:ea typeface="微軟正黑體" pitchFamily="34" charset="-120"/>
                        </a:rPr>
                        <a:t>產品價格分析</a:t>
                      </a:r>
                      <a:endParaRPr kumimoji="1" lang="en-US" altLang="zh-CN" sz="1600" b="0" u="none" baseline="300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與競爭者的價格比較</a:t>
                      </a:r>
                      <a:endParaRPr lang="en-US" altLang="zh-TW" sz="1600" b="0" i="0" dirty="0">
                        <a:solidFill>
                          <a:schemeClr val="tx1">
                            <a:lumMod val="65000"/>
                            <a:lumOff val="35000"/>
                          </a:schemeClr>
                        </a:solidFill>
                        <a:latin typeface="微軟正黑體" pitchFamily="34" charset="-120"/>
                        <a:ea typeface="微軟正黑體" pitchFamily="34" charset="-120"/>
                      </a:endParaRPr>
                    </a:p>
                    <a:p>
                      <a:r>
                        <a:rPr lang="zh-TW" altLang="en-US" sz="1600" b="0" i="0" dirty="0">
                          <a:solidFill>
                            <a:schemeClr val="tx1">
                              <a:lumMod val="65000"/>
                              <a:lumOff val="35000"/>
                            </a:schemeClr>
                          </a:solidFill>
                          <a:latin typeface="微軟正黑體" pitchFamily="34" charset="-120"/>
                          <a:ea typeface="微軟正黑體" pitchFamily="34" charset="-120"/>
                        </a:rPr>
                        <a:t>成本分析（瞭解產品直接成本、管銷研成本、通路成本等所有與產品相關成本）</a:t>
                      </a:r>
                      <a:endParaRPr lang="en-US" altLang="zh-TW" sz="1600" b="0" i="0" dirty="0">
                        <a:solidFill>
                          <a:schemeClr val="tx1">
                            <a:lumMod val="65000"/>
                            <a:lumOff val="35000"/>
                          </a:schemeClr>
                        </a:solidFill>
                        <a:latin typeface="微軟正黑體" pitchFamily="34" charset="-120"/>
                        <a:ea typeface="微軟正黑體" pitchFamily="34" charset="-120"/>
                      </a:endParaRPr>
                    </a:p>
                    <a:p>
                      <a:r>
                        <a:rPr lang="zh-TW" altLang="en-US" sz="1600" b="0" i="0" dirty="0">
                          <a:solidFill>
                            <a:schemeClr val="tx1">
                              <a:lumMod val="65000"/>
                              <a:lumOff val="35000"/>
                            </a:schemeClr>
                          </a:solidFill>
                          <a:latin typeface="微軟正黑體" pitchFamily="34" charset="-120"/>
                          <a:ea typeface="微軟正黑體" pitchFamily="34" charset="-120"/>
                        </a:rPr>
                        <a:t>定價策略（如何擬定符合商業模式的定價、從終端售價分析合理的讓利空間）</a:t>
                      </a:r>
                      <a:endParaRPr lang="en-US" altLang="zh-TW" sz="1600" b="0" i="0" dirty="0">
                        <a:solidFill>
                          <a:schemeClr val="tx1">
                            <a:lumMod val="65000"/>
                            <a:lumOff val="35000"/>
                          </a:schemeClr>
                        </a:solidFill>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43512396"/>
                  </a:ext>
                </a:extLst>
              </a:tr>
              <a:tr h="67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b="0" u="none" dirty="0">
                          <a:solidFill>
                            <a:schemeClr val="tx1"/>
                          </a:solidFill>
                          <a:latin typeface="微軟正黑體" pitchFamily="34" charset="-120"/>
                          <a:ea typeface="微軟正黑體" pitchFamily="34" charset="-120"/>
                        </a:rPr>
                        <a:t>生產與品管</a:t>
                      </a:r>
                      <a:endParaRPr kumimoji="1" lang="en-US" altLang="zh-CN" sz="1600" b="0" u="none" baseline="300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產品製造流程標準化、制訂客戶可接受之允收標準</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67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b="0" u="none" dirty="0">
                          <a:solidFill>
                            <a:schemeClr val="tx1"/>
                          </a:solidFill>
                          <a:latin typeface="微軟正黑體" pitchFamily="34" charset="-120"/>
                          <a:ea typeface="微軟正黑體" pitchFamily="34" charset="-120"/>
                        </a:rPr>
                        <a:t>安規或驗證項目</a:t>
                      </a:r>
                      <a:endParaRPr kumimoji="1" lang="en-US" altLang="zh-CN" sz="1600" b="0" u="none" baseline="300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zh-TW" altLang="en-US" sz="1600" b="0" i="0" dirty="0">
                          <a:solidFill>
                            <a:schemeClr val="tx1">
                              <a:lumMod val="65000"/>
                              <a:lumOff val="35000"/>
                            </a:schemeClr>
                          </a:solidFill>
                          <a:latin typeface="微軟正黑體" pitchFamily="34" charset="-120"/>
                          <a:ea typeface="微軟正黑體" pitchFamily="34" charset="-120"/>
                        </a:rPr>
                        <a:t>產品上市途徑應遵循的驗證路徑（安規或驗證）</a:t>
                      </a: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674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solidFill>
                            <a:schemeClr val="tx1"/>
                          </a:solidFill>
                          <a:latin typeface="微軟正黑體" pitchFamily="34" charset="-120"/>
                          <a:ea typeface="微軟正黑體" pitchFamily="34" charset="-120"/>
                        </a:rPr>
                        <a:t>未來發展性</a:t>
                      </a:r>
                      <a:endParaRPr kumimoji="1" lang="en-US" altLang="zh-CN" sz="1600" dirty="0">
                        <a:solidFill>
                          <a:schemeClr val="tx1"/>
                        </a:solidFill>
                        <a:latin typeface="微軟正黑體" pitchFamily="34" charset="-120"/>
                        <a:ea typeface="微軟正黑體" pitchFamily="34" charset="-120"/>
                      </a:endParaRPr>
                    </a:p>
                  </a:txBody>
                  <a:tcPr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tc>
                  <a:txBody>
                    <a:bodyPr/>
                    <a:lstStyle/>
                    <a:p>
                      <a:endParaRPr lang="zh-TW" altLang="en-US" sz="1600" b="0" i="0" dirty="0">
                        <a:solidFill>
                          <a:schemeClr val="tx1">
                            <a:lumMod val="65000"/>
                            <a:lumOff val="35000"/>
                          </a:schemeClr>
                        </a:solidFill>
                        <a:latin typeface="微軟正黑體" pitchFamily="34" charset="-120"/>
                        <a:ea typeface="微軟正黑體" pitchFamily="34" charset="-120"/>
                      </a:endParaRPr>
                    </a:p>
                  </a:txBody>
                  <a:tcP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46302165"/>
                  </a:ext>
                </a:extLst>
              </a:tr>
            </a:tbl>
          </a:graphicData>
        </a:graphic>
      </p:graphicFrame>
    </p:spTree>
    <p:extLst>
      <p:ext uri="{BB962C8B-B14F-4D97-AF65-F5344CB8AC3E}">
        <p14:creationId xmlns:p14="http://schemas.microsoft.com/office/powerpoint/2010/main" val="277673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B5946-FF30-764B-AAA4-8263A001E57B}"/>
              </a:ext>
            </a:extLst>
          </p:cNvPr>
          <p:cNvSpPr>
            <a:spLocks noGrp="1"/>
          </p:cNvSpPr>
          <p:nvPr>
            <p:ph type="title"/>
          </p:nvPr>
        </p:nvSpPr>
        <p:spPr/>
        <p:txBody>
          <a:bodyPr/>
          <a:lstStyle/>
          <a:p>
            <a:r>
              <a:rPr kumimoji="1" lang="en" altLang="zh-TW" dirty="0"/>
              <a:t>Development Protocol</a:t>
            </a:r>
            <a:r>
              <a:rPr kumimoji="1" lang="zh-TW" altLang="en-US" dirty="0">
                <a:solidFill>
                  <a:schemeClr val="tx1">
                    <a:lumMod val="50000"/>
                    <a:lumOff val="50000"/>
                  </a:schemeClr>
                </a:solidFill>
              </a:rPr>
              <a:t> </a:t>
            </a:r>
            <a:r>
              <a:rPr kumimoji="1" lang="zh-TW" altLang="en-US" sz="2000" dirty="0">
                <a:solidFill>
                  <a:schemeClr val="tx1">
                    <a:lumMod val="65000"/>
                    <a:lumOff val="35000"/>
                  </a:schemeClr>
                </a:solidFill>
              </a:rPr>
              <a:t>（新藥</a:t>
            </a:r>
            <a:r>
              <a:rPr kumimoji="1" lang="zh-CN" altLang="en-US" sz="2000" dirty="0">
                <a:solidFill>
                  <a:schemeClr val="tx1">
                    <a:lumMod val="65000"/>
                    <a:lumOff val="35000"/>
                  </a:schemeClr>
                </a:solidFill>
              </a:rPr>
              <a:t>團隊必填</a:t>
            </a:r>
            <a:r>
              <a:rPr kumimoji="1" lang="zh-TW" altLang="en-US" sz="2000" dirty="0">
                <a:solidFill>
                  <a:schemeClr val="tx1">
                    <a:lumMod val="65000"/>
                    <a:lumOff val="35000"/>
                  </a:schemeClr>
                </a:solidFill>
              </a:rPr>
              <a:t>）</a:t>
            </a:r>
            <a:endParaRPr kumimoji="1" lang="zh-TW" altLang="en-US" dirty="0">
              <a:solidFill>
                <a:schemeClr val="tx1">
                  <a:lumMod val="65000"/>
                  <a:lumOff val="35000"/>
                </a:schemeClr>
              </a:solidFill>
            </a:endParaRPr>
          </a:p>
        </p:txBody>
      </p:sp>
      <p:sp>
        <p:nvSpPr>
          <p:cNvPr id="3" name="內容版面配置區 2">
            <a:extLst>
              <a:ext uri="{FF2B5EF4-FFF2-40B4-BE49-F238E27FC236}">
                <a16:creationId xmlns:a16="http://schemas.microsoft.com/office/drawing/2014/main" id="{37C5CC09-E42B-AD4D-962B-464F685F7756}"/>
              </a:ext>
            </a:extLst>
          </p:cNvPr>
          <p:cNvSpPr>
            <a:spLocks noGrp="1"/>
          </p:cNvSpPr>
          <p:nvPr>
            <p:ph idx="1"/>
          </p:nvPr>
        </p:nvSpPr>
        <p:spPr/>
        <p:txBody>
          <a:bodyPr>
            <a:normAutofit/>
          </a:bodyPr>
          <a:lstStyle/>
          <a:p>
            <a:pPr marL="0" indent="0">
              <a:buNone/>
            </a:pPr>
            <a:r>
              <a:rPr kumimoji="1" lang="zh-TW" altLang="en-US" sz="1800" b="1" dirty="0"/>
              <a:t>新藥團隊未來做</a:t>
            </a:r>
            <a:r>
              <a:rPr kumimoji="1" lang="en" altLang="zh-TW" sz="1800" b="1" dirty="0"/>
              <a:t>clinical trial</a:t>
            </a:r>
            <a:r>
              <a:rPr kumimoji="1" lang="zh-TW" altLang="en-US" sz="1800" b="1" dirty="0"/>
              <a:t>時，需要提出</a:t>
            </a:r>
            <a:r>
              <a:rPr kumimoji="1" lang="en" altLang="zh-TW" sz="1800" b="1" dirty="0"/>
              <a:t>development protocol </a:t>
            </a:r>
            <a:r>
              <a:rPr kumimoji="1" lang="zh-TW" altLang="en-US" sz="1800" b="1" dirty="0"/>
              <a:t>的相關時程安排及準備。</a:t>
            </a:r>
          </a:p>
        </p:txBody>
      </p:sp>
      <p:sp>
        <p:nvSpPr>
          <p:cNvPr id="4" name="日期版面配置區 3">
            <a:extLst>
              <a:ext uri="{FF2B5EF4-FFF2-40B4-BE49-F238E27FC236}">
                <a16:creationId xmlns:a16="http://schemas.microsoft.com/office/drawing/2014/main" id="{D8EAFFC3-AE98-4542-949D-A0F9EBD87708}"/>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149A6529-3C16-3542-9369-13B18A332867}"/>
              </a:ext>
            </a:extLst>
          </p:cNvPr>
          <p:cNvSpPr>
            <a:spLocks noGrp="1"/>
          </p:cNvSpPr>
          <p:nvPr>
            <p:ph type="sldNum" sz="quarter" idx="4"/>
          </p:nvPr>
        </p:nvSpPr>
        <p:spPr/>
        <p:txBody>
          <a:bodyPr/>
          <a:lstStyle/>
          <a:p>
            <a:fld id="{74682BA4-12DE-4015-951D-6A0C08D21028}" type="slidenum">
              <a:rPr lang="zh-TW" altLang="en-US" smtClean="0"/>
              <a:pPr/>
              <a:t>7</a:t>
            </a:fld>
            <a:endParaRPr lang="zh-TW" altLang="en-US" dirty="0"/>
          </a:p>
        </p:txBody>
      </p:sp>
    </p:spTree>
    <p:extLst>
      <p:ext uri="{BB962C8B-B14F-4D97-AF65-F5344CB8AC3E}">
        <p14:creationId xmlns:p14="http://schemas.microsoft.com/office/powerpoint/2010/main" val="195463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25A31D-5F3D-5B4A-A2BD-42FC5551068E}"/>
              </a:ext>
            </a:extLst>
          </p:cNvPr>
          <p:cNvSpPr>
            <a:spLocks noGrp="1"/>
          </p:cNvSpPr>
          <p:nvPr>
            <p:ph type="title"/>
          </p:nvPr>
        </p:nvSpPr>
        <p:spPr/>
        <p:txBody>
          <a:bodyPr/>
          <a:lstStyle/>
          <a:p>
            <a:r>
              <a:rPr kumimoji="1" lang="en" altLang="zh-TW" dirty="0"/>
              <a:t>Target Product Profile 1/2</a:t>
            </a:r>
            <a:r>
              <a:rPr kumimoji="1" lang="zh-TW" altLang="en-US" sz="2000" dirty="0">
                <a:solidFill>
                  <a:schemeClr val="tx1">
                    <a:lumMod val="65000"/>
                    <a:lumOff val="35000"/>
                  </a:schemeClr>
                </a:solidFill>
              </a:rPr>
              <a:t>（醫材</a:t>
            </a:r>
            <a:r>
              <a:rPr kumimoji="1" lang="zh-CN" altLang="en-US" sz="2000" dirty="0">
                <a:solidFill>
                  <a:schemeClr val="tx1">
                    <a:lumMod val="65000"/>
                    <a:lumOff val="35000"/>
                  </a:schemeClr>
                </a:solidFill>
              </a:rPr>
              <a:t>團隊必填</a:t>
            </a:r>
            <a:r>
              <a:rPr kumimoji="1" lang="zh-TW" altLang="en-US" sz="2000" dirty="0">
                <a:solidFill>
                  <a:schemeClr val="tx1">
                    <a:lumMod val="65000"/>
                    <a:lumOff val="35000"/>
                  </a:schemeClr>
                </a:solidFill>
              </a:rPr>
              <a:t>）</a:t>
            </a:r>
            <a:endParaRPr kumimoji="1" lang="zh-TW" altLang="en-US" dirty="0">
              <a:solidFill>
                <a:schemeClr val="tx1">
                  <a:lumMod val="65000"/>
                  <a:lumOff val="35000"/>
                </a:schemeClr>
              </a:solidFill>
            </a:endParaRPr>
          </a:p>
        </p:txBody>
      </p:sp>
      <p:sp>
        <p:nvSpPr>
          <p:cNvPr id="4" name="日期版面配置區 3">
            <a:extLst>
              <a:ext uri="{FF2B5EF4-FFF2-40B4-BE49-F238E27FC236}">
                <a16:creationId xmlns:a16="http://schemas.microsoft.com/office/drawing/2014/main" id="{AB42E5E2-875C-0444-8E56-225D3A56EA92}"/>
              </a:ext>
            </a:extLst>
          </p:cNvPr>
          <p:cNvSpPr>
            <a:spLocks noGrp="1"/>
          </p:cNvSpPr>
          <p:nvPr>
            <p:ph type="dt" sz="half" idx="2"/>
          </p:nvPr>
        </p:nvSpPr>
        <p:spPr/>
        <p:txBody>
          <a:bodyPr/>
          <a:lstStyle/>
          <a:p>
            <a:r>
              <a:rPr lang="zh-TW" altLang="en-US"/>
              <a:t>科技部新型態產學研鏈結計畫 </a:t>
            </a:r>
            <a:endParaRPr lang="zh-TW" altLang="en-US" dirty="0"/>
          </a:p>
        </p:txBody>
      </p:sp>
      <p:sp>
        <p:nvSpPr>
          <p:cNvPr id="5" name="投影片編號版面配置區 4">
            <a:extLst>
              <a:ext uri="{FF2B5EF4-FFF2-40B4-BE49-F238E27FC236}">
                <a16:creationId xmlns:a16="http://schemas.microsoft.com/office/drawing/2014/main" id="{094BAC4E-4DCD-DA46-9D46-4851714AEC9E}"/>
              </a:ext>
            </a:extLst>
          </p:cNvPr>
          <p:cNvSpPr>
            <a:spLocks noGrp="1"/>
          </p:cNvSpPr>
          <p:nvPr>
            <p:ph type="sldNum" sz="quarter" idx="4"/>
          </p:nvPr>
        </p:nvSpPr>
        <p:spPr/>
        <p:txBody>
          <a:bodyPr/>
          <a:lstStyle/>
          <a:p>
            <a:fld id="{74682BA4-12DE-4015-951D-6A0C08D21028}" type="slidenum">
              <a:rPr lang="zh-TW" altLang="en-US" smtClean="0"/>
              <a:pPr/>
              <a:t>8</a:t>
            </a:fld>
            <a:endParaRPr lang="zh-TW" altLang="en-US" dirty="0"/>
          </a:p>
        </p:txBody>
      </p:sp>
      <p:graphicFrame>
        <p:nvGraphicFramePr>
          <p:cNvPr id="6" name="表格 5">
            <a:extLst>
              <a:ext uri="{FF2B5EF4-FFF2-40B4-BE49-F238E27FC236}">
                <a16:creationId xmlns:a16="http://schemas.microsoft.com/office/drawing/2014/main" id="{BD90DE24-7E83-7546-BC81-4DFBF64D5341}"/>
              </a:ext>
            </a:extLst>
          </p:cNvPr>
          <p:cNvGraphicFramePr>
            <a:graphicFrameLocks noGrp="1"/>
          </p:cNvGraphicFramePr>
          <p:nvPr>
            <p:extLst>
              <p:ext uri="{D42A27DB-BD31-4B8C-83A1-F6EECF244321}">
                <p14:modId xmlns:p14="http://schemas.microsoft.com/office/powerpoint/2010/main" val="2313939897"/>
              </p:ext>
            </p:extLst>
          </p:nvPr>
        </p:nvGraphicFramePr>
        <p:xfrm>
          <a:off x="695326" y="1057286"/>
          <a:ext cx="10801351" cy="5430956"/>
        </p:xfrm>
        <a:graphic>
          <a:graphicData uri="http://schemas.openxmlformats.org/drawingml/2006/table">
            <a:tbl>
              <a:tblPr firstRow="1" firstCol="1" lastRow="1" lastCol="1" bandRow="1" bandCol="1">
                <a:tableStyleId>{69012ECD-51FC-41F1-AA8D-1B2483CD663E}</a:tableStyleId>
              </a:tblPr>
              <a:tblGrid>
                <a:gridCol w="1254812">
                  <a:extLst>
                    <a:ext uri="{9D8B030D-6E8A-4147-A177-3AD203B41FA5}">
                      <a16:colId xmlns:a16="http://schemas.microsoft.com/office/drawing/2014/main" val="916052386"/>
                    </a:ext>
                  </a:extLst>
                </a:gridCol>
                <a:gridCol w="3330971">
                  <a:extLst>
                    <a:ext uri="{9D8B030D-6E8A-4147-A177-3AD203B41FA5}">
                      <a16:colId xmlns:a16="http://schemas.microsoft.com/office/drawing/2014/main" val="1918230165"/>
                    </a:ext>
                  </a:extLst>
                </a:gridCol>
                <a:gridCol w="2071856">
                  <a:extLst>
                    <a:ext uri="{9D8B030D-6E8A-4147-A177-3AD203B41FA5}">
                      <a16:colId xmlns:a16="http://schemas.microsoft.com/office/drawing/2014/main" val="2687533592"/>
                    </a:ext>
                  </a:extLst>
                </a:gridCol>
                <a:gridCol w="2071856">
                  <a:extLst>
                    <a:ext uri="{9D8B030D-6E8A-4147-A177-3AD203B41FA5}">
                      <a16:colId xmlns:a16="http://schemas.microsoft.com/office/drawing/2014/main" val="262091799"/>
                    </a:ext>
                  </a:extLst>
                </a:gridCol>
                <a:gridCol w="2071856">
                  <a:extLst>
                    <a:ext uri="{9D8B030D-6E8A-4147-A177-3AD203B41FA5}">
                      <a16:colId xmlns:a16="http://schemas.microsoft.com/office/drawing/2014/main" val="2494773315"/>
                    </a:ext>
                  </a:extLst>
                </a:gridCol>
              </a:tblGrid>
              <a:tr h="310316">
                <a:tc>
                  <a:txBody>
                    <a:bodyPr/>
                    <a:lstStyle/>
                    <a:p>
                      <a:pPr marL="67945" algn="ctr" defTabSz="914400" rtl="0" eaLnBrk="1" latinLnBrk="0" hangingPunct="1">
                        <a:lnSpc>
                          <a:spcPct val="100000"/>
                        </a:lnSpc>
                        <a:spcAft>
                          <a:spcPts val="0"/>
                        </a:spcAft>
                      </a:pPr>
                      <a:r>
                        <a:rPr lang="en-US" sz="1400" b="1" kern="1200" dirty="0" err="1">
                          <a:solidFill>
                            <a:schemeClr val="tx1"/>
                          </a:solidFill>
                          <a:effectLst/>
                          <a:latin typeface="微軟正黑體" panose="020B0604030504040204" pitchFamily="34" charset="-120"/>
                          <a:ea typeface="微軟正黑體" panose="020B0604030504040204" pitchFamily="34" charset="-120"/>
                          <a:cs typeface="+mn-cs"/>
                        </a:rPr>
                        <a:t>項目</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撰寫說明</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產品研發現況</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最終產品規格</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目標</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67945"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競爭者</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類似品</a:t>
                      </a:r>
                      <a:r>
                        <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98374768"/>
                  </a:ext>
                </a:extLst>
              </a:tr>
              <a:tr h="1217421">
                <a:tc>
                  <a:txBody>
                    <a:bodyPr/>
                    <a:lstStyle/>
                    <a:p>
                      <a:pPr marL="0" algn="ctr" defTabSz="914400" rtl="0" eaLnBrk="1" latinLnBrk="0" hangingPunct="1">
                        <a:lnSpc>
                          <a:spcPct val="100000"/>
                        </a:lnSpc>
                        <a:spcAft>
                          <a:spcPts val="0"/>
                        </a:spcAft>
                      </a:pPr>
                      <a:r>
                        <a:rPr lang="en-US" sz="1400" b="1" kern="1200" dirty="0" err="1">
                          <a:solidFill>
                            <a:schemeClr val="tx1"/>
                          </a:solidFill>
                          <a:effectLst/>
                          <a:latin typeface="微軟正黑體" panose="020B0604030504040204" pitchFamily="34" charset="-120"/>
                          <a:ea typeface="微軟正黑體" panose="020B0604030504040204" pitchFamily="34" charset="-120"/>
                          <a:cs typeface="+mn-cs"/>
                        </a:rPr>
                        <a:t>產品描述</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此欄位應包含核心技術說明</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此產品是否有應用新技術，技術層面上有類似品</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、產品元件組成</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包含軟體與硬體</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、新穎性能的說明</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相較於現有產品的顯著優勢</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、擬與該器材結合使用之附件以及其他醫療器材與其他非醫療器材產品的描述</a:t>
                      </a:r>
                      <a:endParaRPr lang="zh-TW"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060507"/>
                  </a:ext>
                </a:extLst>
              </a:tr>
              <a:tr h="1217421">
                <a:tc>
                  <a:txBody>
                    <a:bodyPr/>
                    <a:lstStyle/>
                    <a:p>
                      <a:pPr marL="0"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適應症及</a:t>
                      </a: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使用方法</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填寫適應症時應考量臨床價值、法規途徑、競爭力、延伸應用、市場價值等因素，並思考適用範圍，包含適用的病患群與病況，及其他考量，如選取病患的標準、使用於人體之位置與臨床使用情境</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使用場域</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，使用方法與使用頻率</a:t>
                      </a:r>
                      <a:r>
                        <a:rPr lang="en-US"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等</a:t>
                      </a:r>
                      <a:endParaRPr lang="zh-TW"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804366"/>
                  </a:ext>
                </a:extLst>
              </a:tr>
              <a:tr h="1217421">
                <a:tc>
                  <a:txBody>
                    <a:bodyPr/>
                    <a:lstStyle/>
                    <a:p>
                      <a:pPr marL="0" algn="ctr" defTabSz="914400" rtl="0" eaLnBrk="1" latinLnBrk="0" hangingPunct="1">
                        <a:lnSpc>
                          <a:spcPct val="100000"/>
                        </a:lnSpc>
                        <a:spcAft>
                          <a:spcPts val="0"/>
                        </a:spcAft>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禁忌症說明</a:t>
                      </a:r>
                      <a:endParaRPr 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請評估各種不應使用該產品之患者情況，什麼樣的病人使用可能會造成風險疑慮，或是影響產品效果。病人的性別、年齡、體重、歷史病例、健康狀況等皆應納入考量。此項目可延伸至醫療器材開發檔案中的風險評估報告。</a:t>
                      </a: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875399"/>
                  </a:ext>
                </a:extLst>
              </a:tr>
              <a:tr h="1217421">
                <a:tc>
                  <a:txBody>
                    <a:bodyPr/>
                    <a:lstStyle/>
                    <a:p>
                      <a:pPr marL="67945" algn="ctr">
                        <a:lnSpc>
                          <a:spcPct val="100000"/>
                        </a:lnSpc>
                        <a:spcAft>
                          <a:spcPts val="0"/>
                        </a:spcAft>
                      </a:pPr>
                      <a:r>
                        <a:rPr lang="zh-TW" altLang="en-US" sz="1400" b="1" dirty="0">
                          <a:effectLst/>
                          <a:latin typeface="微軟正黑體" panose="020B0604030504040204" pitchFamily="34" charset="-120"/>
                          <a:ea typeface="微軟正黑體" panose="020B0604030504040204" pitchFamily="34" charset="-120"/>
                        </a:rPr>
                        <a:t>法規途徑規畫</a:t>
                      </a:r>
                      <a:endParaRPr lang="zh-TW" sz="1400" b="1" dirty="0">
                        <a:effectLst/>
                        <a:latin typeface="微軟正黑體" panose="020B0604030504040204" pitchFamily="34" charset="-120"/>
                        <a:ea typeface="微軟正黑體" panose="020B0604030504040204" pitchFamily="34" charset="-120"/>
                        <a:cs typeface="Droid Sans Fallback"/>
                      </a:endParaRPr>
                    </a:p>
                  </a:txBody>
                  <a:tcPr marL="0" marR="0" marT="0"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858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請以目標市場進行醫療器材分類分級分析，若無法確認分類分級，應積極安排相關單位諮詢，諮詢內容應包含如何選擇正確的類似品，及所有臨床前試驗與臨床試驗規劃。產品是否有機會被審查單位選為指標案件，加速審查。</a:t>
                      </a:r>
                      <a:endParaRPr lang="zh-TW" altLang="zh-TW" sz="1400" b="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zh-TW" sz="14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538975"/>
                  </a:ext>
                </a:extLst>
              </a:tr>
            </a:tbl>
          </a:graphicData>
        </a:graphic>
      </p:graphicFrame>
    </p:spTree>
    <p:extLst>
      <p:ext uri="{BB962C8B-B14F-4D97-AF65-F5344CB8AC3E}">
        <p14:creationId xmlns:p14="http://schemas.microsoft.com/office/powerpoint/2010/main" val="1038946230"/>
      </p:ext>
    </p:extLst>
  </p:cSld>
  <p:clrMapOvr>
    <a:masterClrMapping/>
  </p:clrMapOvr>
</p:sld>
</file>

<file path=ppt/theme/theme1.xml><?xml version="1.0" encoding="utf-8"?>
<a:theme xmlns:a="http://schemas.openxmlformats.org/drawingml/2006/main" name="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6190</TotalTime>
  <Words>4155</Words>
  <Application>Microsoft Office PowerPoint</Application>
  <PresentationFormat>寬螢幕</PresentationFormat>
  <Paragraphs>852</Paragraphs>
  <Slides>37</Slides>
  <Notes>18</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37</vt:i4>
      </vt:variant>
    </vt:vector>
  </HeadingPairs>
  <TitlesOfParts>
    <vt:vector size="53" baseType="lpstr">
      <vt:lpstr>.蘋方-繁 標準體</vt:lpstr>
      <vt:lpstr>Droid Sans Fallback</vt:lpstr>
      <vt:lpstr>Microsoft YaHei</vt:lpstr>
      <vt:lpstr>Microsoft YaHei Light</vt:lpstr>
      <vt:lpstr>Source Han Sans CN Normal</vt:lpstr>
      <vt:lpstr>思源黑体 CN Regular</vt:lpstr>
      <vt:lpstr>微軟正黑體</vt:lpstr>
      <vt:lpstr>微軟正黑體</vt:lpstr>
      <vt:lpstr>新細明體</vt:lpstr>
      <vt:lpstr>標準系統字體</vt:lpstr>
      <vt:lpstr>Arial</vt:lpstr>
      <vt:lpstr>Calibri</vt:lpstr>
      <vt:lpstr>Times New Roman</vt:lpstr>
      <vt:lpstr>Wingdings</vt:lpstr>
      <vt:lpstr>Wingdings 2</vt:lpstr>
      <vt:lpstr>Office 佈景主題</vt:lpstr>
      <vt:lpstr>計畫名稱</vt:lpstr>
      <vt:lpstr>PowerPoint 簡報</vt:lpstr>
      <vt:lpstr>客戶痛點與解決方案</vt:lpstr>
      <vt:lpstr>產品（服務）說明</vt:lpstr>
      <vt:lpstr>核心關鍵技術</vt:lpstr>
      <vt:lpstr>核心技術創新性及發展性</vt:lpstr>
      <vt:lpstr>產品分析（生醫類團隊免填）</vt:lpstr>
      <vt:lpstr>Development Protocol （新藥團隊必填）</vt:lpstr>
      <vt:lpstr>Target Product Profile 1/2（醫材團隊必填）</vt:lpstr>
      <vt:lpstr>Target Product Profile 2/2（醫材團隊必填）</vt:lpstr>
      <vt:lpstr>產品開發里程碑</vt:lpstr>
      <vt:lpstr>產業分析</vt:lpstr>
      <vt:lpstr>市場分析</vt:lpstr>
      <vt:lpstr>競爭者分析</vt:lpstr>
      <vt:lpstr>競爭者分析</vt:lpstr>
      <vt:lpstr>商業模式匯總（各團隊必填，新藥團隊選填）</vt:lpstr>
      <vt:lpstr>獲利模式</vt:lpstr>
      <vt:lpstr>創業里程碑</vt:lpstr>
      <vt:lpstr>查核點甘特圖</vt:lpstr>
      <vt:lpstr>團隊組成 1/2</vt:lpstr>
      <vt:lpstr>團隊組成 2/2</vt:lpstr>
      <vt:lpstr>預計公司經營模式</vt:lpstr>
      <vt:lpstr>PowerPoint 簡報</vt:lpstr>
      <vt:lpstr>一年內投資吸引力自評</vt:lpstr>
      <vt:lpstr>投資方評估條件自評（一位投資方單獨一頁，無則免填）</vt:lpstr>
      <vt:lpstr>補助經費說明</vt:lpstr>
      <vt:lpstr>PowerPoint 簡報</vt:lpstr>
      <vt:lpstr>附件一、智財自評</vt:lpstr>
      <vt:lpstr>附件一、智財自評</vt:lpstr>
      <vt:lpstr>附件一、智財自評</vt:lpstr>
      <vt:lpstr>附件一、智財自評</vt:lpstr>
      <vt:lpstr>附件一、智財自評</vt:lpstr>
      <vt:lpstr>附件一、智財自評</vt:lpstr>
      <vt:lpstr>附件二、商業模式匯總說明（含建議順序） </vt:lpstr>
      <vt:lpstr>附件二、商業模式匯總說明（含建議順序） </vt:lpstr>
      <vt:lpstr>附件二、商業模式匯總說明（含建議順序） </vt:lpstr>
      <vt:lpstr>附件二、商業模式匯總說明（含建議順序）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User</dc:creator>
  <cp:lastModifiedBy>Candice Lee</cp:lastModifiedBy>
  <cp:revision>272</cp:revision>
  <cp:lastPrinted>2020-09-09T01:46:53Z</cp:lastPrinted>
  <dcterms:created xsi:type="dcterms:W3CDTF">2020-06-15T16:13:20Z</dcterms:created>
  <dcterms:modified xsi:type="dcterms:W3CDTF">2020-09-09T08:58:13Z</dcterms:modified>
</cp:coreProperties>
</file>